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88"/>
  </p:notesMasterIdLst>
  <p:handoutMasterIdLst>
    <p:handoutMasterId r:id="rId89"/>
  </p:handoutMasterIdLst>
  <p:sldIdLst>
    <p:sldId id="256" r:id="rId2"/>
    <p:sldId id="258" r:id="rId3"/>
    <p:sldId id="468" r:id="rId4"/>
    <p:sldId id="469" r:id="rId5"/>
    <p:sldId id="470" r:id="rId6"/>
    <p:sldId id="477" r:id="rId7"/>
    <p:sldId id="498" r:id="rId8"/>
    <p:sldId id="478" r:id="rId9"/>
    <p:sldId id="500" r:id="rId10"/>
    <p:sldId id="501" r:id="rId11"/>
    <p:sldId id="502" r:id="rId12"/>
    <p:sldId id="503" r:id="rId13"/>
    <p:sldId id="504" r:id="rId14"/>
    <p:sldId id="505" r:id="rId15"/>
    <p:sldId id="309" r:id="rId16"/>
    <p:sldId id="305" r:id="rId17"/>
    <p:sldId id="371" r:id="rId18"/>
    <p:sldId id="463" r:id="rId19"/>
    <p:sldId id="464" r:id="rId20"/>
    <p:sldId id="306" r:id="rId21"/>
    <p:sldId id="311" r:id="rId22"/>
    <p:sldId id="320" r:id="rId23"/>
    <p:sldId id="327" r:id="rId24"/>
    <p:sldId id="358" r:id="rId25"/>
    <p:sldId id="416" r:id="rId26"/>
    <p:sldId id="318" r:id="rId27"/>
    <p:sldId id="361" r:id="rId28"/>
    <p:sldId id="439" r:id="rId29"/>
    <p:sldId id="492" r:id="rId30"/>
    <p:sldId id="493" r:id="rId31"/>
    <p:sldId id="314" r:id="rId32"/>
    <p:sldId id="363" r:id="rId33"/>
    <p:sldId id="364" r:id="rId34"/>
    <p:sldId id="373" r:id="rId35"/>
    <p:sldId id="443" r:id="rId36"/>
    <p:sldId id="379" r:id="rId37"/>
    <p:sldId id="383" r:id="rId38"/>
    <p:sldId id="380" r:id="rId39"/>
    <p:sldId id="366" r:id="rId40"/>
    <p:sldId id="359" r:id="rId41"/>
    <p:sldId id="459" r:id="rId42"/>
    <p:sldId id="384" r:id="rId43"/>
    <p:sldId id="494" r:id="rId44"/>
    <p:sldId id="495" r:id="rId45"/>
    <p:sldId id="335" r:id="rId46"/>
    <p:sldId id="337" r:id="rId47"/>
    <p:sldId id="444" r:id="rId48"/>
    <p:sldId id="445" r:id="rId49"/>
    <p:sldId id="409" r:id="rId50"/>
    <p:sldId id="446" r:id="rId51"/>
    <p:sldId id="447" r:id="rId52"/>
    <p:sldId id="394" r:id="rId53"/>
    <p:sldId id="453" r:id="rId54"/>
    <p:sldId id="482" r:id="rId55"/>
    <p:sldId id="483" r:id="rId56"/>
    <p:sldId id="484" r:id="rId57"/>
    <p:sldId id="485" r:id="rId58"/>
    <p:sldId id="486" r:id="rId59"/>
    <p:sldId id="487" r:id="rId60"/>
    <p:sldId id="488" r:id="rId61"/>
    <p:sldId id="489" r:id="rId62"/>
    <p:sldId id="490" r:id="rId63"/>
    <p:sldId id="336" r:id="rId64"/>
    <p:sldId id="455" r:id="rId65"/>
    <p:sldId id="457" r:id="rId66"/>
    <p:sldId id="461" r:id="rId67"/>
    <p:sldId id="338" r:id="rId68"/>
    <p:sldId id="429" r:id="rId69"/>
    <p:sldId id="460" r:id="rId70"/>
    <p:sldId id="402" r:id="rId71"/>
    <p:sldId id="386" r:id="rId72"/>
    <p:sldId id="432" r:id="rId73"/>
    <p:sldId id="406" r:id="rId74"/>
    <p:sldId id="458" r:id="rId75"/>
    <p:sldId id="340" r:id="rId76"/>
    <p:sldId id="462" r:id="rId77"/>
    <p:sldId id="377" r:id="rId78"/>
    <p:sldId id="354" r:id="rId79"/>
    <p:sldId id="378" r:id="rId80"/>
    <p:sldId id="341" r:id="rId81"/>
    <p:sldId id="342" r:id="rId82"/>
    <p:sldId id="496" r:id="rId83"/>
    <p:sldId id="497" r:id="rId84"/>
    <p:sldId id="343" r:id="rId85"/>
    <p:sldId id="344" r:id="rId86"/>
    <p:sldId id="260" r:id="rId87"/>
  </p:sldIdLst>
  <p:sldSz cx="9144000" cy="6858000" type="screen4x3"/>
  <p:notesSz cx="7010400" cy="9296400"/>
  <p:defaultTex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00FF"/>
    <a:srgbClr val="000099"/>
    <a:srgbClr val="FFFFCC"/>
    <a:srgbClr val="F79646"/>
    <a:srgbClr val="92D050"/>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3" autoAdjust="0"/>
    <p:restoredTop sz="92575" autoAdjust="0"/>
  </p:normalViewPr>
  <p:slideViewPr>
    <p:cSldViewPr>
      <p:cViewPr varScale="1">
        <p:scale>
          <a:sx n="81" d="100"/>
          <a:sy n="81" d="100"/>
        </p:scale>
        <p:origin x="1536" y="108"/>
      </p:cViewPr>
      <p:guideLst>
        <p:guide orient="horz" pos="2160"/>
        <p:guide pos="2880"/>
      </p:guideLst>
    </p:cSldViewPr>
  </p:slideViewPr>
  <p:outlineViewPr>
    <p:cViewPr>
      <p:scale>
        <a:sx n="33" d="100"/>
        <a:sy n="33" d="100"/>
      </p:scale>
      <p:origin x="0" y="-1830"/>
    </p:cViewPr>
  </p:outlineViewPr>
  <p:notesTextViewPr>
    <p:cViewPr>
      <p:scale>
        <a:sx n="100" d="100"/>
        <a:sy n="100" d="100"/>
      </p:scale>
      <p:origin x="0" y="0"/>
    </p:cViewPr>
  </p:notesTextViewPr>
  <p:sorterViewPr>
    <p:cViewPr varScale="1">
      <p:scale>
        <a:sx n="1" d="1"/>
        <a:sy n="1" d="1"/>
      </p:scale>
      <p:origin x="0" y="-6900"/>
    </p:cViewPr>
  </p:sorterViewPr>
  <p:notesViewPr>
    <p:cSldViewPr>
      <p:cViewPr varScale="1">
        <p:scale>
          <a:sx n="119" d="100"/>
          <a:sy n="119" d="100"/>
        </p:scale>
        <p:origin x="7566" y="120"/>
      </p:cViewPr>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6"/>
            <a:ext cx="3037117" cy="465341"/>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defRPr>
            </a:lvl1pPr>
          </a:lstStyle>
          <a:p>
            <a:pPr>
              <a:defRPr/>
            </a:pPr>
            <a:endParaRPr lang="ko-KR" altLang="en-US"/>
          </a:p>
        </p:txBody>
      </p:sp>
      <p:sp>
        <p:nvSpPr>
          <p:cNvPr id="3" name="날짜 개체 틀 2"/>
          <p:cNvSpPr>
            <a:spLocks noGrp="1"/>
          </p:cNvSpPr>
          <p:nvPr>
            <p:ph type="dt" sz="quarter" idx="1"/>
          </p:nvPr>
        </p:nvSpPr>
        <p:spPr>
          <a:xfrm>
            <a:off x="3971617" y="6"/>
            <a:ext cx="3037117" cy="465341"/>
          </a:xfrm>
          <a:prstGeom prst="rect">
            <a:avLst/>
          </a:prstGeom>
        </p:spPr>
        <p:txBody>
          <a:bodyPr vert="horz" lIns="91440" tIns="45720" rIns="91440" bIns="45720" rtlCol="0"/>
          <a:lstStyle>
            <a:lvl1pPr algn="r" fontAlgn="auto">
              <a:spcBef>
                <a:spcPts val="0"/>
              </a:spcBef>
              <a:spcAft>
                <a:spcPts val="0"/>
              </a:spcAft>
              <a:defRPr kumimoji="0" sz="1200" smtClean="0">
                <a:latin typeface="+mn-lt"/>
                <a:ea typeface="+mn-ea"/>
              </a:defRPr>
            </a:lvl1pPr>
          </a:lstStyle>
          <a:p>
            <a:pPr>
              <a:defRPr/>
            </a:pPr>
            <a:fld id="{713A278E-B9E7-442C-B0E7-CB931D4DDE91}" type="datetimeFigureOut">
              <a:rPr lang="ko-KR" altLang="en-US"/>
              <a:pPr>
                <a:defRPr/>
              </a:pPr>
              <a:t>2018-11-05</a:t>
            </a:fld>
            <a:endParaRPr lang="ko-KR" altLang="en-US"/>
          </a:p>
        </p:txBody>
      </p:sp>
      <p:sp>
        <p:nvSpPr>
          <p:cNvPr id="4" name="바닥글 개체 틀 3"/>
          <p:cNvSpPr>
            <a:spLocks noGrp="1"/>
          </p:cNvSpPr>
          <p:nvPr>
            <p:ph type="ftr" sz="quarter" idx="2"/>
          </p:nvPr>
        </p:nvSpPr>
        <p:spPr>
          <a:xfrm>
            <a:off x="4" y="8829575"/>
            <a:ext cx="3037117" cy="465340"/>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defRPr>
            </a:lvl1pPr>
          </a:lstStyle>
          <a:p>
            <a:pPr>
              <a:defRPr/>
            </a:pPr>
            <a:endParaRPr lang="ko-KR" altLang="en-US"/>
          </a:p>
        </p:txBody>
      </p:sp>
      <p:sp>
        <p:nvSpPr>
          <p:cNvPr id="5" name="슬라이드 번호 개체 틀 4"/>
          <p:cNvSpPr>
            <a:spLocks noGrp="1"/>
          </p:cNvSpPr>
          <p:nvPr>
            <p:ph type="sldNum" sz="quarter" idx="3"/>
          </p:nvPr>
        </p:nvSpPr>
        <p:spPr>
          <a:xfrm>
            <a:off x="3971617" y="8829575"/>
            <a:ext cx="3037117" cy="465340"/>
          </a:xfrm>
          <a:prstGeom prst="rect">
            <a:avLst/>
          </a:prstGeom>
        </p:spPr>
        <p:txBody>
          <a:bodyPr vert="horz" lIns="91440" tIns="45720" rIns="91440" bIns="45720" rtlCol="0" anchor="b"/>
          <a:lstStyle>
            <a:lvl1pPr algn="r" fontAlgn="auto">
              <a:spcBef>
                <a:spcPts val="0"/>
              </a:spcBef>
              <a:spcAft>
                <a:spcPts val="0"/>
              </a:spcAft>
              <a:defRPr kumimoji="0" sz="1200" smtClean="0">
                <a:latin typeface="+mn-lt"/>
                <a:ea typeface="+mn-ea"/>
              </a:defRPr>
            </a:lvl1pPr>
          </a:lstStyle>
          <a:p>
            <a:pPr>
              <a:defRPr/>
            </a:pPr>
            <a:fld id="{DCBF913E-B4C3-4830-BE08-40334BFBB89D}" type="slidenum">
              <a:rPr lang="ko-KR" altLang="en-US"/>
              <a:pPr>
                <a:defRPr/>
              </a:pPr>
              <a:t>‹#›</a:t>
            </a:fld>
            <a:endParaRPr lang="ko-KR" altLang="en-US"/>
          </a:p>
        </p:txBody>
      </p:sp>
    </p:spTree>
    <p:extLst>
      <p:ext uri="{BB962C8B-B14F-4D97-AF65-F5344CB8AC3E}">
        <p14:creationId xmlns:p14="http://schemas.microsoft.com/office/powerpoint/2010/main" val="2371558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6"/>
            <a:ext cx="3037117" cy="465341"/>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defRPr>
            </a:lvl1pPr>
          </a:lstStyle>
          <a:p>
            <a:pPr>
              <a:defRPr/>
            </a:pPr>
            <a:endParaRPr lang="ko-KR" altLang="en-US"/>
          </a:p>
        </p:txBody>
      </p:sp>
      <p:sp>
        <p:nvSpPr>
          <p:cNvPr id="3" name="날짜 개체 틀 2"/>
          <p:cNvSpPr>
            <a:spLocks noGrp="1"/>
          </p:cNvSpPr>
          <p:nvPr>
            <p:ph type="dt" idx="1"/>
          </p:nvPr>
        </p:nvSpPr>
        <p:spPr>
          <a:xfrm>
            <a:off x="3971617" y="6"/>
            <a:ext cx="3037117" cy="465341"/>
          </a:xfrm>
          <a:prstGeom prst="rect">
            <a:avLst/>
          </a:prstGeom>
        </p:spPr>
        <p:txBody>
          <a:bodyPr vert="horz" lIns="91440" tIns="45720" rIns="91440" bIns="45720" rtlCol="0"/>
          <a:lstStyle>
            <a:lvl1pPr algn="r" fontAlgn="auto">
              <a:spcBef>
                <a:spcPts val="0"/>
              </a:spcBef>
              <a:spcAft>
                <a:spcPts val="0"/>
              </a:spcAft>
              <a:defRPr kumimoji="0" sz="1200" smtClean="0">
                <a:latin typeface="+mn-lt"/>
                <a:ea typeface="+mn-ea"/>
              </a:defRPr>
            </a:lvl1pPr>
          </a:lstStyle>
          <a:p>
            <a:pPr>
              <a:defRPr/>
            </a:pPr>
            <a:fld id="{E0D9DCF9-B929-45CF-B776-11EA147BFFEF}" type="datetimeFigureOut">
              <a:rPr lang="ko-KR" altLang="en-US"/>
              <a:pPr>
                <a:defRPr/>
              </a:pPr>
              <a:t>2018-11-05</a:t>
            </a:fld>
            <a:endParaRPr lang="ko-KR" altLang="en-US"/>
          </a:p>
        </p:txBody>
      </p:sp>
      <p:sp>
        <p:nvSpPr>
          <p:cNvPr id="4" name="슬라이드 이미지 개체 틀 3"/>
          <p:cNvSpPr>
            <a:spLocks noGrp="1" noRot="1" noChangeAspect="1"/>
          </p:cNvSpPr>
          <p:nvPr>
            <p:ph type="sldImg" idx="2"/>
          </p:nvPr>
        </p:nvSpPr>
        <p:spPr>
          <a:xfrm>
            <a:off x="1181100" y="696913"/>
            <a:ext cx="4648200" cy="3487737"/>
          </a:xfrm>
          <a:prstGeom prst="rect">
            <a:avLst/>
          </a:prstGeom>
          <a:noFill/>
          <a:ln w="12700">
            <a:solidFill>
              <a:prstClr val="black"/>
            </a:solidFill>
          </a:ln>
        </p:spPr>
        <p:txBody>
          <a:bodyPr vert="horz" lIns="91440" tIns="45720" rIns="91440" bIns="45720" rtlCol="0" anchor="ctr"/>
          <a:lstStyle/>
          <a:p>
            <a:pPr lvl="0"/>
            <a:endParaRPr lang="ko-KR" altLang="en-US" noProof="0"/>
          </a:p>
        </p:txBody>
      </p:sp>
      <p:sp>
        <p:nvSpPr>
          <p:cNvPr id="5" name="슬라이드 노트 개체 틀 4"/>
          <p:cNvSpPr>
            <a:spLocks noGrp="1"/>
          </p:cNvSpPr>
          <p:nvPr>
            <p:ph type="body" sz="quarter" idx="3"/>
          </p:nvPr>
        </p:nvSpPr>
        <p:spPr>
          <a:xfrm>
            <a:off x="700875" y="4415534"/>
            <a:ext cx="5608654" cy="4183603"/>
          </a:xfrm>
          <a:prstGeom prst="rect">
            <a:avLst/>
          </a:prstGeom>
        </p:spPr>
        <p:txBody>
          <a:bodyPr vert="horz" lIns="91440" tIns="45720" rIns="91440" bIns="45720"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4" y="8829575"/>
            <a:ext cx="3037117" cy="465340"/>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defRPr>
            </a:lvl1pPr>
          </a:lstStyle>
          <a:p>
            <a:pPr>
              <a:defRPr/>
            </a:pPr>
            <a:endParaRPr lang="ko-KR" altLang="en-US"/>
          </a:p>
        </p:txBody>
      </p:sp>
      <p:sp>
        <p:nvSpPr>
          <p:cNvPr id="7" name="슬라이드 번호 개체 틀 6"/>
          <p:cNvSpPr>
            <a:spLocks noGrp="1"/>
          </p:cNvSpPr>
          <p:nvPr>
            <p:ph type="sldNum" sz="quarter" idx="5"/>
          </p:nvPr>
        </p:nvSpPr>
        <p:spPr>
          <a:xfrm>
            <a:off x="3971617" y="8829575"/>
            <a:ext cx="3037117" cy="465340"/>
          </a:xfrm>
          <a:prstGeom prst="rect">
            <a:avLst/>
          </a:prstGeom>
        </p:spPr>
        <p:txBody>
          <a:bodyPr vert="horz" lIns="91440" tIns="45720" rIns="91440" bIns="45720" rtlCol="0" anchor="b"/>
          <a:lstStyle>
            <a:lvl1pPr algn="r" fontAlgn="auto">
              <a:spcBef>
                <a:spcPts val="0"/>
              </a:spcBef>
              <a:spcAft>
                <a:spcPts val="0"/>
              </a:spcAft>
              <a:defRPr kumimoji="0" sz="1200" smtClean="0">
                <a:latin typeface="+mn-lt"/>
                <a:ea typeface="+mn-ea"/>
              </a:defRPr>
            </a:lvl1pPr>
          </a:lstStyle>
          <a:p>
            <a:pPr>
              <a:defRPr/>
            </a:pPr>
            <a:fld id="{767237EF-CB28-4A1F-A774-C605C5FEFCB7}" type="slidenum">
              <a:rPr lang="ko-KR" altLang="en-US"/>
              <a:pPr>
                <a:defRPr/>
              </a:pPr>
              <a:t>‹#›</a:t>
            </a:fld>
            <a:endParaRPr lang="ko-KR" altLang="en-US"/>
          </a:p>
        </p:txBody>
      </p:sp>
    </p:spTree>
    <p:extLst>
      <p:ext uri="{BB962C8B-B14F-4D97-AF65-F5344CB8AC3E}">
        <p14:creationId xmlns:p14="http://schemas.microsoft.com/office/powerpoint/2010/main" val="3398824772"/>
      </p:ext>
    </p:extLst>
  </p:cSld>
  <p:clrMap bg1="lt1" tx1="dk1" bg2="lt2" tx2="dk2" accent1="accent1" accent2="accent2" accent3="accent3" accent4="accent4" accent5="accent5" accent6="accent6" hlink="hlink" folHlink="folHlink"/>
  <p:notesStyle>
    <a:lvl1pPr algn="l" rtl="0" fontAlgn="base" latinLnBrk="1">
      <a:spcBef>
        <a:spcPct val="30000"/>
      </a:spcBef>
      <a:spcAft>
        <a:spcPct val="0"/>
      </a:spcAft>
      <a:defRPr sz="1200" kern="1200">
        <a:solidFill>
          <a:schemeClr val="tx1"/>
        </a:solidFill>
        <a:latin typeface="+mn-lt"/>
        <a:ea typeface="+mn-ea"/>
        <a:cs typeface="+mn-cs"/>
      </a:defRPr>
    </a:lvl1pPr>
    <a:lvl2pPr marL="457200" algn="l" rtl="0" fontAlgn="base" latinLnBrk="1">
      <a:spcBef>
        <a:spcPct val="30000"/>
      </a:spcBef>
      <a:spcAft>
        <a:spcPct val="0"/>
      </a:spcAft>
      <a:defRPr sz="1200" kern="1200">
        <a:solidFill>
          <a:schemeClr val="tx1"/>
        </a:solidFill>
        <a:latin typeface="+mn-lt"/>
        <a:ea typeface="+mn-ea"/>
        <a:cs typeface="+mn-cs"/>
      </a:defRPr>
    </a:lvl2pPr>
    <a:lvl3pPr marL="914400" algn="l" rtl="0" fontAlgn="base" latinLnBrk="1">
      <a:spcBef>
        <a:spcPct val="30000"/>
      </a:spcBef>
      <a:spcAft>
        <a:spcPct val="0"/>
      </a:spcAft>
      <a:defRPr sz="1200" kern="1200">
        <a:solidFill>
          <a:schemeClr val="tx1"/>
        </a:solidFill>
        <a:latin typeface="+mn-lt"/>
        <a:ea typeface="+mn-ea"/>
        <a:cs typeface="+mn-cs"/>
      </a:defRPr>
    </a:lvl3pPr>
    <a:lvl4pPr marL="1371600" algn="l" rtl="0" fontAlgn="base" latinLnBrk="1">
      <a:spcBef>
        <a:spcPct val="30000"/>
      </a:spcBef>
      <a:spcAft>
        <a:spcPct val="0"/>
      </a:spcAft>
      <a:defRPr sz="1200" kern="1200">
        <a:solidFill>
          <a:schemeClr val="tx1"/>
        </a:solidFill>
        <a:latin typeface="+mn-lt"/>
        <a:ea typeface="+mn-ea"/>
        <a:cs typeface="+mn-cs"/>
      </a:defRPr>
    </a:lvl4pPr>
    <a:lvl5pPr marL="1828800" algn="l" rtl="0" fontAlgn="base" latinLnBrk="1">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Motion_(physics)"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en.wikipedia.org/wiki/Optical_flow#cite_note-1" TargetMode="External"/><Relationship Id="rId4" Type="http://schemas.openxmlformats.org/officeDocument/2006/relationships/hyperlink" Target="https://en.wikipedia.org/wiki/Relative_motion"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안녕하세요</a:t>
            </a:r>
            <a:r>
              <a:rPr lang="en-US" altLang="ko-KR" dirty="0"/>
              <a:t>. </a:t>
            </a:r>
            <a:r>
              <a:rPr lang="ko-KR" altLang="en-US" dirty="0"/>
              <a:t>이번에 공개발표를 하게 된 소프트웨어 공학 전공 문우영 입니다</a:t>
            </a:r>
            <a:endParaRPr lang="en-US" altLang="ko-KR" dirty="0"/>
          </a:p>
          <a:p>
            <a:pPr marL="0" indent="0">
              <a:buNone/>
            </a:pPr>
            <a:r>
              <a:rPr lang="ko-KR" altLang="en-US" dirty="0"/>
              <a:t> </a:t>
            </a:r>
            <a:endParaRPr lang="en-US" altLang="ko-KR" dirty="0"/>
          </a:p>
          <a:p>
            <a:pPr marL="0" indent="0">
              <a:buNone/>
            </a:pPr>
            <a:r>
              <a:rPr lang="ko-KR" altLang="en-US" dirty="0"/>
              <a:t>공개 발표 제목은 재난환경하의 </a:t>
            </a:r>
            <a:r>
              <a:rPr lang="en-US" altLang="ko-KR" dirty="0"/>
              <a:t>People Detection </a:t>
            </a:r>
            <a:r>
              <a:rPr lang="ko-KR" altLang="en-US" dirty="0"/>
              <a:t>머신 러닝 </a:t>
            </a:r>
            <a:r>
              <a:rPr lang="ko-KR" altLang="en-US" dirty="0" err="1"/>
              <a:t>프레임워크입니다</a:t>
            </a:r>
            <a:r>
              <a:rPr lang="en-US" altLang="ko-KR" dirty="0"/>
              <a:t>. </a:t>
            </a:r>
          </a:p>
          <a:p>
            <a:pPr marL="0" indent="0">
              <a:buNone/>
            </a:pPr>
            <a:endParaRPr lang="en-US" altLang="ko-KR" dirty="0"/>
          </a:p>
          <a:p>
            <a:pPr marL="0" indent="0">
              <a:buNone/>
            </a:pP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1</a:t>
            </a:fld>
            <a:endParaRPr lang="ko-KR" altLang="en-US"/>
          </a:p>
        </p:txBody>
      </p:sp>
    </p:spTree>
    <p:extLst>
      <p:ext uri="{BB962C8B-B14F-4D97-AF65-F5344CB8AC3E}">
        <p14:creationId xmlns:p14="http://schemas.microsoft.com/office/powerpoint/2010/main" val="2750236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갑자기 발생하는 재난은 우리 생명과 직결되는 문제를</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10</a:t>
            </a:fld>
            <a:endParaRPr lang="ko-KR" altLang="en-US"/>
          </a:p>
        </p:txBody>
      </p:sp>
    </p:spTree>
    <p:extLst>
      <p:ext uri="{BB962C8B-B14F-4D97-AF65-F5344CB8AC3E}">
        <p14:creationId xmlns:p14="http://schemas.microsoft.com/office/powerpoint/2010/main" val="2319544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갑자기 발생하는 재난은 우리 생명과 직결되는 문제를</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11</a:t>
            </a:fld>
            <a:endParaRPr lang="ko-KR" altLang="en-US"/>
          </a:p>
        </p:txBody>
      </p:sp>
    </p:spTree>
    <p:extLst>
      <p:ext uri="{BB962C8B-B14F-4D97-AF65-F5344CB8AC3E}">
        <p14:creationId xmlns:p14="http://schemas.microsoft.com/office/powerpoint/2010/main" val="1174146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갑자기 발생하는 재난은 우리 생명과 직결되는 문제를</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12</a:t>
            </a:fld>
            <a:endParaRPr lang="ko-KR" altLang="en-US"/>
          </a:p>
        </p:txBody>
      </p:sp>
    </p:spTree>
    <p:extLst>
      <p:ext uri="{BB962C8B-B14F-4D97-AF65-F5344CB8AC3E}">
        <p14:creationId xmlns:p14="http://schemas.microsoft.com/office/powerpoint/2010/main" val="852774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갑자기 발생하는 재난은 우리 생명과 직결되는 문제를</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13</a:t>
            </a:fld>
            <a:endParaRPr lang="ko-KR" altLang="en-US"/>
          </a:p>
        </p:txBody>
      </p:sp>
    </p:spTree>
    <p:extLst>
      <p:ext uri="{BB962C8B-B14F-4D97-AF65-F5344CB8AC3E}">
        <p14:creationId xmlns:p14="http://schemas.microsoft.com/office/powerpoint/2010/main" val="2914873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갑자기 발생하는 재난은 우리 생명과 직결되는 문제를</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14</a:t>
            </a:fld>
            <a:endParaRPr lang="ko-KR" altLang="en-US"/>
          </a:p>
        </p:txBody>
      </p:sp>
    </p:spTree>
    <p:extLst>
      <p:ext uri="{BB962C8B-B14F-4D97-AF65-F5344CB8AC3E}">
        <p14:creationId xmlns:p14="http://schemas.microsoft.com/office/powerpoint/2010/main" val="2338079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15</a:t>
            </a:fld>
            <a:endParaRPr lang="ko-KR" altLang="en-US"/>
          </a:p>
        </p:txBody>
      </p:sp>
    </p:spTree>
    <p:extLst>
      <p:ext uri="{BB962C8B-B14F-4D97-AF65-F5344CB8AC3E}">
        <p14:creationId xmlns:p14="http://schemas.microsoft.com/office/powerpoint/2010/main" val="513981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갑자기 발생하는 재난은 우리 생명과 직결되는 문제를</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16</a:t>
            </a:fld>
            <a:endParaRPr lang="ko-KR" altLang="en-US"/>
          </a:p>
        </p:txBody>
      </p:sp>
    </p:spTree>
    <p:extLst>
      <p:ext uri="{BB962C8B-B14F-4D97-AF65-F5344CB8AC3E}">
        <p14:creationId xmlns:p14="http://schemas.microsoft.com/office/powerpoint/2010/main" val="1464362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재난 발생에 대한 예측도 어렵고 </a:t>
            </a:r>
            <a:endParaRPr lang="en-US" altLang="ko-KR" dirty="0"/>
          </a:p>
          <a:p>
            <a:r>
              <a:rPr lang="ko-KR" altLang="en-US" dirty="0"/>
              <a:t>실제 발생한 경우에도 여러가지 주변 상황으로 인해서 </a:t>
            </a:r>
            <a:endParaRPr lang="en-US" altLang="ko-KR" dirty="0"/>
          </a:p>
          <a:p>
            <a:pPr marL="171450" indent="-171450">
              <a:buFontTx/>
              <a:buChar char="-"/>
            </a:pPr>
            <a:r>
              <a:rPr lang="ko-KR" altLang="en-US" dirty="0"/>
              <a:t>사람이 접근하기 어려운 곳</a:t>
            </a:r>
            <a:r>
              <a:rPr lang="en-US" altLang="ko-KR" dirty="0"/>
              <a:t>. </a:t>
            </a:r>
            <a:r>
              <a:rPr lang="ko-KR" altLang="en-US" dirty="0"/>
              <a:t>로봇</a:t>
            </a:r>
            <a:r>
              <a:rPr lang="en-US" altLang="ko-KR" dirty="0"/>
              <a:t>. </a:t>
            </a:r>
            <a:r>
              <a:rPr lang="ko-KR" altLang="en-US" dirty="0" err="1"/>
              <a:t>드론을</a:t>
            </a:r>
            <a:r>
              <a:rPr lang="ko-KR" altLang="en-US" dirty="0"/>
              <a:t> 통해 데이터를 획득</a:t>
            </a:r>
            <a:r>
              <a:rPr lang="en-US" altLang="ko-KR" dirty="0"/>
              <a:t>, </a:t>
            </a:r>
            <a:r>
              <a:rPr lang="ko-KR" altLang="en-US" dirty="0"/>
              <a:t>인공위성을 통해 대규모</a:t>
            </a:r>
            <a:endParaRPr lang="en-US" altLang="ko-KR" dirty="0"/>
          </a:p>
          <a:p>
            <a:pPr marL="171450" indent="-171450">
              <a:buFontTx/>
              <a:buChar char="-"/>
            </a:pPr>
            <a:r>
              <a:rPr lang="ko-KR" altLang="en-US" dirty="0"/>
              <a:t>이런 경우에도 예를 들어 대규모 화재가  이미 발생한 경우의 연기로 인하여 선명하지 못한 데이터를 받게 되거나 단절</a:t>
            </a:r>
            <a:r>
              <a:rPr lang="en-US" altLang="ko-KR" dirty="0"/>
              <a:t>, </a:t>
            </a:r>
            <a:r>
              <a:rPr lang="ko-KR" altLang="en-US" dirty="0"/>
              <a:t>사람을 찾는 것이 어렵다</a:t>
            </a:r>
            <a:endParaRPr lang="en-US" altLang="ko-KR" dirty="0"/>
          </a:p>
          <a:p>
            <a:pPr marL="171450" indent="-171450">
              <a:buFontTx/>
              <a:buChar char="-"/>
            </a:pPr>
            <a:r>
              <a:rPr lang="en-US" altLang="ko-KR" dirty="0"/>
              <a:t>Missing</a:t>
            </a:r>
            <a:r>
              <a:rPr lang="ko-KR" altLang="en-US" dirty="0"/>
              <a:t> </a:t>
            </a:r>
            <a:r>
              <a:rPr lang="en-US" altLang="ko-KR" dirty="0"/>
              <a:t>People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17</a:t>
            </a:fld>
            <a:endParaRPr lang="ko-KR" altLang="en-US"/>
          </a:p>
        </p:txBody>
      </p:sp>
    </p:spTree>
    <p:extLst>
      <p:ext uri="{BB962C8B-B14F-4D97-AF65-F5344CB8AC3E}">
        <p14:creationId xmlns:p14="http://schemas.microsoft.com/office/powerpoint/2010/main" val="1036387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재난 발생에 대한 예측도 어렵고 </a:t>
            </a:r>
            <a:endParaRPr lang="en-US" altLang="ko-KR" dirty="0"/>
          </a:p>
          <a:p>
            <a:r>
              <a:rPr lang="ko-KR" altLang="en-US" dirty="0"/>
              <a:t>실제 발생한 경우에도 여러가지 주변 상황으로 인해서 </a:t>
            </a:r>
            <a:endParaRPr lang="en-US" altLang="ko-KR" dirty="0"/>
          </a:p>
          <a:p>
            <a:pPr marL="171450" indent="-171450">
              <a:buFontTx/>
              <a:buChar char="-"/>
            </a:pPr>
            <a:r>
              <a:rPr lang="ko-KR" altLang="en-US" dirty="0"/>
              <a:t>사람이 접근하기 어려운 곳</a:t>
            </a:r>
            <a:r>
              <a:rPr lang="en-US" altLang="ko-KR" dirty="0"/>
              <a:t>. </a:t>
            </a:r>
            <a:r>
              <a:rPr lang="ko-KR" altLang="en-US" dirty="0"/>
              <a:t>로봇</a:t>
            </a:r>
            <a:r>
              <a:rPr lang="en-US" altLang="ko-KR" dirty="0"/>
              <a:t>. </a:t>
            </a:r>
            <a:r>
              <a:rPr lang="ko-KR" altLang="en-US" dirty="0" err="1"/>
              <a:t>드론을</a:t>
            </a:r>
            <a:r>
              <a:rPr lang="ko-KR" altLang="en-US" dirty="0"/>
              <a:t> 통해 데이터를 획득</a:t>
            </a:r>
            <a:r>
              <a:rPr lang="en-US" altLang="ko-KR" dirty="0"/>
              <a:t>, </a:t>
            </a:r>
            <a:r>
              <a:rPr lang="ko-KR" altLang="en-US" dirty="0"/>
              <a:t>인공위성을 통해 대규모</a:t>
            </a:r>
            <a:endParaRPr lang="en-US" altLang="ko-KR" dirty="0"/>
          </a:p>
          <a:p>
            <a:pPr marL="171450" indent="-171450">
              <a:buFontTx/>
              <a:buChar char="-"/>
            </a:pPr>
            <a:r>
              <a:rPr lang="ko-KR" altLang="en-US" dirty="0"/>
              <a:t>이런 경우에도 예를 들어 대규모 화재가  이미 발생한 경우의 연기로 인하여 선명하지 못한 데이터를 받게 되거나 단절</a:t>
            </a:r>
            <a:r>
              <a:rPr lang="en-US" altLang="ko-KR" dirty="0"/>
              <a:t>, </a:t>
            </a:r>
            <a:r>
              <a:rPr lang="ko-KR" altLang="en-US" dirty="0"/>
              <a:t>사람을 찾는 것이 어렵다</a:t>
            </a:r>
            <a:endParaRPr lang="en-US" altLang="ko-KR" dirty="0"/>
          </a:p>
          <a:p>
            <a:pPr marL="171450" indent="-171450">
              <a:buFontTx/>
              <a:buChar char="-"/>
            </a:pPr>
            <a:r>
              <a:rPr lang="en-US" altLang="ko-KR" dirty="0"/>
              <a:t>Missing</a:t>
            </a:r>
            <a:r>
              <a:rPr lang="ko-KR" altLang="en-US" dirty="0"/>
              <a:t> </a:t>
            </a:r>
            <a:r>
              <a:rPr lang="en-US" altLang="ko-KR" dirty="0"/>
              <a:t>People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18</a:t>
            </a:fld>
            <a:endParaRPr lang="ko-KR" altLang="en-US"/>
          </a:p>
        </p:txBody>
      </p:sp>
    </p:spTree>
    <p:extLst>
      <p:ext uri="{BB962C8B-B14F-4D97-AF65-F5344CB8AC3E}">
        <p14:creationId xmlns:p14="http://schemas.microsoft.com/office/powerpoint/2010/main" val="3871322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재난 발생에 대한 예측도 어렵고 </a:t>
            </a:r>
            <a:endParaRPr lang="en-US" altLang="ko-KR" dirty="0"/>
          </a:p>
          <a:p>
            <a:r>
              <a:rPr lang="ko-KR" altLang="en-US" dirty="0"/>
              <a:t>실제 발생한 경우에도 여러가지 주변 상황으로 인해서 </a:t>
            </a:r>
            <a:endParaRPr lang="en-US" altLang="ko-KR" dirty="0"/>
          </a:p>
          <a:p>
            <a:pPr marL="171450" indent="-171450">
              <a:buFontTx/>
              <a:buChar char="-"/>
            </a:pPr>
            <a:r>
              <a:rPr lang="ko-KR" altLang="en-US" dirty="0"/>
              <a:t>사람이 접근하기 어려운 곳</a:t>
            </a:r>
            <a:r>
              <a:rPr lang="en-US" altLang="ko-KR" dirty="0"/>
              <a:t>. </a:t>
            </a:r>
            <a:r>
              <a:rPr lang="ko-KR" altLang="en-US" dirty="0"/>
              <a:t>로봇</a:t>
            </a:r>
            <a:r>
              <a:rPr lang="en-US" altLang="ko-KR" dirty="0"/>
              <a:t>. </a:t>
            </a:r>
            <a:r>
              <a:rPr lang="ko-KR" altLang="en-US" dirty="0" err="1"/>
              <a:t>드론을</a:t>
            </a:r>
            <a:r>
              <a:rPr lang="ko-KR" altLang="en-US" dirty="0"/>
              <a:t> 통해 데이터를 획득</a:t>
            </a:r>
            <a:r>
              <a:rPr lang="en-US" altLang="ko-KR" dirty="0"/>
              <a:t>, </a:t>
            </a:r>
            <a:r>
              <a:rPr lang="ko-KR" altLang="en-US" dirty="0"/>
              <a:t>인공위성을 통해 대규모</a:t>
            </a:r>
            <a:endParaRPr lang="en-US" altLang="ko-KR" dirty="0"/>
          </a:p>
          <a:p>
            <a:pPr marL="171450" indent="-171450">
              <a:buFontTx/>
              <a:buChar char="-"/>
            </a:pPr>
            <a:r>
              <a:rPr lang="ko-KR" altLang="en-US" dirty="0"/>
              <a:t>이런 경우에도 예를 들어 대규모 화재가  이미 발생한 경우의 연기로 인하여 선명하지 못한 데이터를 받게 되거나 단절</a:t>
            </a:r>
            <a:r>
              <a:rPr lang="en-US" altLang="ko-KR" dirty="0"/>
              <a:t>, </a:t>
            </a:r>
            <a:r>
              <a:rPr lang="ko-KR" altLang="en-US" dirty="0"/>
              <a:t>사람을 찾는 것이 어렵다</a:t>
            </a:r>
            <a:endParaRPr lang="en-US" altLang="ko-KR" dirty="0"/>
          </a:p>
          <a:p>
            <a:pPr marL="171450" indent="-171450">
              <a:buFontTx/>
              <a:buChar char="-"/>
            </a:pPr>
            <a:r>
              <a:rPr lang="en-US" altLang="ko-KR" dirty="0"/>
              <a:t>Missing</a:t>
            </a:r>
            <a:r>
              <a:rPr lang="ko-KR" altLang="en-US" dirty="0"/>
              <a:t> </a:t>
            </a:r>
            <a:r>
              <a:rPr lang="en-US" altLang="ko-KR" dirty="0"/>
              <a:t>People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19</a:t>
            </a:fld>
            <a:endParaRPr lang="ko-KR" altLang="en-US"/>
          </a:p>
        </p:txBody>
      </p:sp>
    </p:spTree>
    <p:extLst>
      <p:ext uri="{BB962C8B-B14F-4D97-AF65-F5344CB8AC3E}">
        <p14:creationId xmlns:p14="http://schemas.microsoft.com/office/powerpoint/2010/main" val="749192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발표는 </a:t>
            </a:r>
            <a:r>
              <a:rPr lang="en-US" altLang="ko-KR" dirty="0"/>
              <a:t>Motivation &amp; Milestones, </a:t>
            </a:r>
            <a:r>
              <a:rPr lang="ko-KR" altLang="en-US" dirty="0"/>
              <a:t>관련연구</a:t>
            </a:r>
            <a:r>
              <a:rPr lang="en-US" altLang="ko-KR" dirty="0"/>
              <a:t>, </a:t>
            </a:r>
            <a:r>
              <a:rPr lang="ko-KR" altLang="en-US" dirty="0"/>
              <a:t>프레임워크 의 기능성</a:t>
            </a:r>
            <a:r>
              <a:rPr lang="en-US" altLang="ko-KR" dirty="0"/>
              <a:t>, </a:t>
            </a:r>
            <a:r>
              <a:rPr lang="ko-KR" altLang="en-US" dirty="0"/>
              <a:t>아키텍처 디자인</a:t>
            </a:r>
            <a:r>
              <a:rPr lang="en-US" altLang="ko-KR" dirty="0"/>
              <a:t>. </a:t>
            </a:r>
          </a:p>
          <a:p>
            <a:r>
              <a:rPr lang="en-US" altLang="ko-KR" dirty="0"/>
              <a:t>Disaster Detection</a:t>
            </a:r>
            <a:r>
              <a:rPr lang="ko-KR" altLang="en-US" dirty="0"/>
              <a:t>에 대한 </a:t>
            </a:r>
            <a:r>
              <a:rPr lang="en-US" altLang="ko-KR" dirty="0"/>
              <a:t>Design, People Detection</a:t>
            </a:r>
            <a:r>
              <a:rPr lang="ko-KR" altLang="en-US" dirty="0"/>
              <a:t>에 대한 디자인</a:t>
            </a:r>
            <a:r>
              <a:rPr lang="en-US" altLang="ko-KR" dirty="0"/>
              <a:t>. </a:t>
            </a:r>
          </a:p>
          <a:p>
            <a:r>
              <a:rPr lang="ko-KR" altLang="en-US" dirty="0"/>
              <a:t>품질에 대한 </a:t>
            </a:r>
            <a:r>
              <a:rPr lang="en-US" altLang="ko-KR" dirty="0"/>
              <a:t>Design</a:t>
            </a:r>
            <a:r>
              <a:rPr lang="ko-KR" altLang="en-US" dirty="0"/>
              <a:t>으로 나누어 발표할 예정입니다 </a:t>
            </a:r>
            <a:endParaRPr lang="en-US" altLang="ko-KR" dirty="0"/>
          </a:p>
          <a:p>
            <a:r>
              <a:rPr lang="en-US" altLang="ko-KR" dirty="0"/>
              <a:t>Unit 7</a:t>
            </a:r>
            <a:r>
              <a:rPr lang="ko-KR" altLang="en-US" dirty="0"/>
              <a:t>과 </a:t>
            </a:r>
            <a:r>
              <a:rPr lang="en-US" altLang="ko-KR" dirty="0"/>
              <a:t>8</a:t>
            </a:r>
            <a:r>
              <a:rPr lang="ko-KR" altLang="en-US" dirty="0"/>
              <a:t>은 이번에 포함하지 않고 다음발표 시에  포함 될 예정입니다 </a:t>
            </a:r>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2</a:t>
            </a:fld>
            <a:endParaRPr lang="ko-KR" altLang="en-US"/>
          </a:p>
        </p:txBody>
      </p:sp>
    </p:spTree>
    <p:extLst>
      <p:ext uri="{BB962C8B-B14F-4D97-AF65-F5344CB8AC3E}">
        <p14:creationId xmlns:p14="http://schemas.microsoft.com/office/powerpoint/2010/main" val="253173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develop a method of detecting occurrences of disaster</a:t>
            </a:r>
          </a:p>
          <a:p>
            <a:pPr marL="0" indent="0">
              <a:buFontTx/>
              <a:buNone/>
            </a:pP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20</a:t>
            </a:fld>
            <a:endParaRPr lang="ko-KR" altLang="en-US"/>
          </a:p>
        </p:txBody>
      </p:sp>
    </p:spTree>
    <p:extLst>
      <p:ext uri="{BB962C8B-B14F-4D97-AF65-F5344CB8AC3E}">
        <p14:creationId xmlns:p14="http://schemas.microsoft.com/office/powerpoint/2010/main" val="2792590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7237EF-CB28-4A1F-A774-C605C5FEFCB7}" type="slidenum">
              <a:rPr lang="ko-KR" altLang="en-US" smtClean="0"/>
              <a:pPr>
                <a:defRPr/>
              </a:pPr>
              <a:t>21</a:t>
            </a:fld>
            <a:endParaRPr lang="ko-KR" altLang="en-US"/>
          </a:p>
        </p:txBody>
      </p:sp>
    </p:spTree>
    <p:extLst>
      <p:ext uri="{BB962C8B-B14F-4D97-AF65-F5344CB8AC3E}">
        <p14:creationId xmlns:p14="http://schemas.microsoft.com/office/powerpoint/2010/main" val="3405738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22</a:t>
            </a:fld>
            <a:endParaRPr lang="ko-KR" altLang="en-US"/>
          </a:p>
        </p:txBody>
      </p:sp>
    </p:spTree>
    <p:extLst>
      <p:ext uri="{BB962C8B-B14F-4D97-AF65-F5344CB8AC3E}">
        <p14:creationId xmlns:p14="http://schemas.microsoft.com/office/powerpoint/2010/main" val="696388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Location</a:t>
            </a:r>
            <a:r>
              <a:rPr lang="ko-KR" altLang="en-US" dirty="0"/>
              <a:t> </a:t>
            </a:r>
            <a:r>
              <a:rPr lang="en-US" altLang="ko-KR" dirty="0"/>
              <a:t>for example a polygon delimited by geographic coordinates; </a:t>
            </a:r>
          </a:p>
          <a:p>
            <a:r>
              <a:rPr lang="en-US" altLang="ko-KR" dirty="0"/>
              <a:t>Event type for example flood, traffic jam or explosion.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23</a:t>
            </a:fld>
            <a:endParaRPr lang="ko-KR" altLang="en-US"/>
          </a:p>
        </p:txBody>
      </p:sp>
    </p:spTree>
    <p:extLst>
      <p:ext uri="{BB962C8B-B14F-4D97-AF65-F5344CB8AC3E}">
        <p14:creationId xmlns:p14="http://schemas.microsoft.com/office/powerpoint/2010/main" val="1898393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Stange</a:t>
            </a:r>
            <a:r>
              <a:rPr lang="ko-KR" altLang="en-US" dirty="0"/>
              <a:t>의 연구는 </a:t>
            </a:r>
            <a:r>
              <a:rPr lang="en-US" altLang="ko-KR" dirty="0"/>
              <a:t>Disaster Detection</a:t>
            </a:r>
            <a:r>
              <a:rPr lang="ko-KR" altLang="en-US" dirty="0"/>
              <a:t>을 위한 </a:t>
            </a:r>
            <a:r>
              <a:rPr lang="en-US" altLang="ko-KR" dirty="0"/>
              <a:t>Feature</a:t>
            </a:r>
            <a:r>
              <a:rPr lang="ko-KR" altLang="en-US" dirty="0"/>
              <a:t>를 연구하였습니다 </a:t>
            </a:r>
            <a:endParaRPr lang="en-US" altLang="ko-KR" dirty="0"/>
          </a:p>
          <a:p>
            <a:r>
              <a:rPr lang="en-US" altLang="ko-KR" dirty="0"/>
              <a:t>Fire, Water,</a:t>
            </a:r>
            <a:r>
              <a:rPr lang="ko-KR" altLang="en-US" dirty="0"/>
              <a:t> </a:t>
            </a:r>
            <a:r>
              <a:rPr lang="en-US" altLang="ko-KR" dirty="0"/>
              <a:t>Person</a:t>
            </a:r>
            <a:r>
              <a:rPr lang="ko-KR" altLang="en-US" dirty="0"/>
              <a:t>으로 구분하였습니다 </a:t>
            </a:r>
            <a:endParaRPr lang="en-US" altLang="ko-KR" dirty="0"/>
          </a:p>
          <a:p>
            <a:r>
              <a:rPr lang="ko-KR" altLang="en-US" dirty="0"/>
              <a:t>화재의 경우는 높이</a:t>
            </a:r>
            <a:r>
              <a:rPr lang="en-US" altLang="ko-KR" dirty="0"/>
              <a:t>, </a:t>
            </a:r>
            <a:r>
              <a:rPr lang="ko-KR" altLang="en-US" dirty="0"/>
              <a:t>각도</a:t>
            </a:r>
            <a:r>
              <a:rPr lang="en-US" altLang="ko-KR" dirty="0"/>
              <a:t>, </a:t>
            </a:r>
            <a:r>
              <a:rPr lang="ko-KR" altLang="en-US" dirty="0"/>
              <a:t>넓이</a:t>
            </a:r>
            <a:r>
              <a:rPr lang="en-US" altLang="ko-KR" dirty="0"/>
              <a:t>, </a:t>
            </a:r>
            <a:r>
              <a:rPr lang="ko-KR" altLang="en-US" dirty="0"/>
              <a:t>연기</a:t>
            </a:r>
            <a:r>
              <a:rPr lang="en-US" altLang="ko-KR" dirty="0"/>
              <a:t>, </a:t>
            </a:r>
            <a:r>
              <a:rPr lang="ko-KR" altLang="en-US" dirty="0"/>
              <a:t>색상들의 </a:t>
            </a:r>
            <a:r>
              <a:rPr lang="en-US" altLang="ko-KR" dirty="0"/>
              <a:t>feature</a:t>
            </a:r>
            <a:r>
              <a:rPr lang="ko-KR" altLang="en-US" dirty="0"/>
              <a:t>를 보여주고 있습니다 </a:t>
            </a:r>
            <a:endParaRPr lang="en-US" altLang="ko-KR" dirty="0"/>
          </a:p>
          <a:p>
            <a:r>
              <a:rPr lang="en-US" altLang="ko-KR" dirty="0"/>
              <a:t>Water</a:t>
            </a:r>
            <a:r>
              <a:rPr lang="ko-KR" altLang="en-US" dirty="0"/>
              <a:t>에 의한 재난을 판단하기 위해서는 색상</a:t>
            </a:r>
            <a:r>
              <a:rPr lang="en-US" altLang="ko-KR" dirty="0"/>
              <a:t>, </a:t>
            </a:r>
            <a:r>
              <a:rPr lang="ko-KR" altLang="en-US" dirty="0"/>
              <a:t>물결 패턴</a:t>
            </a:r>
            <a:r>
              <a:rPr lang="en-US" altLang="ko-KR" dirty="0"/>
              <a:t> </a:t>
            </a:r>
            <a:r>
              <a:rPr lang="ko-KR" altLang="en-US" dirty="0"/>
              <a:t>등이 있음을 연구하였습니다</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24</a:t>
            </a:fld>
            <a:endParaRPr lang="ko-KR" altLang="en-US"/>
          </a:p>
        </p:txBody>
      </p:sp>
    </p:spTree>
    <p:extLst>
      <p:ext uri="{BB962C8B-B14F-4D97-AF65-F5344CB8AC3E}">
        <p14:creationId xmlns:p14="http://schemas.microsoft.com/office/powerpoint/2010/main" val="2628382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노트 개체 틀 1">
            <a:extLst>
              <a:ext uri="{FF2B5EF4-FFF2-40B4-BE49-F238E27FC236}">
                <a16:creationId xmlns:a16="http://schemas.microsoft.com/office/drawing/2014/main" id="{80FCA54C-17AD-4896-A63B-05B5DCF7FFDE}"/>
              </a:ext>
            </a:extLst>
          </p:cNvPr>
          <p:cNvSpPr>
            <a:spLocks noGrp="1"/>
          </p:cNvSpPr>
          <p:nvPr>
            <p:ph type="body" idx="1"/>
          </p:nvPr>
        </p:nvSpPr>
        <p:spPr/>
        <p:txBody>
          <a:bodyPr/>
          <a:lstStyle/>
          <a:p>
            <a:r>
              <a:rPr lang="ko-KR" altLang="en-US" dirty="0"/>
              <a:t>최근의 연구로 </a:t>
            </a:r>
            <a:r>
              <a:rPr lang="en-US" altLang="ko-KR" dirty="0"/>
              <a:t>cycle-GAN</a:t>
            </a:r>
            <a:r>
              <a:rPr lang="ko-KR" altLang="en-US" dirty="0"/>
              <a:t>의 연구는 두개의 </a:t>
            </a:r>
            <a:r>
              <a:rPr lang="en-US" altLang="ko-KR" dirty="0"/>
              <a:t>image</a:t>
            </a:r>
            <a:r>
              <a:rPr lang="ko-KR" altLang="en-US" dirty="0"/>
              <a:t>를 통하여 새로운 이미지를 </a:t>
            </a:r>
            <a:r>
              <a:rPr lang="en-US" altLang="ko-KR" dirty="0"/>
              <a:t>translation</a:t>
            </a:r>
            <a:r>
              <a:rPr lang="ko-KR" altLang="en-US" dirty="0"/>
              <a:t>하는 연구를 하고 있습니다 </a:t>
            </a:r>
            <a:endParaRPr lang="en-US" altLang="ko-KR" dirty="0"/>
          </a:p>
          <a:p>
            <a:r>
              <a:rPr lang="ko-KR" altLang="en-US" dirty="0"/>
              <a:t>두 이미지 사이에 일치되지 않더라도 이미지를 변화하는데 사용하고 있습니다 </a:t>
            </a:r>
            <a:endParaRPr lang="en-US" altLang="ko-KR" dirty="0"/>
          </a:p>
          <a:p>
            <a:r>
              <a:rPr lang="ko-KR" altLang="en-US" dirty="0"/>
              <a:t>예를 들어 여름을 </a:t>
            </a:r>
            <a:r>
              <a:rPr lang="ko-KR" altLang="en-US" dirty="0" err="1"/>
              <a:t>겨울이미지로</a:t>
            </a:r>
            <a:r>
              <a:rPr lang="en-US" altLang="ko-KR" dirty="0"/>
              <a:t>, </a:t>
            </a:r>
            <a:r>
              <a:rPr lang="ko-KR" altLang="en-US" dirty="0"/>
              <a:t>사진을 그림으로</a:t>
            </a:r>
            <a:r>
              <a:rPr lang="en-US" altLang="ko-KR" dirty="0"/>
              <a:t>, </a:t>
            </a:r>
            <a:r>
              <a:rPr lang="ko-KR" altLang="en-US" dirty="0"/>
              <a:t>또한 노이즈</a:t>
            </a:r>
            <a:r>
              <a:rPr lang="en-US" altLang="ko-KR" dirty="0"/>
              <a:t>, smoke</a:t>
            </a:r>
            <a:r>
              <a:rPr lang="ko-KR" altLang="en-US" dirty="0"/>
              <a:t>가 있는 사진을 노이즈</a:t>
            </a:r>
            <a:r>
              <a:rPr lang="en-US" altLang="ko-KR" dirty="0"/>
              <a:t>,smoke</a:t>
            </a:r>
            <a:r>
              <a:rPr lang="ko-KR" altLang="en-US" dirty="0"/>
              <a:t>가 제거된 사진으로</a:t>
            </a:r>
            <a:r>
              <a:rPr lang="en-US" altLang="ko-KR" dirty="0"/>
              <a:t> </a:t>
            </a:r>
            <a:r>
              <a:rPr lang="ko-KR" altLang="en-US" dirty="0"/>
              <a:t>변환하는 연구입니다 </a:t>
            </a:r>
            <a:endParaRPr lang="en-US" altLang="ko-KR" dirty="0"/>
          </a:p>
          <a:p>
            <a:endParaRPr lang="ko-KR"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ct val="30000"/>
              </a:spcBef>
              <a:spcAft>
                <a:spcPct val="0"/>
              </a:spcAft>
              <a:buClrTx/>
              <a:buSzTx/>
              <a:buFontTx/>
              <a:buNone/>
              <a:tabLst/>
              <a:defRPr/>
            </a:pPr>
            <a:r>
              <a:rPr lang="en-US" altLang="ko-KR" dirty="0"/>
              <a:t>Optical Flow </a:t>
            </a:r>
            <a:r>
              <a:rPr lang="en-US" altLang="ko-KR" sz="1200" b="0" i="0" kern="1200" dirty="0">
                <a:solidFill>
                  <a:schemeClr val="tx1"/>
                </a:solidFill>
                <a:effectLst/>
                <a:latin typeface="+mn-lt"/>
                <a:ea typeface="+mn-ea"/>
                <a:cs typeface="+mn-cs"/>
              </a:rPr>
              <a:t>is the pattern of apparent </a:t>
            </a:r>
            <a:r>
              <a:rPr lang="en-US" altLang="ko-KR" sz="1200" b="0" i="0" u="none" strike="noStrike" kern="1200" dirty="0">
                <a:solidFill>
                  <a:schemeClr val="tx1"/>
                </a:solidFill>
                <a:effectLst/>
                <a:latin typeface="+mn-lt"/>
                <a:ea typeface="+mn-ea"/>
                <a:cs typeface="+mn-cs"/>
                <a:hlinkClick r:id="rId3" tooltip="Motion (physics)"/>
              </a:rPr>
              <a:t>motion</a:t>
            </a:r>
            <a:r>
              <a:rPr lang="en-US" altLang="ko-KR" sz="1200" b="0" i="0" kern="1200" dirty="0">
                <a:solidFill>
                  <a:schemeClr val="tx1"/>
                </a:solidFill>
                <a:effectLst/>
                <a:latin typeface="+mn-lt"/>
                <a:ea typeface="+mn-ea"/>
                <a:cs typeface="+mn-cs"/>
              </a:rPr>
              <a:t> of objects, surfaces, and edges in a visual scene caused by the </a:t>
            </a:r>
            <a:r>
              <a:rPr lang="en-US" altLang="ko-KR" sz="1200" b="0" i="0" u="none" strike="noStrike" kern="1200" dirty="0">
                <a:solidFill>
                  <a:schemeClr val="tx1"/>
                </a:solidFill>
                <a:effectLst/>
                <a:latin typeface="+mn-lt"/>
                <a:ea typeface="+mn-ea"/>
                <a:cs typeface="+mn-cs"/>
                <a:hlinkClick r:id="rId4" tooltip="Relative motion"/>
              </a:rPr>
              <a:t>relative motion</a:t>
            </a:r>
            <a:r>
              <a:rPr lang="en-US" altLang="ko-KR" sz="1200" b="0" i="0" kern="1200" dirty="0">
                <a:solidFill>
                  <a:schemeClr val="tx1"/>
                </a:solidFill>
                <a:effectLst/>
                <a:latin typeface="+mn-lt"/>
                <a:ea typeface="+mn-ea"/>
                <a:cs typeface="+mn-cs"/>
              </a:rPr>
              <a:t> between an observer and a scene.</a:t>
            </a:r>
            <a:r>
              <a:rPr lang="en-US" altLang="ko-KR" sz="1200" b="0" i="0" u="none" strike="noStrike" kern="1200" baseline="30000" dirty="0">
                <a:solidFill>
                  <a:schemeClr val="tx1"/>
                </a:solidFill>
                <a:effectLst/>
                <a:latin typeface="+mn-lt"/>
                <a:ea typeface="+mn-ea"/>
                <a:cs typeface="+mn-cs"/>
                <a:hlinkClick r:id="rId5"/>
              </a:rPr>
              <a:t>[</a:t>
            </a:r>
            <a:endParaRPr lang="en-US" altLang="ko-KR" sz="1200" b="0" i="0" u="none" strike="noStrike" kern="1200" baseline="30000" dirty="0">
              <a:solidFill>
                <a:schemeClr val="tx1"/>
              </a:solidFill>
              <a:effectLst/>
              <a:latin typeface="+mn-lt"/>
              <a:ea typeface="+mn-ea"/>
              <a:cs typeface="+mn-cs"/>
            </a:endParaRPr>
          </a:p>
          <a:p>
            <a:pPr marL="0" marR="0" lvl="0" indent="0" algn="l" defTabSz="914400" rtl="0" eaLnBrk="1" fontAlgn="base" latinLnBrk="1" hangingPunct="1">
              <a:lnSpc>
                <a:spcPct val="100000"/>
              </a:lnSpc>
              <a:spcBef>
                <a:spcPct val="30000"/>
              </a:spcBef>
              <a:spcAft>
                <a:spcPct val="0"/>
              </a:spcAft>
              <a:buClrTx/>
              <a:buSzTx/>
              <a:buFontTx/>
              <a:buNone/>
              <a:tabLst/>
              <a:defRPr/>
            </a:pPr>
            <a:r>
              <a:rPr lang="en-US" altLang="ko-KR" dirty="0"/>
              <a:t>* </a:t>
            </a:r>
            <a:r>
              <a:rPr lang="en-US" altLang="ko-KR" dirty="0" err="1"/>
              <a:t>Vgg</a:t>
            </a:r>
            <a:r>
              <a:rPr lang="en-US" altLang="ko-KR" dirty="0"/>
              <a:t> Simplicity and depth. That’s what a model created in 2014 (weren’t the winners of ILSVRC 2014, only 3x3 sized filters is quite different from </a:t>
            </a:r>
            <a:r>
              <a:rPr lang="en-US" altLang="ko-KR" dirty="0" err="1"/>
              <a:t>AlexNet’s</a:t>
            </a:r>
            <a:r>
              <a:rPr lang="en-US" altLang="ko-KR" dirty="0"/>
              <a:t> 11x11 filters in the first layer and ZF Net’s 7x7 filters. The authors’ reasoning is that the combination of two 3x3 conv layers has an effective receptive field of 5x5. </a:t>
            </a:r>
          </a:p>
          <a:p>
            <a:pPr marL="0" marR="0" lvl="0" indent="0" algn="l" defTabSz="914400" rtl="0" eaLnBrk="1" fontAlgn="base" latinLnBrk="1" hangingPunct="1">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26</a:t>
            </a:fld>
            <a:endParaRPr lang="ko-KR" altLang="en-US"/>
          </a:p>
        </p:txBody>
      </p:sp>
    </p:spTree>
    <p:extLst>
      <p:ext uri="{BB962C8B-B14F-4D97-AF65-F5344CB8AC3E}">
        <p14:creationId xmlns:p14="http://schemas.microsoft.com/office/powerpoint/2010/main" val="3662259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27</a:t>
            </a:fld>
            <a:endParaRPr lang="ko-KR" altLang="en-US"/>
          </a:p>
        </p:txBody>
      </p:sp>
    </p:spTree>
    <p:extLst>
      <p:ext uri="{BB962C8B-B14F-4D97-AF65-F5344CB8AC3E}">
        <p14:creationId xmlns:p14="http://schemas.microsoft.com/office/powerpoint/2010/main" val="3942722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노트 개체 틀 1">
            <a:extLst>
              <a:ext uri="{FF2B5EF4-FFF2-40B4-BE49-F238E27FC236}">
                <a16:creationId xmlns:a16="http://schemas.microsoft.com/office/drawing/2014/main" id="{9F976D05-7EF6-4DC0-979F-F198DF397A0E}"/>
              </a:ext>
            </a:extLst>
          </p:cNvPr>
          <p:cNvSpPr>
            <a:spLocks noGrp="1"/>
          </p:cNvSpPr>
          <p:nvPr>
            <p:ph type="body" idx="1"/>
          </p:nvPr>
        </p:nvSpPr>
        <p:spPr/>
        <p:txBody>
          <a:bodyPr/>
          <a:lstStyle/>
          <a:p>
            <a:r>
              <a:rPr lang="en-US" altLang="ko-KR" dirty="0" err="1"/>
              <a:t>Aldahoul</a:t>
            </a:r>
            <a:r>
              <a:rPr lang="ko-KR" altLang="en-US" dirty="0"/>
              <a:t>의</a:t>
            </a:r>
            <a:r>
              <a:rPr lang="en-US" altLang="ko-KR" dirty="0"/>
              <a:t> </a:t>
            </a:r>
            <a:r>
              <a:rPr lang="ko-KR" altLang="en-US" dirty="0"/>
              <a:t>연구는 </a:t>
            </a:r>
            <a:r>
              <a:rPr lang="en-US" altLang="ko-KR" dirty="0"/>
              <a:t>Aerial </a:t>
            </a:r>
            <a:r>
              <a:rPr lang="en-US" altLang="ko-KR" dirty="0" err="1"/>
              <a:t>Caputure</a:t>
            </a:r>
            <a:r>
              <a:rPr lang="en-US" altLang="ko-KR" dirty="0"/>
              <a:t> video</a:t>
            </a:r>
            <a:r>
              <a:rPr lang="ko-KR" altLang="en-US" dirty="0"/>
              <a:t>를 </a:t>
            </a:r>
            <a:r>
              <a:rPr lang="en-US" altLang="ko-KR" dirty="0"/>
              <a:t>deep model</a:t>
            </a:r>
            <a:r>
              <a:rPr lang="ko-KR" altLang="en-US" dirty="0"/>
              <a:t>을 통하여 </a:t>
            </a:r>
            <a:r>
              <a:rPr lang="en-US" altLang="ko-KR" dirty="0"/>
              <a:t>detection </a:t>
            </a:r>
            <a:r>
              <a:rPr lang="ko-KR" altLang="en-US" dirty="0"/>
              <a:t>하는 연구입니다 </a:t>
            </a:r>
            <a:endParaRPr lang="en-US" altLang="ko-KR" dirty="0"/>
          </a:p>
          <a:p>
            <a:r>
              <a:rPr lang="ko-KR" altLang="en-US" dirty="0"/>
              <a:t>추상화되고 차별적인 </a:t>
            </a:r>
            <a:r>
              <a:rPr lang="en-US" altLang="ko-KR" dirty="0" err="1"/>
              <a:t>featur</a:t>
            </a:r>
            <a:r>
              <a:rPr lang="ko-KR" altLang="en-US" dirty="0"/>
              <a:t>가 </a:t>
            </a:r>
            <a:r>
              <a:rPr lang="en-US" altLang="ko-KR" dirty="0"/>
              <a:t>expert knowledge</a:t>
            </a:r>
            <a:r>
              <a:rPr lang="ko-KR" altLang="en-US" dirty="0"/>
              <a:t>가 없이 생성되는 모습과 </a:t>
            </a:r>
            <a:endParaRPr lang="en-US" altLang="ko-KR" dirty="0"/>
          </a:p>
          <a:p>
            <a:r>
              <a:rPr lang="ko-KR" altLang="en-US" dirty="0"/>
              <a:t>세개의 다른</a:t>
            </a:r>
            <a:r>
              <a:rPr lang="en-US" altLang="ko-KR" dirty="0"/>
              <a:t> </a:t>
            </a:r>
            <a:r>
              <a:rPr lang="ko-KR" altLang="en-US" dirty="0"/>
              <a:t>모듈의 </a:t>
            </a:r>
            <a:r>
              <a:rPr lang="en-US" altLang="ko-KR" dirty="0" err="1"/>
              <a:t>cobine</a:t>
            </a:r>
            <a:r>
              <a:rPr lang="ko-KR" altLang="en-US" dirty="0"/>
              <a:t>을 통해서 </a:t>
            </a:r>
            <a:r>
              <a:rPr lang="en-US" altLang="ko-KR" dirty="0"/>
              <a:t>feature </a:t>
            </a:r>
            <a:r>
              <a:rPr lang="ko-KR" altLang="en-US" dirty="0"/>
              <a:t>학습하는 연구결과를 보이고 있습니다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노트 개체 틀 1">
            <a:extLst>
              <a:ext uri="{FF2B5EF4-FFF2-40B4-BE49-F238E27FC236}">
                <a16:creationId xmlns:a16="http://schemas.microsoft.com/office/drawing/2014/main" id="{9F976D05-7EF6-4DC0-979F-F198DF397A0E}"/>
              </a:ext>
            </a:extLst>
          </p:cNvPr>
          <p:cNvSpPr>
            <a:spLocks noGrp="1"/>
          </p:cNvSpPr>
          <p:nvPr>
            <p:ph type="body" idx="1"/>
          </p:nvPr>
        </p:nvSpPr>
        <p:spPr/>
        <p:txBody>
          <a:bodyPr/>
          <a:lstStyle/>
          <a:p>
            <a:r>
              <a:rPr lang="en-US" altLang="ko-KR" dirty="0" err="1"/>
              <a:t>Aldahoul</a:t>
            </a:r>
            <a:r>
              <a:rPr lang="ko-KR" altLang="en-US" dirty="0"/>
              <a:t>의</a:t>
            </a:r>
            <a:r>
              <a:rPr lang="en-US" altLang="ko-KR" dirty="0"/>
              <a:t> </a:t>
            </a:r>
            <a:r>
              <a:rPr lang="ko-KR" altLang="en-US" dirty="0"/>
              <a:t>연구는 </a:t>
            </a:r>
            <a:r>
              <a:rPr lang="en-US" altLang="ko-KR" dirty="0"/>
              <a:t>Aerial </a:t>
            </a:r>
            <a:r>
              <a:rPr lang="en-US" altLang="ko-KR" dirty="0" err="1"/>
              <a:t>Caputure</a:t>
            </a:r>
            <a:r>
              <a:rPr lang="en-US" altLang="ko-KR" dirty="0"/>
              <a:t> video</a:t>
            </a:r>
            <a:r>
              <a:rPr lang="ko-KR" altLang="en-US" dirty="0"/>
              <a:t>를 </a:t>
            </a:r>
            <a:r>
              <a:rPr lang="en-US" altLang="ko-KR" dirty="0"/>
              <a:t>deep model</a:t>
            </a:r>
            <a:r>
              <a:rPr lang="ko-KR" altLang="en-US" dirty="0"/>
              <a:t>을 통하여 </a:t>
            </a:r>
            <a:r>
              <a:rPr lang="en-US" altLang="ko-KR" dirty="0"/>
              <a:t>detection </a:t>
            </a:r>
            <a:r>
              <a:rPr lang="ko-KR" altLang="en-US" dirty="0"/>
              <a:t>하는 연구입니다 </a:t>
            </a:r>
            <a:endParaRPr lang="en-US" altLang="ko-KR" dirty="0"/>
          </a:p>
          <a:p>
            <a:r>
              <a:rPr lang="ko-KR" altLang="en-US" dirty="0"/>
              <a:t>추상화되고 차별적인 </a:t>
            </a:r>
            <a:r>
              <a:rPr lang="en-US" altLang="ko-KR" dirty="0" err="1"/>
              <a:t>featur</a:t>
            </a:r>
            <a:r>
              <a:rPr lang="ko-KR" altLang="en-US" dirty="0"/>
              <a:t>가 </a:t>
            </a:r>
            <a:r>
              <a:rPr lang="en-US" altLang="ko-KR" dirty="0"/>
              <a:t>expert knowledge</a:t>
            </a:r>
            <a:r>
              <a:rPr lang="ko-KR" altLang="en-US" dirty="0"/>
              <a:t>가 없이 생성되는 모습과 </a:t>
            </a:r>
            <a:endParaRPr lang="en-US" altLang="ko-KR" dirty="0"/>
          </a:p>
          <a:p>
            <a:r>
              <a:rPr lang="ko-KR" altLang="en-US" dirty="0"/>
              <a:t>세개의 다른</a:t>
            </a:r>
            <a:r>
              <a:rPr lang="en-US" altLang="ko-KR" dirty="0"/>
              <a:t> </a:t>
            </a:r>
            <a:r>
              <a:rPr lang="ko-KR" altLang="en-US" dirty="0"/>
              <a:t>모듈의 </a:t>
            </a:r>
            <a:r>
              <a:rPr lang="en-US" altLang="ko-KR" dirty="0" err="1"/>
              <a:t>cobine</a:t>
            </a:r>
            <a:r>
              <a:rPr lang="ko-KR" altLang="en-US" dirty="0"/>
              <a:t>을 통해서 </a:t>
            </a:r>
            <a:r>
              <a:rPr lang="en-US" altLang="ko-KR" dirty="0"/>
              <a:t>feature </a:t>
            </a:r>
            <a:r>
              <a:rPr lang="ko-KR" altLang="en-US" dirty="0"/>
              <a:t>학습하는 연구결과를 보이고 있습니다 </a:t>
            </a:r>
          </a:p>
        </p:txBody>
      </p:sp>
    </p:spTree>
    <p:extLst>
      <p:ext uri="{BB962C8B-B14F-4D97-AF65-F5344CB8AC3E}">
        <p14:creationId xmlns:p14="http://schemas.microsoft.com/office/powerpoint/2010/main" val="258598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3</a:t>
            </a:fld>
            <a:endParaRPr lang="ko-KR" altLang="en-US"/>
          </a:p>
        </p:txBody>
      </p:sp>
    </p:spTree>
    <p:extLst>
      <p:ext uri="{BB962C8B-B14F-4D97-AF65-F5344CB8AC3E}">
        <p14:creationId xmlns:p14="http://schemas.microsoft.com/office/powerpoint/2010/main" val="267325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노트 개체 틀 1">
            <a:extLst>
              <a:ext uri="{FF2B5EF4-FFF2-40B4-BE49-F238E27FC236}">
                <a16:creationId xmlns:a16="http://schemas.microsoft.com/office/drawing/2014/main" id="{9F976D05-7EF6-4DC0-979F-F198DF397A0E}"/>
              </a:ext>
            </a:extLst>
          </p:cNvPr>
          <p:cNvSpPr>
            <a:spLocks noGrp="1"/>
          </p:cNvSpPr>
          <p:nvPr>
            <p:ph type="body" idx="1"/>
          </p:nvPr>
        </p:nvSpPr>
        <p:spPr/>
        <p:txBody>
          <a:bodyPr/>
          <a:lstStyle/>
          <a:p>
            <a:r>
              <a:rPr lang="en-US" altLang="ko-KR" dirty="0" err="1"/>
              <a:t>Aldahoul</a:t>
            </a:r>
            <a:r>
              <a:rPr lang="ko-KR" altLang="en-US" dirty="0"/>
              <a:t>의</a:t>
            </a:r>
            <a:r>
              <a:rPr lang="en-US" altLang="ko-KR" dirty="0"/>
              <a:t> </a:t>
            </a:r>
            <a:r>
              <a:rPr lang="ko-KR" altLang="en-US" dirty="0"/>
              <a:t>연구는 </a:t>
            </a:r>
            <a:r>
              <a:rPr lang="en-US" altLang="ko-KR" dirty="0"/>
              <a:t>Aerial </a:t>
            </a:r>
            <a:r>
              <a:rPr lang="en-US" altLang="ko-KR" dirty="0" err="1"/>
              <a:t>Caputure</a:t>
            </a:r>
            <a:r>
              <a:rPr lang="en-US" altLang="ko-KR" dirty="0"/>
              <a:t> video</a:t>
            </a:r>
            <a:r>
              <a:rPr lang="ko-KR" altLang="en-US" dirty="0"/>
              <a:t>를 </a:t>
            </a:r>
            <a:r>
              <a:rPr lang="en-US" altLang="ko-KR" dirty="0"/>
              <a:t>deep model</a:t>
            </a:r>
            <a:r>
              <a:rPr lang="ko-KR" altLang="en-US" dirty="0"/>
              <a:t>을 통하여 </a:t>
            </a:r>
            <a:r>
              <a:rPr lang="en-US" altLang="ko-KR" dirty="0"/>
              <a:t>detection </a:t>
            </a:r>
            <a:r>
              <a:rPr lang="ko-KR" altLang="en-US" dirty="0"/>
              <a:t>하는 연구입니다 </a:t>
            </a:r>
            <a:endParaRPr lang="en-US" altLang="ko-KR" dirty="0"/>
          </a:p>
          <a:p>
            <a:r>
              <a:rPr lang="ko-KR" altLang="en-US" dirty="0"/>
              <a:t>추상화되고 차별적인 </a:t>
            </a:r>
            <a:r>
              <a:rPr lang="en-US" altLang="ko-KR" dirty="0" err="1"/>
              <a:t>featur</a:t>
            </a:r>
            <a:r>
              <a:rPr lang="ko-KR" altLang="en-US" dirty="0"/>
              <a:t>가 </a:t>
            </a:r>
            <a:r>
              <a:rPr lang="en-US" altLang="ko-KR" dirty="0"/>
              <a:t>expert knowledge</a:t>
            </a:r>
            <a:r>
              <a:rPr lang="ko-KR" altLang="en-US" dirty="0"/>
              <a:t>가 없이 생성되는 모습과 </a:t>
            </a:r>
            <a:endParaRPr lang="en-US" altLang="ko-KR" dirty="0"/>
          </a:p>
          <a:p>
            <a:r>
              <a:rPr lang="ko-KR" altLang="en-US" dirty="0"/>
              <a:t>세개의 다른</a:t>
            </a:r>
            <a:r>
              <a:rPr lang="en-US" altLang="ko-KR" dirty="0"/>
              <a:t> </a:t>
            </a:r>
            <a:r>
              <a:rPr lang="ko-KR" altLang="en-US" dirty="0"/>
              <a:t>모듈의 </a:t>
            </a:r>
            <a:r>
              <a:rPr lang="en-US" altLang="ko-KR" dirty="0" err="1"/>
              <a:t>cobine</a:t>
            </a:r>
            <a:r>
              <a:rPr lang="ko-KR" altLang="en-US" dirty="0"/>
              <a:t>을 통해서 </a:t>
            </a:r>
            <a:r>
              <a:rPr lang="en-US" altLang="ko-KR" dirty="0"/>
              <a:t>feature </a:t>
            </a:r>
            <a:r>
              <a:rPr lang="ko-KR" altLang="en-US" dirty="0"/>
              <a:t>학습하는 연구결과를 보이고 있습니다 </a:t>
            </a:r>
          </a:p>
        </p:txBody>
      </p:sp>
    </p:spTree>
    <p:extLst>
      <p:ext uri="{BB962C8B-B14F-4D97-AF65-F5344CB8AC3E}">
        <p14:creationId xmlns:p14="http://schemas.microsoft.com/office/powerpoint/2010/main" val="1715648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31</a:t>
            </a:fld>
            <a:endParaRPr lang="ko-KR" altLang="en-US"/>
          </a:p>
        </p:txBody>
      </p:sp>
    </p:spTree>
    <p:extLst>
      <p:ext uri="{BB962C8B-B14F-4D97-AF65-F5344CB8AC3E}">
        <p14:creationId xmlns:p14="http://schemas.microsoft.com/office/powerpoint/2010/main" val="7078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프레임워크에서 제공하는 기능그룹은 </a:t>
            </a:r>
            <a:r>
              <a:rPr lang="en-US" altLang="ko-KR" dirty="0"/>
              <a:t>6</a:t>
            </a:r>
            <a:r>
              <a:rPr lang="ko-KR" altLang="en-US" dirty="0"/>
              <a:t>개로 </a:t>
            </a:r>
            <a:endParaRPr lang="en-US" altLang="ko-KR" dirty="0"/>
          </a:p>
          <a:p>
            <a:r>
              <a:rPr lang="ko-KR" altLang="en-US" dirty="0"/>
              <a:t>프로파일 관리</a:t>
            </a:r>
            <a:r>
              <a:rPr lang="en-US" altLang="ko-KR" dirty="0"/>
              <a:t>, agent </a:t>
            </a:r>
            <a:r>
              <a:rPr lang="ko-KR" altLang="en-US" dirty="0"/>
              <a:t>관리</a:t>
            </a:r>
            <a:r>
              <a:rPr lang="en-US" altLang="ko-KR" dirty="0"/>
              <a:t>, event capturing service, People</a:t>
            </a:r>
            <a:r>
              <a:rPr lang="ko-KR" altLang="en-US" dirty="0"/>
              <a:t>과 </a:t>
            </a:r>
            <a:r>
              <a:rPr lang="en-US" altLang="ko-KR" dirty="0"/>
              <a:t>Disaster detection , image denoising </a:t>
            </a:r>
            <a:r>
              <a:rPr lang="ko-KR" altLang="en-US" dirty="0"/>
              <a:t>하는 그룹으로 구별됩니다 </a:t>
            </a:r>
            <a:endParaRPr lang="en-US" altLang="ko-KR" dirty="0"/>
          </a:p>
          <a:p>
            <a:r>
              <a:rPr lang="ko-KR" altLang="en-US" dirty="0"/>
              <a:t>프로파일 관리에서는 타입</a:t>
            </a:r>
            <a:r>
              <a:rPr lang="en-US" altLang="ko-KR" dirty="0"/>
              <a:t>, symptoms, </a:t>
            </a:r>
            <a:r>
              <a:rPr lang="ko-KR" altLang="en-US" dirty="0"/>
              <a:t>징조</a:t>
            </a:r>
            <a:r>
              <a:rPr lang="en-US" altLang="ko-KR" dirty="0"/>
              <a:t>, </a:t>
            </a:r>
            <a:r>
              <a:rPr lang="ko-KR" altLang="en-US" dirty="0" err="1"/>
              <a:t>특성등을</a:t>
            </a:r>
            <a:r>
              <a:rPr lang="ko-KR" altLang="en-US" dirty="0"/>
              <a:t> 이미지와 함께 저장합니다 </a:t>
            </a:r>
            <a:r>
              <a:rPr lang="en-US" altLang="ko-KR" dirty="0"/>
              <a:t>. </a:t>
            </a:r>
          </a:p>
          <a:p>
            <a:r>
              <a:rPr lang="en-US" altLang="ko-KR" dirty="0"/>
              <a:t>Event Agent </a:t>
            </a:r>
            <a:r>
              <a:rPr lang="ko-KR" altLang="en-US" dirty="0"/>
              <a:t>관리에서는 에이전트의 타입</a:t>
            </a:r>
            <a:r>
              <a:rPr lang="en-US" altLang="ko-KR" dirty="0"/>
              <a:t>, </a:t>
            </a:r>
            <a:r>
              <a:rPr lang="ko-KR" altLang="en-US" dirty="0"/>
              <a:t>에이전트 설치 위치 등 정보를 관리하고 속성을 등록하는 그룹입니다 </a:t>
            </a:r>
            <a:endParaRPr lang="en-US" altLang="ko-KR" dirty="0"/>
          </a:p>
          <a:p>
            <a:r>
              <a:rPr lang="en-US" altLang="ko-KR" dirty="0"/>
              <a:t>Event </a:t>
            </a:r>
            <a:r>
              <a:rPr lang="en-US" altLang="ko-KR" dirty="0" err="1"/>
              <a:t>Captuing</a:t>
            </a:r>
            <a:r>
              <a:rPr lang="ko-KR" altLang="en-US" dirty="0"/>
              <a:t>에서는 다양한 장소에 있는 에이전트로 부터 데이터를 </a:t>
            </a:r>
            <a:r>
              <a:rPr lang="en-US" altLang="ko-KR" dirty="0"/>
              <a:t>capture, receive</a:t>
            </a:r>
            <a:r>
              <a:rPr lang="ko-KR" altLang="en-US" dirty="0"/>
              <a:t>하고 정형화된 포맷으로 변경하는 역할 을 수행합니다 </a:t>
            </a:r>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32</a:t>
            </a:fld>
            <a:endParaRPr lang="ko-KR" altLang="en-US"/>
          </a:p>
        </p:txBody>
      </p:sp>
    </p:spTree>
    <p:extLst>
      <p:ext uri="{BB962C8B-B14F-4D97-AF65-F5344CB8AC3E}">
        <p14:creationId xmlns:p14="http://schemas.microsoft.com/office/powerpoint/2010/main" val="669290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Framework</a:t>
            </a:r>
            <a:r>
              <a:rPr lang="ko-KR" altLang="en-US" dirty="0"/>
              <a:t>의 주요 기능그룹으로 재난과 </a:t>
            </a:r>
            <a:r>
              <a:rPr lang="en-US" altLang="ko-KR" dirty="0"/>
              <a:t>People</a:t>
            </a:r>
            <a:r>
              <a:rPr lang="ko-KR" altLang="en-US" dirty="0"/>
              <a:t>을 </a:t>
            </a:r>
            <a:r>
              <a:rPr lang="en-US" altLang="ko-KR" dirty="0"/>
              <a:t>detection</a:t>
            </a:r>
            <a:r>
              <a:rPr lang="ko-KR" altLang="en-US" dirty="0"/>
              <a:t>하는 그룹과 </a:t>
            </a:r>
            <a:r>
              <a:rPr lang="en-US" altLang="ko-KR" dirty="0"/>
              <a:t>image </a:t>
            </a:r>
            <a:r>
              <a:rPr lang="ko-KR" altLang="en-US" dirty="0"/>
              <a:t>정보를 </a:t>
            </a:r>
            <a:r>
              <a:rPr lang="en-US" altLang="ko-KR" dirty="0"/>
              <a:t>denoising</a:t>
            </a:r>
            <a:r>
              <a:rPr lang="ko-KR" altLang="en-US" dirty="0"/>
              <a:t>하거나 </a:t>
            </a:r>
            <a:r>
              <a:rPr lang="en-US" altLang="ko-KR" dirty="0"/>
              <a:t>deblurring </a:t>
            </a:r>
            <a:r>
              <a:rPr lang="ko-KR" altLang="en-US" dirty="0"/>
              <a:t>하게 하는 </a:t>
            </a:r>
            <a:r>
              <a:rPr lang="en-US" altLang="ko-KR" dirty="0"/>
              <a:t>converting </a:t>
            </a:r>
            <a:r>
              <a:rPr lang="ko-KR" altLang="en-US" dirty="0"/>
              <a:t>하는 기능을 </a:t>
            </a:r>
            <a:r>
              <a:rPr lang="ko-KR" altLang="en-US" dirty="0" err="1"/>
              <a:t>제공합닏</a:t>
            </a:r>
            <a:r>
              <a:rPr lang="ko-KR" altLang="en-US" dirty="0"/>
              <a:t> </a:t>
            </a:r>
            <a:endParaRPr lang="en-US" altLang="ko-KR" dirty="0"/>
          </a:p>
          <a:p>
            <a:r>
              <a:rPr lang="en-US" altLang="ko-KR" dirty="0"/>
              <a:t>Disaster</a:t>
            </a:r>
            <a:r>
              <a:rPr lang="ko-KR" altLang="en-US" dirty="0"/>
              <a:t> </a:t>
            </a:r>
            <a:r>
              <a:rPr lang="en-US" altLang="ko-KR" dirty="0"/>
              <a:t>Detection</a:t>
            </a:r>
            <a:r>
              <a:rPr lang="ko-KR" altLang="en-US" dirty="0"/>
              <a:t>은 재난 판단율을 높이기 위해 사전에 관리한 재난의 특성</a:t>
            </a:r>
            <a:r>
              <a:rPr lang="en-US" altLang="ko-KR" dirty="0"/>
              <a:t>, </a:t>
            </a:r>
            <a:r>
              <a:rPr lang="ko-KR" altLang="en-US" dirty="0"/>
              <a:t>징조와 이미지의 </a:t>
            </a:r>
            <a:r>
              <a:rPr lang="en-US" altLang="ko-KR" dirty="0"/>
              <a:t>vector, statistical </a:t>
            </a:r>
            <a:r>
              <a:rPr lang="ko-KR" altLang="en-US" dirty="0"/>
              <a:t>분석을 통하여 </a:t>
            </a:r>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33</a:t>
            </a:fld>
            <a:endParaRPr lang="ko-KR" altLang="en-US"/>
          </a:p>
        </p:txBody>
      </p:sp>
    </p:spTree>
    <p:extLst>
      <p:ext uri="{BB962C8B-B14F-4D97-AF65-F5344CB8AC3E}">
        <p14:creationId xmlns:p14="http://schemas.microsoft.com/office/powerpoint/2010/main" val="1136846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0000" lnSpcReduction="20000"/>
          </a:bodyPr>
          <a:lstStyle/>
          <a:p>
            <a:pPr fontAlgn="base"/>
            <a:r>
              <a:rPr lang="en-US" altLang="ko-KR" sz="1200" b="0" i="0" kern="1200" dirty="0">
                <a:solidFill>
                  <a:schemeClr val="tx1"/>
                </a:solidFill>
                <a:effectLst/>
                <a:latin typeface="+mn-lt"/>
                <a:ea typeface="+mn-ea"/>
                <a:cs typeface="+mn-cs"/>
              </a:rPr>
              <a:t>Machine Learning, simply put is the process of making a machine, automatically learn and improve with prior experience. Recently, Machine Learning has gained a lot of popularity and is finding its way through wide areas such as medicine, finance, entertainment. There is so much we can do with it, see "How Google Uses Machine Learning And Neural Networks To Optimize Data Centers".</a:t>
            </a:r>
          </a:p>
          <a:p>
            <a:pPr fontAlgn="base"/>
            <a:r>
              <a:rPr lang="en-US" altLang="ko-KR" sz="1200" b="0" i="0" kern="1200" dirty="0">
                <a:solidFill>
                  <a:schemeClr val="tx1"/>
                </a:solidFill>
                <a:effectLst/>
                <a:latin typeface="+mn-lt"/>
                <a:ea typeface="+mn-ea"/>
                <a:cs typeface="+mn-cs"/>
              </a:rPr>
              <a:t>I will discuss the components involved in solving a problem using machine learning.</a:t>
            </a:r>
          </a:p>
          <a:p>
            <a:pPr fontAlgn="base"/>
            <a:r>
              <a:rPr lang="en-US" altLang="ko-KR" sz="1200" b="1" i="0" kern="1200" dirty="0">
                <a:solidFill>
                  <a:schemeClr val="tx1"/>
                </a:solidFill>
                <a:effectLst/>
                <a:latin typeface="+mn-lt"/>
                <a:ea typeface="+mn-ea"/>
                <a:cs typeface="+mn-cs"/>
              </a:rPr>
              <a:t>1) Feature Extraction + Domain knowledge</a:t>
            </a:r>
            <a:endParaRPr lang="en-US" altLang="ko-KR" sz="1200" b="0" i="0" kern="1200" dirty="0">
              <a:solidFill>
                <a:schemeClr val="tx1"/>
              </a:solidFill>
              <a:effectLst/>
              <a:latin typeface="+mn-lt"/>
              <a:ea typeface="+mn-ea"/>
              <a:cs typeface="+mn-cs"/>
            </a:endParaRPr>
          </a:p>
          <a:p>
            <a:pPr fontAlgn="base"/>
            <a:r>
              <a:rPr lang="en-US" altLang="ko-KR" sz="1200" b="0" i="0" kern="1200" dirty="0">
                <a:solidFill>
                  <a:schemeClr val="tx1"/>
                </a:solidFill>
                <a:effectLst/>
                <a:latin typeface="+mn-lt"/>
                <a:ea typeface="+mn-ea"/>
                <a:cs typeface="+mn-cs"/>
              </a:rPr>
              <a:t>First and foremost we really need to understand what type of data we are dealing with and what eventually we want to get out of it. Essentially we need to understand how and what </a:t>
            </a:r>
            <a:r>
              <a:rPr lang="en-US" altLang="ko-KR" sz="1200" b="0" i="1" kern="1200" dirty="0">
                <a:solidFill>
                  <a:schemeClr val="tx1"/>
                </a:solidFill>
                <a:effectLst/>
                <a:latin typeface="+mn-lt"/>
                <a:ea typeface="+mn-ea"/>
                <a:cs typeface="+mn-cs"/>
              </a:rPr>
              <a:t>features</a:t>
            </a:r>
            <a:r>
              <a:rPr lang="en-US" altLang="ko-KR" sz="1200" b="0" i="0" kern="1200" dirty="0">
                <a:solidFill>
                  <a:schemeClr val="tx1"/>
                </a:solidFill>
                <a:effectLst/>
                <a:latin typeface="+mn-lt"/>
                <a:ea typeface="+mn-ea"/>
                <a:cs typeface="+mn-cs"/>
              </a:rPr>
              <a:t> need to be </a:t>
            </a:r>
            <a:r>
              <a:rPr lang="en-US" altLang="ko-KR" sz="1200" b="0" i="1" kern="1200" dirty="0">
                <a:solidFill>
                  <a:schemeClr val="tx1"/>
                </a:solidFill>
                <a:effectLst/>
                <a:latin typeface="+mn-lt"/>
                <a:ea typeface="+mn-ea"/>
                <a:cs typeface="+mn-cs"/>
              </a:rPr>
              <a:t>extracted</a:t>
            </a:r>
            <a:r>
              <a:rPr lang="en-US" altLang="ko-KR" sz="1200" b="0" i="0" kern="1200" dirty="0">
                <a:solidFill>
                  <a:schemeClr val="tx1"/>
                </a:solidFill>
                <a:effectLst/>
                <a:latin typeface="+mn-lt"/>
                <a:ea typeface="+mn-ea"/>
                <a:cs typeface="+mn-cs"/>
              </a:rPr>
              <a:t> from the data. For instance assume we want to build a software that distinguishes between male and female names. All the names in text can be thought of as our raw data while our features could be number of vowels in the name, length, first &amp; last character, </a:t>
            </a:r>
            <a:r>
              <a:rPr lang="en-US" altLang="ko-KR" sz="1200" b="0" i="0" kern="1200" dirty="0" err="1">
                <a:solidFill>
                  <a:schemeClr val="tx1"/>
                </a:solidFill>
                <a:effectLst/>
                <a:latin typeface="+mn-lt"/>
                <a:ea typeface="+mn-ea"/>
                <a:cs typeface="+mn-cs"/>
              </a:rPr>
              <a:t>etc</a:t>
            </a:r>
            <a:r>
              <a:rPr lang="en-US" altLang="ko-KR" sz="1200" b="0" i="0" kern="1200" dirty="0">
                <a:solidFill>
                  <a:schemeClr val="tx1"/>
                </a:solidFill>
                <a:effectLst/>
                <a:latin typeface="+mn-lt"/>
                <a:ea typeface="+mn-ea"/>
                <a:cs typeface="+mn-cs"/>
              </a:rPr>
              <a:t> of the name.</a:t>
            </a:r>
          </a:p>
          <a:p>
            <a:pPr fontAlgn="base"/>
            <a:r>
              <a:rPr lang="en-US" altLang="ko-KR" sz="1200" b="1" i="0" kern="1200" dirty="0">
                <a:solidFill>
                  <a:schemeClr val="tx1"/>
                </a:solidFill>
                <a:effectLst/>
                <a:latin typeface="+mn-lt"/>
                <a:ea typeface="+mn-ea"/>
                <a:cs typeface="+mn-cs"/>
              </a:rPr>
              <a:t>2) Feature Selection</a:t>
            </a:r>
            <a:endParaRPr lang="en-US" altLang="ko-KR" sz="1200" b="0" i="0" kern="1200" dirty="0">
              <a:solidFill>
                <a:schemeClr val="tx1"/>
              </a:solidFill>
              <a:effectLst/>
              <a:latin typeface="+mn-lt"/>
              <a:ea typeface="+mn-ea"/>
              <a:cs typeface="+mn-cs"/>
            </a:endParaRPr>
          </a:p>
          <a:p>
            <a:pPr fontAlgn="base"/>
            <a:r>
              <a:rPr lang="en-US" altLang="ko-KR" sz="1200" b="0" i="0" kern="1200" dirty="0">
                <a:solidFill>
                  <a:schemeClr val="tx1"/>
                </a:solidFill>
                <a:effectLst/>
                <a:latin typeface="+mn-lt"/>
                <a:ea typeface="+mn-ea"/>
                <a:cs typeface="+mn-cs"/>
              </a:rPr>
              <a:t>In many scenarios we end up with a lot of features at our disposal. We might want to </a:t>
            </a:r>
            <a:r>
              <a:rPr lang="en-US" altLang="ko-KR" sz="1200" b="0" i="1" kern="1200" dirty="0">
                <a:solidFill>
                  <a:schemeClr val="tx1"/>
                </a:solidFill>
                <a:effectLst/>
                <a:latin typeface="+mn-lt"/>
                <a:ea typeface="+mn-ea"/>
                <a:cs typeface="+mn-cs"/>
              </a:rPr>
              <a:t>select</a:t>
            </a:r>
            <a:r>
              <a:rPr lang="en-US" altLang="ko-KR" sz="1200" b="0" i="0" kern="1200" dirty="0">
                <a:solidFill>
                  <a:schemeClr val="tx1"/>
                </a:solidFill>
                <a:effectLst/>
                <a:latin typeface="+mn-lt"/>
                <a:ea typeface="+mn-ea"/>
                <a:cs typeface="+mn-cs"/>
              </a:rPr>
              <a:t> a </a:t>
            </a:r>
            <a:r>
              <a:rPr lang="en-US" altLang="ko-KR" sz="1200" b="0" i="1" kern="1200" dirty="0">
                <a:solidFill>
                  <a:schemeClr val="tx1"/>
                </a:solidFill>
                <a:effectLst/>
                <a:latin typeface="+mn-lt"/>
                <a:ea typeface="+mn-ea"/>
                <a:cs typeface="+mn-cs"/>
              </a:rPr>
              <a:t>subset</a:t>
            </a:r>
            <a:r>
              <a:rPr lang="en-US" altLang="ko-KR" sz="1200" b="0" i="0" kern="1200" dirty="0">
                <a:solidFill>
                  <a:schemeClr val="tx1"/>
                </a:solidFill>
                <a:effectLst/>
                <a:latin typeface="+mn-lt"/>
                <a:ea typeface="+mn-ea"/>
                <a:cs typeface="+mn-cs"/>
              </a:rPr>
              <a:t> of those based on the resources and computation power we have. In this step we select a few of those influential features and separate them from the not-so-influential features. There are many ways to do this, information gain, gain ratio, correlation etc.</a:t>
            </a:r>
          </a:p>
          <a:p>
            <a:pPr fontAlgn="base"/>
            <a:r>
              <a:rPr lang="en-US" altLang="ko-KR" sz="1200" b="1" i="0" kern="1200" dirty="0">
                <a:solidFill>
                  <a:schemeClr val="tx1"/>
                </a:solidFill>
                <a:effectLst/>
                <a:latin typeface="+mn-lt"/>
                <a:ea typeface="+mn-ea"/>
                <a:cs typeface="+mn-cs"/>
              </a:rPr>
              <a:t>3) Choice of Algorithm</a:t>
            </a:r>
            <a:endParaRPr lang="en-US" altLang="ko-KR" sz="1200" b="0" i="0" kern="1200" dirty="0">
              <a:solidFill>
                <a:schemeClr val="tx1"/>
              </a:solidFill>
              <a:effectLst/>
              <a:latin typeface="+mn-lt"/>
              <a:ea typeface="+mn-ea"/>
              <a:cs typeface="+mn-cs"/>
            </a:endParaRPr>
          </a:p>
          <a:p>
            <a:pPr fontAlgn="base"/>
            <a:r>
              <a:rPr lang="en-US" altLang="ko-KR" sz="1200" b="0" i="0" kern="1200" dirty="0">
                <a:solidFill>
                  <a:schemeClr val="tx1"/>
                </a:solidFill>
                <a:effectLst/>
                <a:latin typeface="+mn-lt"/>
                <a:ea typeface="+mn-ea"/>
                <a:cs typeface="+mn-cs"/>
              </a:rPr>
              <a:t>There are wide range of algorithms from which we can choose based on whether we are trying to do prediction, classification or clustering. We can also choose between linear and non-linear algorithms. Naive Bayes, Support Vector Machines, Decision Trees, k-Means Clustering are some common algorithms used.</a:t>
            </a:r>
          </a:p>
          <a:p>
            <a:pPr fontAlgn="base"/>
            <a:r>
              <a:rPr lang="en-US" altLang="ko-KR" sz="1200" b="1" i="0" kern="1200" dirty="0">
                <a:solidFill>
                  <a:schemeClr val="tx1"/>
                </a:solidFill>
                <a:effectLst/>
                <a:latin typeface="+mn-lt"/>
                <a:ea typeface="+mn-ea"/>
                <a:cs typeface="+mn-cs"/>
              </a:rPr>
              <a:t>4) Training</a:t>
            </a:r>
            <a:endParaRPr lang="en-US" altLang="ko-KR" sz="1200" b="0" i="0" kern="1200" dirty="0">
              <a:solidFill>
                <a:schemeClr val="tx1"/>
              </a:solidFill>
              <a:effectLst/>
              <a:latin typeface="+mn-lt"/>
              <a:ea typeface="+mn-ea"/>
              <a:cs typeface="+mn-cs"/>
            </a:endParaRPr>
          </a:p>
          <a:p>
            <a:pPr fontAlgn="base"/>
            <a:r>
              <a:rPr lang="en-US" altLang="ko-KR" sz="1200" b="0" i="0" kern="1200" dirty="0">
                <a:solidFill>
                  <a:schemeClr val="tx1"/>
                </a:solidFill>
                <a:effectLst/>
                <a:latin typeface="+mn-lt"/>
                <a:ea typeface="+mn-ea"/>
                <a:cs typeface="+mn-cs"/>
              </a:rPr>
              <a:t>In this step we tune our algorithm based on the data we already have. This data is called training set as it is used to train our algorithm. This is the part where our machine or software learn and improve with experience.</a:t>
            </a:r>
          </a:p>
          <a:p>
            <a:pPr fontAlgn="base"/>
            <a:r>
              <a:rPr lang="en-US" altLang="ko-KR" sz="1200" b="1" i="0" kern="1200" dirty="0">
                <a:solidFill>
                  <a:schemeClr val="tx1"/>
                </a:solidFill>
                <a:effectLst/>
                <a:latin typeface="+mn-lt"/>
                <a:ea typeface="+mn-ea"/>
                <a:cs typeface="+mn-cs"/>
              </a:rPr>
              <a:t>5) Choice of Metrics/Evaluation Criteria</a:t>
            </a:r>
            <a:endParaRPr lang="en-US" altLang="ko-KR" sz="1200" b="0" i="0" kern="1200" dirty="0">
              <a:solidFill>
                <a:schemeClr val="tx1"/>
              </a:solidFill>
              <a:effectLst/>
              <a:latin typeface="+mn-lt"/>
              <a:ea typeface="+mn-ea"/>
              <a:cs typeface="+mn-cs"/>
            </a:endParaRPr>
          </a:p>
          <a:p>
            <a:pPr fontAlgn="base"/>
            <a:r>
              <a:rPr lang="en-US" altLang="ko-KR" sz="1200" b="0" i="0" kern="1200" dirty="0">
                <a:solidFill>
                  <a:schemeClr val="tx1"/>
                </a:solidFill>
                <a:effectLst/>
                <a:latin typeface="+mn-lt"/>
                <a:ea typeface="+mn-ea"/>
                <a:cs typeface="+mn-cs"/>
              </a:rPr>
              <a:t>Here we decide our evaluation criteria for our algorithm. Essentially we come up with metrics to evaluate our results. Commonly used measures of performance are precision, recall, f1-measure, robustness, specificity-sensitivity, error rate etc.</a:t>
            </a:r>
          </a:p>
          <a:p>
            <a:pPr fontAlgn="base"/>
            <a:r>
              <a:rPr lang="en-US" altLang="ko-KR" sz="1200" b="1" i="0" kern="1200" dirty="0">
                <a:solidFill>
                  <a:schemeClr val="tx1"/>
                </a:solidFill>
                <a:effectLst/>
                <a:latin typeface="+mn-lt"/>
                <a:ea typeface="+mn-ea"/>
                <a:cs typeface="+mn-cs"/>
              </a:rPr>
              <a:t>6) Testing</a:t>
            </a:r>
            <a:endParaRPr lang="en-US" altLang="ko-KR" sz="1200" b="0" i="0" kern="1200" dirty="0">
              <a:solidFill>
                <a:schemeClr val="tx1"/>
              </a:solidFill>
              <a:effectLst/>
              <a:latin typeface="+mn-lt"/>
              <a:ea typeface="+mn-ea"/>
              <a:cs typeface="+mn-cs"/>
            </a:endParaRPr>
          </a:p>
          <a:p>
            <a:pPr fontAlgn="base"/>
            <a:r>
              <a:rPr lang="en-US" altLang="ko-KR" sz="1200" b="0" i="0" kern="1200" dirty="0">
                <a:solidFill>
                  <a:schemeClr val="tx1"/>
                </a:solidFill>
                <a:effectLst/>
                <a:latin typeface="+mn-lt"/>
                <a:ea typeface="+mn-ea"/>
                <a:cs typeface="+mn-cs"/>
              </a:rPr>
              <a:t>Lastly, we test how our machine learning algorithm performs on an unseen set of test cases. One way to do this, is to partition the data into training and testing set. The training set is used in step 4 while the test set is then used in this step. Techniques such as </a:t>
            </a:r>
            <a:r>
              <a:rPr lang="en-US" altLang="ko-KR" sz="1200" b="0" i="1" kern="1200" dirty="0">
                <a:solidFill>
                  <a:schemeClr val="tx1"/>
                </a:solidFill>
                <a:effectLst/>
                <a:latin typeface="+mn-lt"/>
                <a:ea typeface="+mn-ea"/>
                <a:cs typeface="+mn-cs"/>
              </a:rPr>
              <a:t>cross-validation </a:t>
            </a:r>
            <a:r>
              <a:rPr lang="en-US" altLang="ko-KR" sz="1200" b="0" i="0" kern="1200" dirty="0">
                <a:solidFill>
                  <a:schemeClr val="tx1"/>
                </a:solidFill>
                <a:effectLst/>
                <a:latin typeface="+mn-lt"/>
                <a:ea typeface="+mn-ea"/>
                <a:cs typeface="+mn-cs"/>
              </a:rPr>
              <a:t>and </a:t>
            </a:r>
            <a:r>
              <a:rPr lang="en-US" altLang="ko-KR" sz="1200" b="0" i="1" kern="1200" dirty="0">
                <a:solidFill>
                  <a:schemeClr val="tx1"/>
                </a:solidFill>
                <a:effectLst/>
                <a:latin typeface="+mn-lt"/>
                <a:ea typeface="+mn-ea"/>
                <a:cs typeface="+mn-cs"/>
              </a:rPr>
              <a:t>leave-one-out </a:t>
            </a:r>
            <a:r>
              <a:rPr lang="en-US" altLang="ko-KR" sz="1200" b="0" i="0" kern="1200" dirty="0">
                <a:solidFill>
                  <a:schemeClr val="tx1"/>
                </a:solidFill>
                <a:effectLst/>
                <a:latin typeface="+mn-lt"/>
                <a:ea typeface="+mn-ea"/>
                <a:cs typeface="+mn-cs"/>
              </a:rPr>
              <a:t>can be used to deal with scenarios where we do not have enough data.</a:t>
            </a:r>
          </a:p>
          <a:p>
            <a:pPr fontAlgn="base"/>
            <a:r>
              <a:rPr lang="en-US" altLang="ko-KR" sz="1200" b="0" i="0" kern="1200" dirty="0">
                <a:solidFill>
                  <a:schemeClr val="tx1"/>
                </a:solidFill>
                <a:effectLst/>
                <a:latin typeface="+mn-lt"/>
                <a:ea typeface="+mn-ea"/>
                <a:cs typeface="+mn-cs"/>
              </a:rPr>
              <a:t>The above list of buckets, definitely is not exhaustive and cannot do complete justice to a broad field like Machine Learning. Even then, most of the times a Machine Learning project would involve most of the above mentioned buckets, if not all.</a:t>
            </a:r>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37</a:t>
            </a:fld>
            <a:endParaRPr lang="ko-KR" altLang="en-US"/>
          </a:p>
        </p:txBody>
      </p:sp>
    </p:spTree>
    <p:extLst>
      <p:ext uri="{BB962C8B-B14F-4D97-AF65-F5344CB8AC3E}">
        <p14:creationId xmlns:p14="http://schemas.microsoft.com/office/powerpoint/2010/main" val="1471075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39</a:t>
            </a:fld>
            <a:endParaRPr lang="ko-KR" altLang="en-US"/>
          </a:p>
        </p:txBody>
      </p:sp>
    </p:spTree>
    <p:extLst>
      <p:ext uri="{BB962C8B-B14F-4D97-AF65-F5344CB8AC3E}">
        <p14:creationId xmlns:p14="http://schemas.microsoft.com/office/powerpoint/2010/main" val="80640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C/S  : Disaster Detection, Gathering Data</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40</a:t>
            </a:fld>
            <a:endParaRPr lang="ko-KR" altLang="en-US"/>
          </a:p>
        </p:txBody>
      </p:sp>
    </p:spTree>
    <p:extLst>
      <p:ext uri="{BB962C8B-B14F-4D97-AF65-F5344CB8AC3E}">
        <p14:creationId xmlns:p14="http://schemas.microsoft.com/office/powerpoint/2010/main" val="1123839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Global Vectors for Word Representation</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47</a:t>
            </a:fld>
            <a:endParaRPr lang="ko-KR" altLang="en-US"/>
          </a:p>
        </p:txBody>
      </p:sp>
    </p:spTree>
    <p:extLst>
      <p:ext uri="{BB962C8B-B14F-4D97-AF65-F5344CB8AC3E}">
        <p14:creationId xmlns:p14="http://schemas.microsoft.com/office/powerpoint/2010/main" val="1911588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49</a:t>
            </a:fld>
            <a:endParaRPr lang="ko-KR" altLang="en-US"/>
          </a:p>
        </p:txBody>
      </p:sp>
    </p:spTree>
    <p:extLst>
      <p:ext uri="{BB962C8B-B14F-4D97-AF65-F5344CB8AC3E}">
        <p14:creationId xmlns:p14="http://schemas.microsoft.com/office/powerpoint/2010/main" val="387001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4</a:t>
            </a:fld>
            <a:endParaRPr lang="ko-KR" altLang="en-US"/>
          </a:p>
        </p:txBody>
      </p:sp>
    </p:spTree>
    <p:extLst>
      <p:ext uri="{BB962C8B-B14F-4D97-AF65-F5344CB8AC3E}">
        <p14:creationId xmlns:p14="http://schemas.microsoft.com/office/powerpoint/2010/main" val="3233486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51</a:t>
            </a:fld>
            <a:endParaRPr lang="ko-KR" altLang="en-US"/>
          </a:p>
        </p:txBody>
      </p:sp>
    </p:spTree>
    <p:extLst>
      <p:ext uri="{BB962C8B-B14F-4D97-AF65-F5344CB8AC3E}">
        <p14:creationId xmlns:p14="http://schemas.microsoft.com/office/powerpoint/2010/main" val="288337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476250" lvl="2" indent="0">
              <a:buNone/>
            </a:pPr>
            <a:r>
              <a:rPr lang="en-US" altLang="ko-KR" sz="1100" dirty="0"/>
              <a:t>(A) The images are fed into the network; </a:t>
            </a:r>
          </a:p>
          <a:p>
            <a:pPr marL="476250" lvl="2" indent="0">
              <a:buNone/>
            </a:pPr>
            <a:r>
              <a:rPr lang="en-US" altLang="ko-KR" sz="1100" dirty="0"/>
              <a:t>(B) </a:t>
            </a:r>
            <a:r>
              <a:rPr lang="en-US" altLang="ko-KR" sz="1100" u="sng" dirty="0"/>
              <a:t>MB-FCN detector </a:t>
            </a:r>
            <a:r>
              <a:rPr lang="en-US" altLang="ko-KR" sz="1100" dirty="0"/>
              <a:t>is our baseline, it crops the positive data (i.e. faces) and negative data (i.e. non-faces) from the input images for training the generator network and the discriminator network, or generates the regions of interest (ROIs) for testing. </a:t>
            </a:r>
          </a:p>
          <a:p>
            <a:pPr marL="476250" lvl="2" indent="0">
              <a:buNone/>
            </a:pPr>
            <a:r>
              <a:rPr lang="en-US" altLang="ko-KR" sz="1100" dirty="0"/>
              <a:t>(C) The positive data and negative data (or ROIs) are generated by the MB-FCN detector. </a:t>
            </a:r>
          </a:p>
          <a:p>
            <a:pPr marL="476250" lvl="2" indent="0">
              <a:buNone/>
            </a:pPr>
            <a:r>
              <a:rPr lang="en-US" altLang="ko-KR" sz="1100" dirty="0"/>
              <a:t>(D) The generator network is trained to reconstruct a clear super-resolution image (4× upscaling) from the low-resolution input image, </a:t>
            </a:r>
          </a:p>
          <a:p>
            <a:pPr marL="476250" lvl="2" indent="0">
              <a:buNone/>
            </a:pPr>
            <a:r>
              <a:rPr lang="en-US" altLang="ko-KR" sz="1100" dirty="0"/>
              <a:t>which includes the up sample sub-network and the refinement sub-network. </a:t>
            </a:r>
          </a:p>
          <a:p>
            <a:pPr marL="476250" lvl="2" indent="0">
              <a:buNone/>
            </a:pPr>
            <a:r>
              <a:rPr lang="en-US" altLang="ko-KR" sz="1100" dirty="0"/>
              <a:t>(E) The discriminator network is the vgg19 architecture with two parallel fc layers, and the first fc layer is to distinguish the natural real images or the generated super-resolution images and the second one is to classify faces or non-faces.</a:t>
            </a:r>
          </a:p>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53</a:t>
            </a:fld>
            <a:endParaRPr lang="ko-KR" altLang="en-US"/>
          </a:p>
        </p:txBody>
      </p:sp>
    </p:spTree>
    <p:extLst>
      <p:ext uri="{BB962C8B-B14F-4D97-AF65-F5344CB8AC3E}">
        <p14:creationId xmlns:p14="http://schemas.microsoft.com/office/powerpoint/2010/main" val="3248666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http://earsiv.cankaya.edu.tr:8080/xmlui/bitstream/handle/123456789/1383/T%C3%B6reyin%2C%20Beh%C3%A7et%20U%C4%9Fur.pdf?sequence=1&amp;isAllowed=y</a:t>
            </a:r>
          </a:p>
          <a:p>
            <a:endParaRPr lang="en-US" altLang="ko-KR" dirty="0"/>
          </a:p>
          <a:p>
            <a:endParaRPr lang="en-US" altLang="ko-KR" dirty="0"/>
          </a:p>
          <a:p>
            <a:r>
              <a:rPr lang="en-US" altLang="ko-KR" dirty="0"/>
              <a:t>Fire detection in a still image using </a:t>
            </a:r>
            <a:r>
              <a:rPr lang="en-US" altLang="ko-KR" dirty="0" err="1"/>
              <a:t>colour</a:t>
            </a:r>
            <a:r>
              <a:rPr lang="en-US" altLang="ko-KR" dirty="0"/>
              <a:t> information</a:t>
            </a:r>
          </a:p>
          <a:p>
            <a:r>
              <a:rPr lang="en-US" altLang="ko-KR" dirty="0"/>
              <a:t>(R(</a:t>
            </a:r>
            <a:r>
              <a:rPr lang="en-US" altLang="ko-KR" dirty="0" err="1"/>
              <a:t>x,y</a:t>
            </a:r>
            <a:r>
              <a:rPr lang="en-US" altLang="ko-KR" dirty="0"/>
              <a:t>),  is the pixel intensity value at time t in spatial location of (</a:t>
            </a:r>
            <a:r>
              <a:rPr lang="en-US" altLang="ko-KR" dirty="0" err="1"/>
              <a:t>x,y</a:t>
            </a:r>
            <a:r>
              <a:rPr lang="en-US" altLang="ko-KR" dirty="0"/>
              <a:t>))</a:t>
            </a:r>
          </a:p>
          <a:p>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56</a:t>
            </a:fld>
            <a:endParaRPr lang="ko-KR" altLang="en-US"/>
          </a:p>
        </p:txBody>
      </p:sp>
    </p:spTree>
    <p:extLst>
      <p:ext uri="{BB962C8B-B14F-4D97-AF65-F5344CB8AC3E}">
        <p14:creationId xmlns:p14="http://schemas.microsoft.com/office/powerpoint/2010/main" val="3120135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http://earsiv.cankaya.edu.tr:8080/xmlui/bitstream/handle/123456789/1383/T%C3%B6reyin%2C%20Beh%C3%A7et%20U%C4%9Fur.pdf?sequence=1&amp;isAllowed=y</a:t>
            </a:r>
          </a:p>
          <a:p>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57</a:t>
            </a:fld>
            <a:endParaRPr lang="ko-KR" altLang="en-US"/>
          </a:p>
        </p:txBody>
      </p:sp>
    </p:spTree>
    <p:extLst>
      <p:ext uri="{BB962C8B-B14F-4D97-AF65-F5344CB8AC3E}">
        <p14:creationId xmlns:p14="http://schemas.microsoft.com/office/powerpoint/2010/main" val="3428626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http://earsiv.cankaya.edu.tr:8080/xmlui/bitstream/handle/123456789/1383/T%C3%B6reyin%2C%20Beh%C3%A7et%20U%C4%9Fur.pdf?sequence=1&amp;isAllowed=y</a:t>
            </a:r>
          </a:p>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58</a:t>
            </a:fld>
            <a:endParaRPr lang="ko-KR" altLang="en-US"/>
          </a:p>
        </p:txBody>
      </p:sp>
    </p:spTree>
    <p:extLst>
      <p:ext uri="{BB962C8B-B14F-4D97-AF65-F5344CB8AC3E}">
        <p14:creationId xmlns:p14="http://schemas.microsoft.com/office/powerpoint/2010/main" val="3669742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http://earsiv.cankaya.edu.tr:8080/xmlui/bitstream/handle/123456789/1383/T%C3%B6reyin%2C%20Beh%C3%A7et%20U%C4%9Fur.pdf?sequence=1&amp;isAllowed=y</a:t>
            </a:r>
          </a:p>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59</a:t>
            </a:fld>
            <a:endParaRPr lang="ko-KR" altLang="en-US"/>
          </a:p>
        </p:txBody>
      </p:sp>
    </p:spTree>
    <p:extLst>
      <p:ext uri="{BB962C8B-B14F-4D97-AF65-F5344CB8AC3E}">
        <p14:creationId xmlns:p14="http://schemas.microsoft.com/office/powerpoint/2010/main" val="643450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60</a:t>
            </a:fld>
            <a:endParaRPr lang="ko-KR" altLang="en-US"/>
          </a:p>
        </p:txBody>
      </p:sp>
    </p:spTree>
    <p:extLst>
      <p:ext uri="{BB962C8B-B14F-4D97-AF65-F5344CB8AC3E}">
        <p14:creationId xmlns:p14="http://schemas.microsoft.com/office/powerpoint/2010/main" val="12246837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5</a:t>
            </a:fld>
            <a:endParaRPr lang="ko-KR" altLang="en-US"/>
          </a:p>
        </p:txBody>
      </p:sp>
    </p:spTree>
    <p:extLst>
      <p:ext uri="{BB962C8B-B14F-4D97-AF65-F5344CB8AC3E}">
        <p14:creationId xmlns:p14="http://schemas.microsoft.com/office/powerpoint/2010/main" val="605724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NimbusRomNo9L-Regu"/>
              </a:rPr>
              <a:t>GANs are deep neural networks composed by both generator</a:t>
            </a:r>
          </a:p>
          <a:p>
            <a:r>
              <a:rPr lang="en-US" altLang="ko-KR" dirty="0">
                <a:latin typeface="NimbusRomNo9L-Regu"/>
              </a:rPr>
              <a:t>and discriminator networks, pitting one against the other.</a:t>
            </a:r>
          </a:p>
          <a:p>
            <a:r>
              <a:rPr lang="en-US" altLang="ko-KR" dirty="0">
                <a:latin typeface="NimbusRomNo9L-Regu"/>
              </a:rPr>
              <a:t>First, the generator network receives noise as input and generates</a:t>
            </a:r>
          </a:p>
          <a:p>
            <a:r>
              <a:rPr lang="en-US" altLang="ko-KR" dirty="0">
                <a:latin typeface="NimbusRomNo9L-Regu"/>
              </a:rPr>
              <a:t>samples.</a:t>
            </a:r>
          </a:p>
          <a:p>
            <a:r>
              <a:rPr lang="en-US" altLang="ko-KR" dirty="0">
                <a:latin typeface="NimbusRomNo9L-Regu"/>
              </a:rPr>
              <a:t> Then, the discriminator network receives</a:t>
            </a:r>
          </a:p>
          <a:p>
            <a:r>
              <a:rPr lang="en-US" altLang="ko-KR" dirty="0">
                <a:latin typeface="NimbusRomNo9L-Regu"/>
              </a:rPr>
              <a:t>samples of training data and those of the generator network,</a:t>
            </a:r>
          </a:p>
          <a:p>
            <a:r>
              <a:rPr lang="en-US" altLang="ko-KR" dirty="0">
                <a:latin typeface="NimbusRomNo9L-Regu"/>
              </a:rPr>
              <a:t>being able to distinguish between the two sources . A</a:t>
            </a:r>
          </a:p>
          <a:p>
            <a:r>
              <a:rPr lang="en-US" altLang="ko-KR" dirty="0">
                <a:latin typeface="NimbusRomNo9L-Regu"/>
              </a:rPr>
              <a:t>generic GAN architecture is shown in Figure 2.</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68</a:t>
            </a:fld>
            <a:endParaRPr lang="ko-KR" altLang="en-US"/>
          </a:p>
        </p:txBody>
      </p:sp>
    </p:spTree>
    <p:extLst>
      <p:ext uri="{BB962C8B-B14F-4D97-AF65-F5344CB8AC3E}">
        <p14:creationId xmlns:p14="http://schemas.microsoft.com/office/powerpoint/2010/main" val="1008940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476250" lvl="2" indent="0">
              <a:buNone/>
            </a:pPr>
            <a:r>
              <a:rPr lang="en-US" altLang="ko-KR" sz="1100" dirty="0"/>
              <a:t>(A) The images are fed into the network; </a:t>
            </a:r>
          </a:p>
          <a:p>
            <a:pPr marL="476250" lvl="2" indent="0">
              <a:buNone/>
            </a:pPr>
            <a:r>
              <a:rPr lang="en-US" altLang="ko-KR" sz="1100" dirty="0"/>
              <a:t>(B) </a:t>
            </a:r>
            <a:r>
              <a:rPr lang="en-US" altLang="ko-KR" sz="1100" u="sng" dirty="0"/>
              <a:t>MB-FCN detector </a:t>
            </a:r>
            <a:r>
              <a:rPr lang="en-US" altLang="ko-KR" sz="1100" dirty="0"/>
              <a:t>is our baseline, it crops the positive data (i.e. faces) and negative data (i.e. non-faces) from the input images for training the generator network and the discriminator network, or generates the regions of interest (ROIs) for testing. </a:t>
            </a:r>
          </a:p>
          <a:p>
            <a:pPr marL="476250" lvl="2" indent="0">
              <a:buNone/>
            </a:pPr>
            <a:r>
              <a:rPr lang="en-US" altLang="ko-KR" sz="1100" dirty="0"/>
              <a:t>(C) The positive data and negative data (or ROIs) are generated by the MB-FCN detector. </a:t>
            </a:r>
          </a:p>
          <a:p>
            <a:pPr marL="476250" lvl="2" indent="0">
              <a:buNone/>
            </a:pPr>
            <a:r>
              <a:rPr lang="en-US" altLang="ko-KR" sz="1100" dirty="0"/>
              <a:t>(D) The generator network is trained to reconstruct a clear super-resolution image (4× upscaling) from the low-resolution input image, </a:t>
            </a:r>
          </a:p>
          <a:p>
            <a:pPr marL="476250" lvl="2" indent="0">
              <a:buNone/>
            </a:pPr>
            <a:r>
              <a:rPr lang="en-US" altLang="ko-KR" sz="1100" dirty="0"/>
              <a:t>which includes the up sample sub-network and the refinement sub-network. </a:t>
            </a:r>
          </a:p>
          <a:p>
            <a:pPr marL="476250" lvl="2" indent="0">
              <a:buNone/>
            </a:pPr>
            <a:r>
              <a:rPr lang="en-US" altLang="ko-KR" sz="1100" dirty="0"/>
              <a:t>(E) The discriminator network is the vgg19 architecture with two parallel fc layers, and the first fc layer is to distinguish the natural real images or the generated super-resolution images and the second one is to classify faces or non-faces.</a:t>
            </a:r>
          </a:p>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71</a:t>
            </a:fld>
            <a:endParaRPr lang="ko-KR" altLang="en-US"/>
          </a:p>
        </p:txBody>
      </p:sp>
    </p:spTree>
    <p:extLst>
      <p:ext uri="{BB962C8B-B14F-4D97-AF65-F5344CB8AC3E}">
        <p14:creationId xmlns:p14="http://schemas.microsoft.com/office/powerpoint/2010/main" val="2450863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our active detector model to a possible people instance x of an input image.</a:t>
                </a:r>
              </a:p>
              <a:p>
                <a:endParaRPr lang="en-US" altLang="ko-KR" sz="1200" b="0" i="0" u="none" strike="noStrike" kern="1200" baseline="0" dirty="0">
                  <a:solidFill>
                    <a:schemeClr val="tx1"/>
                  </a:solidFill>
                  <a:latin typeface="+mn-lt"/>
                  <a:ea typeface="+mn-ea"/>
                  <a:cs typeface="+mn-cs"/>
                </a:endParaRPr>
              </a:p>
              <a:p>
                <a:r>
                  <a:rPr lang="en-US" altLang="ko-KR" sz="1200" b="0" i="0" u="none" strike="noStrike" kern="1200" baseline="0" dirty="0">
                    <a:solidFill>
                      <a:schemeClr val="tx1"/>
                    </a:solidFill>
                    <a:latin typeface="+mn-lt"/>
                    <a:ea typeface="+mn-ea"/>
                    <a:cs typeface="+mn-cs"/>
                  </a:rPr>
                  <a:t>At start time t := 1, let b</a:t>
                </a:r>
                <a:r>
                  <a:rPr lang="en-US" altLang="ko-KR" sz="1200" b="0" i="0" u="none" strike="noStrike" kern="1200" baseline="-25000" dirty="0">
                    <a:solidFill>
                      <a:schemeClr val="tx1"/>
                    </a:solidFill>
                    <a:latin typeface="+mn-lt"/>
                    <a:ea typeface="+mn-ea"/>
                    <a:cs typeface="+mn-cs"/>
                  </a:rPr>
                  <a:t>t-1</a:t>
                </a:r>
                <a:r>
                  <a:rPr lang="en-US" altLang="ko-KR" sz="1200" b="0" i="0" u="none" strike="noStrike" kern="1200" baseline="0" dirty="0">
                    <a:solidFill>
                      <a:schemeClr val="tx1"/>
                    </a:solidFill>
                    <a:latin typeface="+mn-lt"/>
                    <a:ea typeface="+mn-ea"/>
                    <a:cs typeface="+mn-cs"/>
                  </a:rPr>
                  <a:t> be the initial bounding box proposal and </a:t>
                </a:r>
              </a:p>
              <a:p>
                <a14:m>
                  <m:oMath xmlns:m="http://schemas.openxmlformats.org/officeDocument/2006/math">
                    <m:r>
                      <a:rPr lang="en-US" altLang="ko-KR" sz="1200" b="0" i="1" u="none" strike="noStrike" kern="1200" baseline="0" smtClean="0">
                        <a:solidFill>
                          <a:schemeClr val="tx1"/>
                        </a:solidFill>
                        <a:latin typeface="Cambria Math" panose="02040503050406030204" pitchFamily="18" charset="0"/>
                        <a:ea typeface="Cambria Math" panose="02040503050406030204" pitchFamily="18" charset="0"/>
                        <a:cs typeface="+mn-cs"/>
                      </a:rPr>
                      <m:t>∅</m:t>
                    </m:r>
                  </m:oMath>
                </a14:m>
                <a:r>
                  <a:rPr lang="en-US" altLang="ko-KR" sz="1200" b="0" i="0" u="none" strike="noStrike" kern="1200" baseline="-25000" dirty="0">
                    <a:solidFill>
                      <a:schemeClr val="tx1"/>
                    </a:solidFill>
                    <a:latin typeface="+mn-lt"/>
                    <a:ea typeface="+mn-ea"/>
                    <a:cs typeface="+mn-cs"/>
                  </a:rPr>
                  <a:t>t</a:t>
                </a:r>
                <a:r>
                  <a:rPr lang="en-US" altLang="ko-KR" sz="1200" b="0" i="0" u="none" strike="noStrike" kern="1200" baseline="0" dirty="0">
                    <a:solidFill>
                      <a:schemeClr val="tx1"/>
                    </a:solidFill>
                    <a:latin typeface="+mn-lt"/>
                    <a:ea typeface="+mn-ea"/>
                    <a:cs typeface="+mn-cs"/>
                  </a:rPr>
                  <a:t>(x) be the feature representation of its corresponding layer.</a:t>
                </a:r>
              </a:p>
              <a:p>
                <a:endParaRPr lang="en-US" altLang="ko-KR" sz="1200" b="0" i="0" u="none" strike="noStrike" kern="1200" baseline="0" dirty="0">
                  <a:solidFill>
                    <a:schemeClr val="tx1"/>
                  </a:solidFill>
                  <a:latin typeface="+mn-lt"/>
                  <a:ea typeface="+mn-ea"/>
                  <a:cs typeface="+mn-cs"/>
                </a:endParaRPr>
              </a:p>
              <a:p>
                <a:r>
                  <a:rPr lang="en-US" altLang="ko-KR" sz="1200" b="0" i="0" u="none" strike="noStrike" kern="1200" baseline="0" dirty="0">
                    <a:solidFill>
                      <a:schemeClr val="tx1"/>
                    </a:solidFill>
                    <a:latin typeface="+mn-lt"/>
                    <a:ea typeface="+mn-ea"/>
                    <a:cs typeface="+mn-cs"/>
                  </a:rPr>
                  <a:t>A finite sequence of </a:t>
                </a:r>
                <a:r>
                  <a:rPr lang="en-US" altLang="ko-KR" sz="1200" b="0" i="0" u="none" strike="noStrike" kern="1200" baseline="0" dirty="0" err="1">
                    <a:solidFill>
                      <a:schemeClr val="tx1"/>
                    </a:solidFill>
                    <a:latin typeface="+mn-lt"/>
                    <a:ea typeface="+mn-ea"/>
                    <a:cs typeface="+mn-cs"/>
                  </a:rPr>
                  <a:t>bbox</a:t>
                </a:r>
                <a:r>
                  <a:rPr lang="en-US" altLang="ko-KR" sz="1200" b="0" i="0" u="none" strike="noStrike" kern="1200" baseline="0" dirty="0">
                    <a:solidFill>
                      <a:schemeClr val="tx1"/>
                    </a:solidFill>
                    <a:latin typeface="+mn-lt"/>
                    <a:ea typeface="+mn-ea"/>
                    <a:cs typeface="+mn-cs"/>
                  </a:rPr>
                  <a:t> transformation actions (a</a:t>
                </a:r>
                <a:r>
                  <a:rPr lang="en-US" altLang="ko-KR" sz="1200" b="0" i="0" u="none" strike="noStrike" kern="1200" baseline="-25000" dirty="0">
                    <a:solidFill>
                      <a:schemeClr val="tx1"/>
                    </a:solidFill>
                    <a:latin typeface="+mn-lt"/>
                    <a:ea typeface="+mn-ea"/>
                    <a:cs typeface="+mn-cs"/>
                  </a:rPr>
                  <a:t>1</a:t>
                </a:r>
                <a:r>
                  <a:rPr lang="en-US" altLang="ko-KR" sz="1200" b="0" i="0" u="none" strike="noStrike" kern="1200" baseline="0" dirty="0">
                    <a:solidFill>
                      <a:schemeClr val="tx1"/>
                    </a:solidFill>
                    <a:latin typeface="+mn-lt"/>
                    <a:ea typeface="+mn-ea"/>
                    <a:cs typeface="+mn-cs"/>
                  </a:rPr>
                  <a:t>; a</a:t>
                </a:r>
                <a:r>
                  <a:rPr lang="en-US" altLang="ko-KR" sz="1200" b="0" i="0" u="none" strike="noStrike" kern="1200" baseline="-25000" dirty="0">
                    <a:solidFill>
                      <a:schemeClr val="tx1"/>
                    </a:solidFill>
                    <a:latin typeface="+mn-lt"/>
                    <a:ea typeface="+mn-ea"/>
                    <a:cs typeface="+mn-cs"/>
                  </a:rPr>
                  <a:t>2</a:t>
                </a:r>
                <a:r>
                  <a:rPr lang="en-US" altLang="ko-KR" sz="1200" b="0" i="0" u="none" strike="noStrike" kern="1200" baseline="0" dirty="0">
                    <a:solidFill>
                      <a:schemeClr val="tx1"/>
                    </a:solidFill>
                    <a:latin typeface="+mn-lt"/>
                    <a:ea typeface="+mn-ea"/>
                    <a:cs typeface="+mn-cs"/>
                  </a:rPr>
                  <a:t>; : : :) is</a:t>
                </a:r>
              </a:p>
              <a:p>
                <a:r>
                  <a:rPr lang="en-US" altLang="ko-KR" sz="1200" b="0" i="0" u="none" strike="noStrike" kern="1200" baseline="0" dirty="0">
                    <a:solidFill>
                      <a:schemeClr val="tx1"/>
                    </a:solidFill>
                    <a:latin typeface="+mn-lt"/>
                    <a:ea typeface="+mn-ea"/>
                    <a:cs typeface="+mn-cs"/>
                  </a:rPr>
                  <a:t>then executed based on a recurrent neural network which is trained by reinforcement learning.</a:t>
                </a:r>
                <a:endParaRPr lang="ko-KR" altLang="en-US" dirty="0"/>
              </a:p>
            </p:txBody>
          </p:sp>
        </mc:Choice>
        <mc:Fallback xmlns="">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our active detector model to a possible people instance x of an input image.</a:t>
                </a:r>
              </a:p>
              <a:p>
                <a:endParaRPr lang="en-US" altLang="ko-KR" sz="1200" b="0" i="0" u="none" strike="noStrike" kern="1200" baseline="0" dirty="0">
                  <a:solidFill>
                    <a:schemeClr val="tx1"/>
                  </a:solidFill>
                  <a:latin typeface="+mn-lt"/>
                  <a:ea typeface="+mn-ea"/>
                  <a:cs typeface="+mn-cs"/>
                </a:endParaRPr>
              </a:p>
              <a:p>
                <a:r>
                  <a:rPr lang="en-US" altLang="ko-KR" sz="1200" b="0" i="0" u="none" strike="noStrike" kern="1200" baseline="0" dirty="0">
                    <a:solidFill>
                      <a:schemeClr val="tx1"/>
                    </a:solidFill>
                    <a:latin typeface="+mn-lt"/>
                    <a:ea typeface="+mn-ea"/>
                    <a:cs typeface="+mn-cs"/>
                  </a:rPr>
                  <a:t>At start time t := 1, let b</a:t>
                </a:r>
                <a:r>
                  <a:rPr lang="en-US" altLang="ko-KR" sz="1200" b="0" i="0" u="none" strike="noStrike" kern="1200" baseline="-25000" dirty="0">
                    <a:solidFill>
                      <a:schemeClr val="tx1"/>
                    </a:solidFill>
                    <a:latin typeface="+mn-lt"/>
                    <a:ea typeface="+mn-ea"/>
                    <a:cs typeface="+mn-cs"/>
                  </a:rPr>
                  <a:t>t-1</a:t>
                </a:r>
                <a:r>
                  <a:rPr lang="en-US" altLang="ko-KR" sz="1200" b="0" i="0" u="none" strike="noStrike" kern="1200" baseline="0" dirty="0">
                    <a:solidFill>
                      <a:schemeClr val="tx1"/>
                    </a:solidFill>
                    <a:latin typeface="+mn-lt"/>
                    <a:ea typeface="+mn-ea"/>
                    <a:cs typeface="+mn-cs"/>
                  </a:rPr>
                  <a:t> be the initial bounding box proposal and </a:t>
                </a:r>
              </a:p>
              <a:p>
                <a:r>
                  <a:rPr lang="en-US" altLang="ko-KR" sz="1200" b="0" i="0" u="none" strike="noStrike" kern="1200" baseline="0">
                    <a:solidFill>
                      <a:schemeClr val="tx1"/>
                    </a:solidFill>
                    <a:latin typeface="Cambria Math" panose="02040503050406030204" pitchFamily="18" charset="0"/>
                    <a:ea typeface="Cambria Math" panose="02040503050406030204" pitchFamily="18" charset="0"/>
                    <a:cs typeface="+mn-cs"/>
                  </a:rPr>
                  <a:t>∅</a:t>
                </a:r>
                <a:r>
                  <a:rPr lang="en-US" altLang="ko-KR" sz="1200" b="0" i="0" u="none" strike="noStrike" kern="1200" baseline="-25000" dirty="0">
                    <a:solidFill>
                      <a:schemeClr val="tx1"/>
                    </a:solidFill>
                    <a:latin typeface="+mn-lt"/>
                    <a:ea typeface="+mn-ea"/>
                    <a:cs typeface="+mn-cs"/>
                  </a:rPr>
                  <a:t>t</a:t>
                </a:r>
                <a:r>
                  <a:rPr lang="en-US" altLang="ko-KR" sz="1200" b="0" i="0" u="none" strike="noStrike" kern="1200" baseline="0" dirty="0">
                    <a:solidFill>
                      <a:schemeClr val="tx1"/>
                    </a:solidFill>
                    <a:latin typeface="+mn-lt"/>
                    <a:ea typeface="+mn-ea"/>
                    <a:cs typeface="+mn-cs"/>
                  </a:rPr>
                  <a:t>(x) be the feature representation of its corresponding layer.</a:t>
                </a:r>
              </a:p>
              <a:p>
                <a:endParaRPr lang="en-US" altLang="ko-KR" sz="1200" b="0" i="0" u="none" strike="noStrike" kern="1200" baseline="0" dirty="0">
                  <a:solidFill>
                    <a:schemeClr val="tx1"/>
                  </a:solidFill>
                  <a:latin typeface="+mn-lt"/>
                  <a:ea typeface="+mn-ea"/>
                  <a:cs typeface="+mn-cs"/>
                </a:endParaRPr>
              </a:p>
              <a:p>
                <a:r>
                  <a:rPr lang="en-US" altLang="ko-KR" sz="1200" b="0" i="0" u="none" strike="noStrike" kern="1200" baseline="0" dirty="0">
                    <a:solidFill>
                      <a:schemeClr val="tx1"/>
                    </a:solidFill>
                    <a:latin typeface="+mn-lt"/>
                    <a:ea typeface="+mn-ea"/>
                    <a:cs typeface="+mn-cs"/>
                  </a:rPr>
                  <a:t>A finite sequence of </a:t>
                </a:r>
                <a:r>
                  <a:rPr lang="en-US" altLang="ko-KR" sz="1200" b="0" i="0" u="none" strike="noStrike" kern="1200" baseline="0" dirty="0" err="1">
                    <a:solidFill>
                      <a:schemeClr val="tx1"/>
                    </a:solidFill>
                    <a:latin typeface="+mn-lt"/>
                    <a:ea typeface="+mn-ea"/>
                    <a:cs typeface="+mn-cs"/>
                  </a:rPr>
                  <a:t>bbox</a:t>
                </a:r>
                <a:r>
                  <a:rPr lang="en-US" altLang="ko-KR" sz="1200" b="0" i="0" u="none" strike="noStrike" kern="1200" baseline="0" dirty="0">
                    <a:solidFill>
                      <a:schemeClr val="tx1"/>
                    </a:solidFill>
                    <a:latin typeface="+mn-lt"/>
                    <a:ea typeface="+mn-ea"/>
                    <a:cs typeface="+mn-cs"/>
                  </a:rPr>
                  <a:t> transformation actions (a</a:t>
                </a:r>
                <a:r>
                  <a:rPr lang="en-US" altLang="ko-KR" sz="1200" b="0" i="0" u="none" strike="noStrike" kern="1200" baseline="-25000" dirty="0">
                    <a:solidFill>
                      <a:schemeClr val="tx1"/>
                    </a:solidFill>
                    <a:latin typeface="+mn-lt"/>
                    <a:ea typeface="+mn-ea"/>
                    <a:cs typeface="+mn-cs"/>
                  </a:rPr>
                  <a:t>1</a:t>
                </a:r>
                <a:r>
                  <a:rPr lang="en-US" altLang="ko-KR" sz="1200" b="0" i="0" u="none" strike="noStrike" kern="1200" baseline="0" dirty="0">
                    <a:solidFill>
                      <a:schemeClr val="tx1"/>
                    </a:solidFill>
                    <a:latin typeface="+mn-lt"/>
                    <a:ea typeface="+mn-ea"/>
                    <a:cs typeface="+mn-cs"/>
                  </a:rPr>
                  <a:t>; a</a:t>
                </a:r>
                <a:r>
                  <a:rPr lang="en-US" altLang="ko-KR" sz="1200" b="0" i="0" u="none" strike="noStrike" kern="1200" baseline="-25000" dirty="0">
                    <a:solidFill>
                      <a:schemeClr val="tx1"/>
                    </a:solidFill>
                    <a:latin typeface="+mn-lt"/>
                    <a:ea typeface="+mn-ea"/>
                    <a:cs typeface="+mn-cs"/>
                  </a:rPr>
                  <a:t>2</a:t>
                </a:r>
                <a:r>
                  <a:rPr lang="en-US" altLang="ko-KR" sz="1200" b="0" i="0" u="none" strike="noStrike" kern="1200" baseline="0" dirty="0">
                    <a:solidFill>
                      <a:schemeClr val="tx1"/>
                    </a:solidFill>
                    <a:latin typeface="+mn-lt"/>
                    <a:ea typeface="+mn-ea"/>
                    <a:cs typeface="+mn-cs"/>
                  </a:rPr>
                  <a:t>; : : :) is</a:t>
                </a:r>
              </a:p>
              <a:p>
                <a:r>
                  <a:rPr lang="en-US" altLang="ko-KR" sz="1200" b="0" i="0" u="none" strike="noStrike" kern="1200" baseline="0" dirty="0">
                    <a:solidFill>
                      <a:schemeClr val="tx1"/>
                    </a:solidFill>
                    <a:latin typeface="+mn-lt"/>
                    <a:ea typeface="+mn-ea"/>
                    <a:cs typeface="+mn-cs"/>
                  </a:rPr>
                  <a:t>then executed based on a recurrent neural network which is trained by reinforcement learning.</a:t>
                </a:r>
                <a:endParaRPr lang="ko-KR" altLang="en-US" dirty="0"/>
              </a:p>
            </p:txBody>
          </p:sp>
        </mc:Fallback>
      </mc:AlternateContent>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72</a:t>
            </a:fld>
            <a:endParaRPr lang="ko-KR" altLang="en-US"/>
          </a:p>
        </p:txBody>
      </p:sp>
    </p:spTree>
    <p:extLst>
      <p:ext uri="{BB962C8B-B14F-4D97-AF65-F5344CB8AC3E}">
        <p14:creationId xmlns:p14="http://schemas.microsoft.com/office/powerpoint/2010/main" val="875613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73</a:t>
            </a:fld>
            <a:endParaRPr lang="ko-KR" altLang="en-US"/>
          </a:p>
        </p:txBody>
      </p:sp>
    </p:spTree>
    <p:extLst>
      <p:ext uri="{BB962C8B-B14F-4D97-AF65-F5344CB8AC3E}">
        <p14:creationId xmlns:p14="http://schemas.microsoft.com/office/powerpoint/2010/main" val="41984137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74</a:t>
            </a:fld>
            <a:endParaRPr lang="ko-KR" altLang="en-US"/>
          </a:p>
        </p:txBody>
      </p:sp>
    </p:spTree>
    <p:extLst>
      <p:ext uri="{BB962C8B-B14F-4D97-AF65-F5344CB8AC3E}">
        <p14:creationId xmlns:p14="http://schemas.microsoft.com/office/powerpoint/2010/main" val="2327658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76</a:t>
            </a:fld>
            <a:endParaRPr lang="ko-KR" altLang="en-US"/>
          </a:p>
        </p:txBody>
      </p:sp>
    </p:spTree>
    <p:extLst>
      <p:ext uri="{BB962C8B-B14F-4D97-AF65-F5344CB8AC3E}">
        <p14:creationId xmlns:p14="http://schemas.microsoft.com/office/powerpoint/2010/main" val="24083261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http://aimagelab.unimore.it/group-detection</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78</a:t>
            </a:fld>
            <a:endParaRPr lang="ko-KR" altLang="en-US"/>
          </a:p>
        </p:txBody>
      </p:sp>
    </p:spTree>
    <p:extLst>
      <p:ext uri="{BB962C8B-B14F-4D97-AF65-F5344CB8AC3E}">
        <p14:creationId xmlns:p14="http://schemas.microsoft.com/office/powerpoint/2010/main" val="2758011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6</a:t>
            </a:fld>
            <a:endParaRPr lang="ko-KR" altLang="en-US"/>
          </a:p>
        </p:txBody>
      </p:sp>
    </p:spTree>
    <p:extLst>
      <p:ext uri="{BB962C8B-B14F-4D97-AF65-F5344CB8AC3E}">
        <p14:creationId xmlns:p14="http://schemas.microsoft.com/office/powerpoint/2010/main" val="264445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7</a:t>
            </a:fld>
            <a:endParaRPr lang="ko-KR" altLang="en-US"/>
          </a:p>
        </p:txBody>
      </p:sp>
    </p:spTree>
    <p:extLst>
      <p:ext uri="{BB962C8B-B14F-4D97-AF65-F5344CB8AC3E}">
        <p14:creationId xmlns:p14="http://schemas.microsoft.com/office/powerpoint/2010/main" val="287238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갑자기 발생하는 재난은 우리 생명과 직결되는 문제를</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8</a:t>
            </a:fld>
            <a:endParaRPr lang="ko-KR" altLang="en-US"/>
          </a:p>
        </p:txBody>
      </p:sp>
    </p:spTree>
    <p:extLst>
      <p:ext uri="{BB962C8B-B14F-4D97-AF65-F5344CB8AC3E}">
        <p14:creationId xmlns:p14="http://schemas.microsoft.com/office/powerpoint/2010/main" val="995992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갑자기 발생하는 재난은 우리 생명과 직결되는 문제를</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pPr>
              <a:defRPr/>
            </a:pPr>
            <a:fld id="{767237EF-CB28-4A1F-A774-C605C5FEFCB7}" type="slidenum">
              <a:rPr lang="ko-KR" altLang="en-US" smtClean="0"/>
              <a:pPr>
                <a:defRPr/>
              </a:pPr>
              <a:t>9</a:t>
            </a:fld>
            <a:endParaRPr lang="ko-KR" altLang="en-US"/>
          </a:p>
        </p:txBody>
      </p:sp>
    </p:spTree>
    <p:extLst>
      <p:ext uri="{BB962C8B-B14F-4D97-AF65-F5344CB8AC3E}">
        <p14:creationId xmlns:p14="http://schemas.microsoft.com/office/powerpoint/2010/main" val="1774332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6" name="Rectangle 56"/>
          <p:cNvSpPr>
            <a:spLocks noChangeArrowheads="1"/>
          </p:cNvSpPr>
          <p:nvPr userDrawn="1"/>
        </p:nvSpPr>
        <p:spPr bwMode="auto">
          <a:xfrm>
            <a:off x="142875" y="142875"/>
            <a:ext cx="8858250" cy="6572250"/>
          </a:xfrm>
          <a:prstGeom prst="rect">
            <a:avLst/>
          </a:prstGeom>
          <a:noFill/>
          <a:ln w="9525">
            <a:solidFill>
              <a:srgbClr val="C0C0C0"/>
            </a:solidFill>
            <a:miter lim="800000"/>
            <a:headEnd/>
            <a:tailEnd/>
          </a:ln>
        </p:spPr>
        <p:txBody>
          <a:bodyPr wrap="none" anchor="ctr"/>
          <a:lstStyle/>
          <a:p>
            <a:pPr fontAlgn="auto" latinLnBrk="0">
              <a:spcBef>
                <a:spcPts val="0"/>
              </a:spcBef>
              <a:spcAft>
                <a:spcPts val="0"/>
              </a:spcAft>
              <a:defRPr/>
            </a:pPr>
            <a:endParaRPr kumimoji="0" lang="ko-KR" altLang="en-US">
              <a:latin typeface="+mn-lt"/>
              <a:ea typeface="+mn-ea"/>
            </a:endParaRPr>
          </a:p>
        </p:txBody>
      </p:sp>
      <p:sp>
        <p:nvSpPr>
          <p:cNvPr id="2" name="제목 1"/>
          <p:cNvSpPr>
            <a:spLocks noGrp="1"/>
          </p:cNvSpPr>
          <p:nvPr>
            <p:ph type="ctrTitle"/>
          </p:nvPr>
        </p:nvSpPr>
        <p:spPr>
          <a:xfrm>
            <a:off x="142844" y="1916832"/>
            <a:ext cx="8858312" cy="2012234"/>
          </a:xfrm>
          <a:solidFill>
            <a:schemeClr val="accent1"/>
          </a:solidFill>
          <a:ln w="9525">
            <a:noFill/>
            <a:miter lim="800000"/>
            <a:headEnd/>
            <a:tailEnd/>
          </a:ln>
        </p:spPr>
        <p:txBody>
          <a:bodyPr vert="horz" wrap="square" lIns="91440" tIns="45720" rIns="91440" bIns="45720" numCol="1" anchor="ctr" anchorCtr="0" compatLnSpc="1">
            <a:prstTxWarp prst="textNoShape">
              <a:avLst/>
            </a:prstTxWarp>
            <a:normAutofit/>
          </a:bodyPr>
          <a:lstStyle>
            <a:lvl1pPr>
              <a:defRPr lang="ko-KR" altLang="en-US" dirty="0">
                <a:solidFill>
                  <a:schemeClr val="bg1"/>
                </a:solidFill>
                <a:effectLst>
                  <a:outerShdw blurRad="38100" dist="38100" dir="2700000" algn="tl">
                    <a:srgbClr val="000000">
                      <a:alpha val="43137"/>
                    </a:srgbClr>
                  </a:outerShdw>
                </a:effectLst>
              </a:defRPr>
            </a:lvl1pPr>
          </a:lstStyle>
          <a:p>
            <a:pPr lvl="0" algn="ctr" latinLnBrk="0"/>
            <a:r>
              <a:rPr lang="ko-KR" altLang="en-US" dirty="0"/>
              <a:t>마스터 제목 스타일 편집</a:t>
            </a:r>
          </a:p>
        </p:txBody>
      </p:sp>
      <p:sp>
        <p:nvSpPr>
          <p:cNvPr id="3" name="부제목 2"/>
          <p:cNvSpPr>
            <a:spLocks noGrp="1"/>
          </p:cNvSpPr>
          <p:nvPr>
            <p:ph type="subTitle" idx="1"/>
          </p:nvPr>
        </p:nvSpPr>
        <p:spPr>
          <a:xfrm>
            <a:off x="142844" y="3929066"/>
            <a:ext cx="8858312" cy="2776298"/>
          </a:xfrm>
        </p:spPr>
        <p:txBody>
          <a:bodyPr anchor="t">
            <a:normAutofit/>
          </a:bodyPr>
          <a:lstStyle>
            <a:lvl1pPr marL="0" indent="0" algn="ctr" latinLnBrk="0">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50000"/>
              </a:lnSpc>
            </a:pPr>
            <a:endParaRPr lang="en-US" altLang="ko-KR" b="1" dirty="0">
              <a:solidFill>
                <a:schemeClr val="tx1"/>
              </a:solidFill>
            </a:endParaRPr>
          </a:p>
          <a:p>
            <a:pPr>
              <a:lnSpc>
                <a:spcPct val="150000"/>
              </a:lnSpc>
            </a:pPr>
            <a:r>
              <a:rPr lang="en-US" altLang="ko-KR" b="1" dirty="0">
                <a:solidFill>
                  <a:schemeClr val="tx1"/>
                </a:solidFill>
              </a:rPr>
              <a:t>2019.04</a:t>
            </a:r>
          </a:p>
          <a:p>
            <a:pPr>
              <a:lnSpc>
                <a:spcPct val="150000"/>
              </a:lnSpc>
            </a:pPr>
            <a:r>
              <a:rPr lang="ko-KR" altLang="en-US" sz="2400" b="1" dirty="0">
                <a:solidFill>
                  <a:schemeClr val="tx1"/>
                </a:solidFill>
              </a:rPr>
              <a:t>문 우 영</a:t>
            </a:r>
            <a:endParaRPr lang="en-US" altLang="ko-KR" sz="2400" b="1" dirty="0">
              <a:solidFill>
                <a:schemeClr val="tx1"/>
              </a:solidFill>
            </a:endParaRPr>
          </a:p>
          <a:p>
            <a:pPr>
              <a:lnSpc>
                <a:spcPct val="150000"/>
              </a:lnSpc>
            </a:pPr>
            <a:r>
              <a:rPr lang="ko-KR" altLang="en-US" b="1" dirty="0">
                <a:solidFill>
                  <a:schemeClr val="tx1"/>
                </a:solidFill>
              </a:rPr>
              <a:t>숭실대학교 컴퓨터학과</a:t>
            </a:r>
            <a:r>
              <a:rPr lang="en-US" altLang="ko-KR" b="1" dirty="0">
                <a:solidFill>
                  <a:schemeClr val="tx1"/>
                </a:solidFill>
              </a:rPr>
              <a:t> </a:t>
            </a:r>
          </a:p>
          <a:p>
            <a:pPr>
              <a:lnSpc>
                <a:spcPct val="150000"/>
              </a:lnSpc>
            </a:pPr>
            <a:r>
              <a:rPr lang="sv-SE" altLang="ko-KR" b="1" dirty="0">
                <a:solidFill>
                  <a:schemeClr val="tx1"/>
                </a:solidFill>
              </a:rPr>
              <a:t>moon.wooyoung@gmail.com     http://soft.ssu.ac.kr</a:t>
            </a:r>
            <a:endParaRPr lang="ko-KR" altLang="en-US" dirty="0"/>
          </a:p>
        </p:txBody>
      </p:sp>
      <p:pic>
        <p:nvPicPr>
          <p:cNvPr id="11" name="그림 10" descr="logo.gif"/>
          <p:cNvPicPr>
            <a:picLocks noChangeAspect="1"/>
          </p:cNvPicPr>
          <p:nvPr userDrawn="1"/>
        </p:nvPicPr>
        <p:blipFill>
          <a:blip r:embed="rId2" cstate="print"/>
          <a:srcRect t="19894" b="15449"/>
          <a:stretch>
            <a:fillRect/>
          </a:stretch>
        </p:blipFill>
        <p:spPr>
          <a:xfrm>
            <a:off x="8064388" y="6429302"/>
            <a:ext cx="842392" cy="2653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목차2">
    <p:spTree>
      <p:nvGrpSpPr>
        <p:cNvPr id="1" name=""/>
        <p:cNvGrpSpPr/>
        <p:nvPr/>
      </p:nvGrpSpPr>
      <p:grpSpPr>
        <a:xfrm>
          <a:off x="0" y="0"/>
          <a:ext cx="0" cy="0"/>
          <a:chOff x="0" y="0"/>
          <a:chExt cx="0" cy="0"/>
        </a:xfrm>
      </p:grpSpPr>
      <p:sp>
        <p:nvSpPr>
          <p:cNvPr id="9" name="Line 68"/>
          <p:cNvSpPr>
            <a:spLocks noChangeShapeType="1"/>
          </p:cNvSpPr>
          <p:nvPr userDrawn="1"/>
        </p:nvSpPr>
        <p:spPr bwMode="auto">
          <a:xfrm>
            <a:off x="0" y="571500"/>
            <a:ext cx="9142413" cy="0"/>
          </a:xfrm>
          <a:prstGeom prst="line">
            <a:avLst/>
          </a:prstGeom>
          <a:noFill/>
          <a:ln w="9525">
            <a:solidFill>
              <a:srgbClr val="B2B2B2"/>
            </a:solidFill>
            <a:round/>
            <a:headEnd/>
            <a:tailEnd/>
          </a:ln>
          <a:effectLst/>
        </p:spPr>
        <p:txBody>
          <a:bodyPr/>
          <a:lstStyle/>
          <a:p>
            <a:pPr fontAlgn="auto" latinLnBrk="0">
              <a:spcBef>
                <a:spcPts val="0"/>
              </a:spcBef>
              <a:spcAft>
                <a:spcPts val="0"/>
              </a:spcAft>
              <a:defRPr/>
            </a:pPr>
            <a:endParaRPr kumimoji="0" lang="ko-KR" altLang="en-US">
              <a:latin typeface="Calibri" panose="020F0502020204030204" pitchFamily="34" charset="0"/>
              <a:ea typeface="+mn-ea"/>
            </a:endParaRPr>
          </a:p>
        </p:txBody>
      </p:sp>
      <p:sp>
        <p:nvSpPr>
          <p:cNvPr id="2" name="제목 1"/>
          <p:cNvSpPr>
            <a:spLocks noGrp="1"/>
          </p:cNvSpPr>
          <p:nvPr>
            <p:ph type="title" hasCustomPrompt="1"/>
          </p:nvPr>
        </p:nvSpPr>
        <p:spPr>
          <a:xfrm>
            <a:off x="142844" y="71414"/>
            <a:ext cx="8857648" cy="500066"/>
          </a:xfr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latinLnBrk="0">
              <a:defRPr lang="ko-KR" altLang="en-US" sz="3200" b="1" dirty="0">
                <a:solidFill>
                  <a:schemeClr val="tx1"/>
                </a:solidFill>
                <a:effectLst/>
                <a:latin typeface="Calibri" panose="020F0502020204030204" pitchFamily="34" charset="0"/>
              </a:defRPr>
            </a:lvl1pPr>
          </a:lstStyle>
          <a:p>
            <a:pPr lvl="0" algn="l" latinLnBrk="0"/>
            <a:r>
              <a:rPr lang="en-US" altLang="ko-KR" dirty="0"/>
              <a:t>Title</a:t>
            </a:r>
            <a:endParaRPr lang="ko-KR" altLang="en-US" dirty="0"/>
          </a:p>
        </p:txBody>
      </p:sp>
      <p:sp>
        <p:nvSpPr>
          <p:cNvPr id="22" name="슬라이드 번호 개체 틀 5"/>
          <p:cNvSpPr>
            <a:spLocks noGrp="1"/>
          </p:cNvSpPr>
          <p:nvPr>
            <p:ph type="sldNum" sz="quarter" idx="15"/>
          </p:nvPr>
        </p:nvSpPr>
        <p:spPr>
          <a:xfrm>
            <a:off x="8244408" y="6346215"/>
            <a:ext cx="756716" cy="363537"/>
          </a:xfrm>
          <a:prstGeom prst="rect">
            <a:avLst/>
          </a:prstGeom>
        </p:spPr>
        <p:txBody>
          <a:bodyPr/>
          <a:lstStyle>
            <a:lvl1pPr algn="r" latinLnBrk="0">
              <a:defRPr smtClean="0">
                <a:latin typeface="Calibri" panose="020F0502020204030204" pitchFamily="34" charset="0"/>
              </a:defRPr>
            </a:lvl1pPr>
          </a:lstStyle>
          <a:p>
            <a:pPr>
              <a:defRPr/>
            </a:pPr>
            <a:fld id="{4A91FC48-8A96-4FB9-BA72-0388FB2898FB}" type="slidenum">
              <a:rPr lang="ko-KR" altLang="en-US" smtClean="0"/>
              <a:pPr>
                <a:defRPr/>
              </a:pPr>
              <a:t>‹#›</a:t>
            </a:fld>
            <a:endParaRPr lang="ko-KR" altLang="en-US" dirty="0"/>
          </a:p>
        </p:txBody>
      </p:sp>
      <p:sp>
        <p:nvSpPr>
          <p:cNvPr id="29" name="Line 68"/>
          <p:cNvSpPr>
            <a:spLocks noChangeShapeType="1"/>
          </p:cNvSpPr>
          <p:nvPr userDrawn="1"/>
        </p:nvSpPr>
        <p:spPr bwMode="auto">
          <a:xfrm>
            <a:off x="-508" y="584684"/>
            <a:ext cx="9142413" cy="0"/>
          </a:xfrm>
          <a:prstGeom prst="line">
            <a:avLst/>
          </a:prstGeom>
          <a:ln>
            <a:solidFill>
              <a:schemeClr val="tx1">
                <a:lumMod val="50000"/>
                <a:lumOff val="50000"/>
              </a:schemeClr>
            </a:solidFill>
            <a:headEnd/>
            <a:tailEn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a:lstStyle/>
          <a:p>
            <a:pPr fontAlgn="auto" latinLnBrk="0">
              <a:spcBef>
                <a:spcPts val="0"/>
              </a:spcBef>
              <a:spcAft>
                <a:spcPts val="0"/>
              </a:spcAft>
              <a:defRPr/>
            </a:pPr>
            <a:endParaRPr kumimoji="0" lang="ko-KR" altLang="en-US">
              <a:latin typeface="Calibri" panose="020F0502020204030204" pitchFamily="34" charset="0"/>
              <a:ea typeface="+mn-ea"/>
            </a:endParaRPr>
          </a:p>
        </p:txBody>
      </p:sp>
      <p:sp>
        <p:nvSpPr>
          <p:cNvPr id="8" name="바닥글 개체 틀 7"/>
          <p:cNvSpPr>
            <a:spLocks noGrp="1"/>
          </p:cNvSpPr>
          <p:nvPr>
            <p:ph type="ftr" sz="quarter" idx="17"/>
          </p:nvPr>
        </p:nvSpPr>
        <p:spPr>
          <a:xfrm>
            <a:off x="142844" y="6352125"/>
            <a:ext cx="8101565" cy="365125"/>
          </a:xfrm>
          <a:prstGeom prst="rect">
            <a:avLst/>
          </a:prstGeom>
        </p:spPr>
        <p:txBody>
          <a:bodyPr/>
          <a:lstStyle>
            <a:lvl1pPr algn="l" latinLnBrk="0">
              <a:defRPr/>
            </a:lvl1pPr>
          </a:lstStyle>
          <a:p>
            <a:pPr>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3335144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간지 슬라이드">
    <p:spTree>
      <p:nvGrpSpPr>
        <p:cNvPr id="1" name=""/>
        <p:cNvGrpSpPr/>
        <p:nvPr/>
      </p:nvGrpSpPr>
      <p:grpSpPr>
        <a:xfrm>
          <a:off x="0" y="0"/>
          <a:ext cx="0" cy="0"/>
          <a:chOff x="0" y="0"/>
          <a:chExt cx="0" cy="0"/>
        </a:xfrm>
      </p:grpSpPr>
      <p:sp>
        <p:nvSpPr>
          <p:cNvPr id="9" name="슬라이드 번호 개체 틀 8"/>
          <p:cNvSpPr>
            <a:spLocks noGrp="1"/>
          </p:cNvSpPr>
          <p:nvPr>
            <p:ph type="sldNum" sz="quarter" idx="11"/>
          </p:nvPr>
        </p:nvSpPr>
        <p:spPr>
          <a:xfrm>
            <a:off x="8244408" y="6356350"/>
            <a:ext cx="756084" cy="365125"/>
          </a:xfrm>
          <a:prstGeom prst="rect">
            <a:avLst/>
          </a:prstGeom>
        </p:spPr>
        <p:txBody>
          <a:bodyPr/>
          <a:lstStyle>
            <a:lvl1pPr algn="r" latinLnBrk="0">
              <a:defRPr/>
            </a:lvl1pPr>
          </a:lstStyle>
          <a:p>
            <a:pPr>
              <a:defRPr/>
            </a:pPr>
            <a:fld id="{1519442C-89ED-482C-B5AD-D703B4610EA9}" type="slidenum">
              <a:rPr lang="ko-KR" altLang="en-US" smtClean="0"/>
              <a:pPr>
                <a:defRPr/>
              </a:pPr>
              <a:t>‹#›</a:t>
            </a:fld>
            <a:endParaRPr lang="ko-KR" altLang="en-US" dirty="0"/>
          </a:p>
        </p:txBody>
      </p:sp>
      <p:sp>
        <p:nvSpPr>
          <p:cNvPr id="6" name="Rectangle 56"/>
          <p:cNvSpPr>
            <a:spLocks noChangeArrowheads="1"/>
          </p:cNvSpPr>
          <p:nvPr userDrawn="1"/>
        </p:nvSpPr>
        <p:spPr bwMode="auto">
          <a:xfrm>
            <a:off x="142875" y="142875"/>
            <a:ext cx="8858250" cy="6572250"/>
          </a:xfrm>
          <a:prstGeom prst="rect">
            <a:avLst/>
          </a:prstGeom>
          <a:noFill/>
          <a:ln w="9525">
            <a:solidFill>
              <a:srgbClr val="C0C0C0"/>
            </a:solidFill>
            <a:miter lim="800000"/>
            <a:headEnd/>
            <a:tailEnd/>
          </a:ln>
        </p:spPr>
        <p:txBody>
          <a:bodyPr wrap="none" anchor="ctr"/>
          <a:lstStyle/>
          <a:p>
            <a:pPr fontAlgn="auto" latinLnBrk="0">
              <a:spcBef>
                <a:spcPts val="0"/>
              </a:spcBef>
              <a:spcAft>
                <a:spcPts val="0"/>
              </a:spcAft>
              <a:defRPr/>
            </a:pPr>
            <a:endParaRPr kumimoji="0" lang="ko-KR" altLang="en-US">
              <a:latin typeface="+mn-lt"/>
              <a:ea typeface="+mn-ea"/>
            </a:endParaRPr>
          </a:p>
        </p:txBody>
      </p:sp>
      <p:sp>
        <p:nvSpPr>
          <p:cNvPr id="2" name="제목 1"/>
          <p:cNvSpPr>
            <a:spLocks noGrp="1"/>
          </p:cNvSpPr>
          <p:nvPr>
            <p:ph type="ctrTitle"/>
          </p:nvPr>
        </p:nvSpPr>
        <p:spPr>
          <a:xfrm>
            <a:off x="142844" y="1988840"/>
            <a:ext cx="8858312" cy="1440160"/>
          </a:xfrm>
          <a:solidFill>
            <a:schemeClr val="accent1"/>
          </a:solidFill>
        </p:spPr>
        <p:txBody>
          <a:bodyPr>
            <a:normAutofit/>
          </a:bodyPr>
          <a:lstStyle>
            <a:lvl1pPr algn="ctr" latinLnBrk="0">
              <a:defRPr sz="4000" b="1">
                <a:solidFill>
                  <a:schemeClr val="bg1"/>
                </a:solidFill>
                <a:effectLst>
                  <a:outerShdw blurRad="38100" dist="38100" dir="2700000" algn="tl">
                    <a:srgbClr val="000000">
                      <a:alpha val="43137"/>
                    </a:srgbClr>
                  </a:outerShdw>
                </a:effectLst>
              </a:defRPr>
            </a:lvl1pPr>
          </a:lstStyle>
          <a:p>
            <a:r>
              <a:rPr lang="ko-KR" altLang="en-US" dirty="0"/>
              <a:t>마스터 제목 스타일 편집</a:t>
            </a:r>
          </a:p>
        </p:txBody>
      </p:sp>
      <p:sp>
        <p:nvSpPr>
          <p:cNvPr id="3" name="부제목 2"/>
          <p:cNvSpPr>
            <a:spLocks noGrp="1"/>
          </p:cNvSpPr>
          <p:nvPr>
            <p:ph type="subTitle" idx="1"/>
          </p:nvPr>
        </p:nvSpPr>
        <p:spPr>
          <a:xfrm>
            <a:off x="142844" y="3609020"/>
            <a:ext cx="8858312" cy="2664296"/>
          </a:xfrm>
        </p:spPr>
        <p:txBody>
          <a:bodyPr anchor="t">
            <a:normAutofit/>
          </a:bodyPr>
          <a:lstStyle>
            <a:lvl1pPr marL="360363" indent="-360363" algn="l" latinLnBrk="0">
              <a:lnSpc>
                <a:spcPct val="150000"/>
              </a:lnSpc>
              <a:buFont typeface="Wingdings" pitchFamily="2" charset="2"/>
              <a:buChar char="§"/>
              <a:defRPr sz="240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5" name="바닥글 개체 틀 4"/>
          <p:cNvSpPr>
            <a:spLocks noGrp="1"/>
          </p:cNvSpPr>
          <p:nvPr>
            <p:ph type="ftr" sz="quarter" idx="13"/>
          </p:nvPr>
        </p:nvSpPr>
        <p:spPr>
          <a:xfrm>
            <a:off x="142843" y="6356350"/>
            <a:ext cx="8100931" cy="365125"/>
          </a:xfrm>
          <a:prstGeom prst="rect">
            <a:avLst/>
          </a:prstGeom>
        </p:spPr>
        <p:txBody>
          <a:bodyPr/>
          <a:lstStyle>
            <a:lvl1pPr latinLnBrk="0">
              <a:defRPr/>
            </a:lvl1pPr>
          </a:lstStyle>
          <a:p>
            <a:pPr algn="l">
              <a:defRPr/>
            </a:pPr>
            <a:r>
              <a:rPr lang="en-US" altLang="ko-KR" dirty="0"/>
              <a:t>Machine Learning Framework for In-Disaster People Detection</a:t>
            </a:r>
            <a:endParaRPr lang="ko-KR"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142844" y="764704"/>
            <a:ext cx="8858312" cy="5521816"/>
          </a:xfrm>
        </p:spPr>
        <p:txBody>
          <a:bodyPr/>
          <a:lstStyle>
            <a:lvl1pPr marL="180975" indent="-180975" latinLnBrk="0">
              <a:lnSpc>
                <a:spcPct val="100000"/>
              </a:lnSpc>
              <a:spcBef>
                <a:spcPts val="1200"/>
              </a:spcBef>
              <a:defRPr sz="2400" b="1">
                <a:solidFill>
                  <a:srgbClr val="0000FF"/>
                </a:solidFill>
                <a:latin typeface="Calibri" panose="020F0502020204030204" pitchFamily="34" charset="0"/>
                <a:cs typeface="Calibri" panose="020F0502020204030204" pitchFamily="34" charset="0"/>
              </a:defRPr>
            </a:lvl1pPr>
            <a:lvl2pPr marL="450850" indent="-200025" latinLnBrk="0">
              <a:lnSpc>
                <a:spcPct val="100000"/>
              </a:lnSpc>
              <a:spcBef>
                <a:spcPts val="900"/>
              </a:spcBef>
              <a:defRPr sz="2000" b="1">
                <a:latin typeface="Calibri" panose="020F0502020204030204" pitchFamily="34" charset="0"/>
                <a:cs typeface="Calibri" panose="020F0502020204030204" pitchFamily="34" charset="0"/>
              </a:defRPr>
            </a:lvl2pPr>
            <a:lvl3pPr marL="631825" indent="-155575" latinLnBrk="0">
              <a:lnSpc>
                <a:spcPct val="100000"/>
              </a:lnSpc>
              <a:spcBef>
                <a:spcPts val="600"/>
              </a:spcBef>
              <a:defRPr sz="1800">
                <a:latin typeface="Calibri" panose="020F0502020204030204" pitchFamily="34" charset="0"/>
                <a:cs typeface="Calibri" panose="020F0502020204030204" pitchFamily="34" charset="0"/>
              </a:defRPr>
            </a:lvl3pPr>
            <a:lvl4pPr marL="901700" indent="-238125" latinLnBrk="0">
              <a:lnSpc>
                <a:spcPct val="100000"/>
              </a:lnSpc>
              <a:spcBef>
                <a:spcPts val="1200"/>
              </a:spcBef>
              <a:defRPr sz="1600">
                <a:latin typeface="Calibri" panose="020F0502020204030204" pitchFamily="34" charset="0"/>
                <a:cs typeface="Calibri" panose="020F0502020204030204" pitchFamily="34" charset="0"/>
              </a:defRPr>
            </a:lvl4pPr>
            <a:lvl5pPr marL="1081088" indent="-153988" latinLnBrk="0">
              <a:lnSpc>
                <a:spcPct val="100000"/>
              </a:lnSpc>
              <a:spcBef>
                <a:spcPts val="1200"/>
              </a:spcBef>
              <a:defRPr sz="1400">
                <a:latin typeface="Calibri" panose="020F0502020204030204" pitchFamily="34" charset="0"/>
                <a:cs typeface="Calibri" panose="020F0502020204030204" pitchFamily="34" charset="0"/>
              </a:defRPr>
            </a:lvl5pPr>
          </a:lstStyle>
          <a:p>
            <a:pPr lvl="0"/>
            <a:endParaRPr lang="ko-KR" altLang="en-US" dirty="0"/>
          </a:p>
          <a:p>
            <a:pPr lvl="1"/>
            <a:r>
              <a:rPr lang="en-US" altLang="ko-KR" dirty="0"/>
              <a:t>A</a:t>
            </a:r>
            <a:endParaRPr lang="ko-KR" altLang="en-US" dirty="0"/>
          </a:p>
          <a:p>
            <a:pPr lvl="2"/>
            <a:r>
              <a:rPr lang="en-US" altLang="ko-KR" dirty="0"/>
              <a:t>B</a:t>
            </a:r>
            <a:endParaRPr lang="ko-KR" altLang="en-US" dirty="0"/>
          </a:p>
          <a:p>
            <a:pPr lvl="3"/>
            <a:r>
              <a:rPr lang="en-US" altLang="ko-KR" dirty="0"/>
              <a:t>C</a:t>
            </a:r>
            <a:endParaRPr lang="ko-KR" altLang="en-US" dirty="0"/>
          </a:p>
          <a:p>
            <a:pPr lvl="4"/>
            <a:r>
              <a:rPr lang="en-US" altLang="ko-KR" dirty="0"/>
              <a:t>D</a:t>
            </a:r>
            <a:endParaRPr lang="ko-KR" altLang="en-US" dirty="0"/>
          </a:p>
        </p:txBody>
      </p:sp>
      <p:sp>
        <p:nvSpPr>
          <p:cNvPr id="2" name="제목 1"/>
          <p:cNvSpPr>
            <a:spLocks noGrp="1"/>
          </p:cNvSpPr>
          <p:nvPr>
            <p:ph type="title"/>
          </p:nvPr>
        </p:nvSpPr>
        <p:spPr>
          <a:xfrm>
            <a:off x="142844" y="53600"/>
            <a:ext cx="8857648" cy="500066"/>
          </a:xfr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latinLnBrk="0">
              <a:defRPr lang="ko-KR" altLang="en-US" sz="3600" b="1" dirty="0">
                <a:solidFill>
                  <a:schemeClr val="tx1"/>
                </a:solidFill>
                <a:effectLst/>
                <a:latin typeface="Calibri" panose="020F0502020204030204" pitchFamily="34" charset="0"/>
              </a:defRPr>
            </a:lvl1pPr>
          </a:lstStyle>
          <a:p>
            <a:pPr lvl="0" algn="l" latinLnBrk="0"/>
            <a:r>
              <a:rPr lang="en-US" altLang="ko-KR" dirty="0"/>
              <a:t>Click to edit Master title style</a:t>
            </a:r>
            <a:endParaRPr lang="ko-KR" altLang="en-US" dirty="0"/>
          </a:p>
        </p:txBody>
      </p:sp>
      <p:sp>
        <p:nvSpPr>
          <p:cNvPr id="10" name="슬라이드 번호 개체 틀 5"/>
          <p:cNvSpPr>
            <a:spLocks noGrp="1"/>
          </p:cNvSpPr>
          <p:nvPr>
            <p:ph type="sldNum" sz="quarter" idx="10"/>
          </p:nvPr>
        </p:nvSpPr>
        <p:spPr>
          <a:xfrm>
            <a:off x="8244407" y="6357938"/>
            <a:ext cx="756717" cy="363537"/>
          </a:xfrm>
          <a:prstGeom prst="rect">
            <a:avLst/>
          </a:prstGeom>
        </p:spPr>
        <p:txBody>
          <a:bodyPr/>
          <a:lstStyle>
            <a:lvl1pPr algn="r" latinLnBrk="0">
              <a:defRPr smtClean="0"/>
            </a:lvl1pPr>
          </a:lstStyle>
          <a:p>
            <a:pPr>
              <a:defRPr/>
            </a:pPr>
            <a:fld id="{0BDF5A50-FEA7-4531-911E-E701FBDB2E78}" type="slidenum">
              <a:rPr lang="ko-KR" altLang="en-US" smtClean="0"/>
              <a:pPr>
                <a:defRPr/>
              </a:pPr>
              <a:t>‹#›</a:t>
            </a:fld>
            <a:endParaRPr lang="ko-KR" altLang="en-US" dirty="0"/>
          </a:p>
        </p:txBody>
      </p:sp>
      <p:sp>
        <p:nvSpPr>
          <p:cNvPr id="14" name="Line 68"/>
          <p:cNvSpPr>
            <a:spLocks noChangeShapeType="1"/>
          </p:cNvSpPr>
          <p:nvPr userDrawn="1"/>
        </p:nvSpPr>
        <p:spPr bwMode="auto">
          <a:xfrm>
            <a:off x="0" y="464796"/>
            <a:ext cx="9142413" cy="0"/>
          </a:xfrm>
          <a:prstGeom prst="line">
            <a:avLst/>
          </a:prstGeom>
          <a:ln>
            <a:solidFill>
              <a:schemeClr val="tx1">
                <a:lumMod val="50000"/>
                <a:lumOff val="50000"/>
              </a:schemeClr>
            </a:solidFill>
            <a:headEnd/>
            <a:tailEn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a:lstStyle/>
          <a:p>
            <a:pPr fontAlgn="auto" latinLnBrk="0">
              <a:spcBef>
                <a:spcPts val="0"/>
              </a:spcBef>
              <a:spcAft>
                <a:spcPts val="0"/>
              </a:spcAft>
              <a:defRPr/>
            </a:pPr>
            <a:endParaRPr kumimoji="0" lang="ko-KR" altLang="en-US">
              <a:latin typeface="+mn-lt"/>
              <a:ea typeface="+mn-ea"/>
            </a:endParaRPr>
          </a:p>
        </p:txBody>
      </p:sp>
      <p:sp>
        <p:nvSpPr>
          <p:cNvPr id="7" name="바닥글 개체 틀 7">
            <a:extLst>
              <a:ext uri="{FF2B5EF4-FFF2-40B4-BE49-F238E27FC236}">
                <a16:creationId xmlns:a16="http://schemas.microsoft.com/office/drawing/2014/main" id="{0D55D147-6FB9-4E92-9F9D-4FB9B4C7E011}"/>
              </a:ext>
            </a:extLst>
          </p:cNvPr>
          <p:cNvSpPr>
            <a:spLocks noGrp="1"/>
          </p:cNvSpPr>
          <p:nvPr>
            <p:ph type="ftr" sz="quarter" idx="17"/>
          </p:nvPr>
        </p:nvSpPr>
        <p:spPr>
          <a:xfrm>
            <a:off x="142844" y="6352125"/>
            <a:ext cx="8101565" cy="365125"/>
          </a:xfrm>
          <a:prstGeom prst="rect">
            <a:avLst/>
          </a:prstGeom>
        </p:spPr>
        <p:txBody>
          <a:bodyPr/>
          <a:lstStyle>
            <a:lvl1pPr algn="l" latinLnBrk="0">
              <a:defRPr/>
            </a:lvl1pPr>
          </a:lstStyle>
          <a:p>
            <a:pPr>
              <a:defRPr/>
            </a:pPr>
            <a:r>
              <a:rPr lang="en-US" altLang="ko-KR" dirty="0"/>
              <a:t>Machine Learning Framework for In-Disaster People Detection</a:t>
            </a:r>
            <a:endParaRPr lang="ko-KR"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엔딩 슬라이드">
    <p:spTree>
      <p:nvGrpSpPr>
        <p:cNvPr id="1" name=""/>
        <p:cNvGrpSpPr/>
        <p:nvPr/>
      </p:nvGrpSpPr>
      <p:grpSpPr>
        <a:xfrm>
          <a:off x="0" y="0"/>
          <a:ext cx="0" cy="0"/>
          <a:chOff x="0" y="0"/>
          <a:chExt cx="0" cy="0"/>
        </a:xfrm>
      </p:grpSpPr>
      <p:sp>
        <p:nvSpPr>
          <p:cNvPr id="6" name="Rectangle 56"/>
          <p:cNvSpPr>
            <a:spLocks noChangeArrowheads="1"/>
          </p:cNvSpPr>
          <p:nvPr userDrawn="1"/>
        </p:nvSpPr>
        <p:spPr bwMode="auto">
          <a:xfrm>
            <a:off x="142875" y="142875"/>
            <a:ext cx="8858250" cy="6572250"/>
          </a:xfrm>
          <a:prstGeom prst="rect">
            <a:avLst/>
          </a:prstGeom>
          <a:noFill/>
          <a:ln w="9525">
            <a:solidFill>
              <a:srgbClr val="C0C0C0"/>
            </a:solidFill>
            <a:miter lim="800000"/>
            <a:headEnd/>
            <a:tailEnd/>
          </a:ln>
        </p:spPr>
        <p:txBody>
          <a:bodyPr wrap="none" anchor="ctr"/>
          <a:lstStyle/>
          <a:p>
            <a:pPr fontAlgn="auto" latinLnBrk="0">
              <a:spcBef>
                <a:spcPts val="0"/>
              </a:spcBef>
              <a:spcAft>
                <a:spcPts val="0"/>
              </a:spcAft>
              <a:defRPr/>
            </a:pPr>
            <a:endParaRPr kumimoji="0" lang="ko-KR" altLang="en-US">
              <a:latin typeface="+mn-lt"/>
              <a:ea typeface="+mn-ea"/>
            </a:endParaRPr>
          </a:p>
        </p:txBody>
      </p:sp>
      <p:sp>
        <p:nvSpPr>
          <p:cNvPr id="2" name="제목 1"/>
          <p:cNvSpPr>
            <a:spLocks noGrp="1"/>
          </p:cNvSpPr>
          <p:nvPr>
            <p:ph type="ctrTitle" hasCustomPrompt="1"/>
          </p:nvPr>
        </p:nvSpPr>
        <p:spPr>
          <a:xfrm>
            <a:off x="142844" y="1916832"/>
            <a:ext cx="8858312" cy="2012234"/>
          </a:xfrm>
          <a:solidFill>
            <a:schemeClr val="accent1"/>
          </a:solidFill>
          <a:ln w="9525">
            <a:noFill/>
            <a:miter lim="800000"/>
            <a:headEnd/>
            <a:tailEnd/>
          </a:ln>
        </p:spPr>
        <p:txBody>
          <a:bodyPr vert="horz" wrap="square" lIns="91440" tIns="45720" rIns="91440" bIns="45720" numCol="1" anchor="ctr" anchorCtr="0" compatLnSpc="1">
            <a:prstTxWarp prst="textNoShape">
              <a:avLst/>
            </a:prstTxWarp>
            <a:normAutofit/>
          </a:bodyPr>
          <a:lstStyle>
            <a:lvl1pPr>
              <a:defRPr lang="ko-KR" altLang="en-US" dirty="0">
                <a:solidFill>
                  <a:schemeClr val="bg1"/>
                </a:solidFill>
                <a:effectLst>
                  <a:outerShdw blurRad="38100" dist="38100" dir="2700000" algn="tl">
                    <a:srgbClr val="000000">
                      <a:alpha val="43137"/>
                    </a:srgbClr>
                  </a:outerShdw>
                </a:effectLst>
              </a:defRPr>
            </a:lvl1pPr>
          </a:lstStyle>
          <a:p>
            <a:pPr lvl="0" algn="ctr" latinLnBrk="0"/>
            <a:r>
              <a:rPr lang="ko-KR" altLang="en-US" dirty="0"/>
              <a:t>경청해 주셔서 감사합니다</a:t>
            </a:r>
            <a:r>
              <a:rPr lang="en-US" altLang="ko-KR" dirty="0"/>
              <a:t>.</a:t>
            </a:r>
            <a:endParaRPr lang="ko-KR" altLang="en-US" dirty="0"/>
          </a:p>
        </p:txBody>
      </p:sp>
      <p:sp>
        <p:nvSpPr>
          <p:cNvPr id="3" name="부제목 2"/>
          <p:cNvSpPr>
            <a:spLocks noGrp="1"/>
          </p:cNvSpPr>
          <p:nvPr>
            <p:ph type="subTitle" idx="1"/>
          </p:nvPr>
        </p:nvSpPr>
        <p:spPr>
          <a:xfrm>
            <a:off x="142844" y="3929066"/>
            <a:ext cx="8858312" cy="2776298"/>
          </a:xfrm>
        </p:spPr>
        <p:txBody>
          <a:bodyPr anchor="t">
            <a:normAutofit/>
          </a:bodyPr>
          <a:lstStyle>
            <a:lvl1pPr marL="0" indent="0" algn="ctr" latinLnBrk="0">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ltLang="ko-KR" dirty="0"/>
          </a:p>
          <a:p>
            <a:pPr>
              <a:lnSpc>
                <a:spcPct val="150000"/>
              </a:lnSpc>
            </a:pPr>
            <a:r>
              <a:rPr lang="ko-KR" altLang="en-US" sz="2400" b="1" dirty="0">
                <a:solidFill>
                  <a:schemeClr val="tx1"/>
                </a:solidFill>
              </a:rPr>
              <a:t>문 우 영</a:t>
            </a:r>
            <a:endParaRPr lang="en-US" altLang="ko-KR" sz="2400" b="1" dirty="0">
              <a:solidFill>
                <a:schemeClr val="tx1"/>
              </a:solidFill>
            </a:endParaRPr>
          </a:p>
          <a:p>
            <a:pPr>
              <a:lnSpc>
                <a:spcPct val="150000"/>
              </a:lnSpc>
            </a:pPr>
            <a:r>
              <a:rPr lang="ko-KR" altLang="en-US" b="1" dirty="0">
                <a:solidFill>
                  <a:schemeClr val="tx1"/>
                </a:solidFill>
              </a:rPr>
              <a:t>숭실대학교 컴퓨터학과</a:t>
            </a:r>
            <a:r>
              <a:rPr lang="en-US" altLang="ko-KR" b="1" dirty="0">
                <a:solidFill>
                  <a:schemeClr val="tx1"/>
                </a:solidFill>
              </a:rPr>
              <a:t> </a:t>
            </a:r>
          </a:p>
          <a:p>
            <a:pPr>
              <a:lnSpc>
                <a:spcPct val="150000"/>
              </a:lnSpc>
            </a:pPr>
            <a:r>
              <a:rPr lang="sv-SE" altLang="ko-KR" b="1" dirty="0">
                <a:solidFill>
                  <a:schemeClr val="tx1"/>
                </a:solidFill>
              </a:rPr>
              <a:t>moon.wooyoung@gmail.com     http://soft.ssu.ac.kr</a:t>
            </a:r>
            <a:endParaRPr lang="ko-KR" altLang="en-US" dirty="0"/>
          </a:p>
        </p:txBody>
      </p:sp>
      <p:pic>
        <p:nvPicPr>
          <p:cNvPr id="11" name="그림 10" descr="logo.gif"/>
          <p:cNvPicPr>
            <a:picLocks noChangeAspect="1"/>
          </p:cNvPicPr>
          <p:nvPr userDrawn="1"/>
        </p:nvPicPr>
        <p:blipFill>
          <a:blip r:embed="rId2" cstate="print"/>
          <a:srcRect t="19894" b="15449"/>
          <a:stretch>
            <a:fillRect/>
          </a:stretch>
        </p:blipFill>
        <p:spPr>
          <a:xfrm>
            <a:off x="8064388" y="6394897"/>
            <a:ext cx="842392" cy="2653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57200" y="80628"/>
            <a:ext cx="8229600" cy="9001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dirty="0"/>
              <a:t>마스터 제목 스타일 편집</a:t>
            </a:r>
          </a:p>
        </p:txBody>
      </p:sp>
      <p:sp>
        <p:nvSpPr>
          <p:cNvPr id="1027" name="텍스트 개체 틀 2"/>
          <p:cNvSpPr>
            <a:spLocks noGrp="1"/>
          </p:cNvSpPr>
          <p:nvPr>
            <p:ph type="body" idx="1"/>
          </p:nvPr>
        </p:nvSpPr>
        <p:spPr bwMode="auto">
          <a:xfrm>
            <a:off x="457200" y="1088740"/>
            <a:ext cx="8229600" cy="50374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3"/>
          </p:nvPr>
        </p:nvSpPr>
        <p:spPr>
          <a:xfrm>
            <a:off x="-5938" y="6609228"/>
            <a:ext cx="3924436" cy="242876"/>
          </a:xfrm>
          <a:prstGeom prst="rect">
            <a:avLst/>
          </a:prstGeom>
        </p:spPr>
        <p:txBody>
          <a:bodyPr vert="horz" lIns="91440" tIns="45720" rIns="91440" bIns="45720" rtlCol="0" anchor="ctr"/>
          <a:lstStyle>
            <a:lvl1pPr algn="ctr" fontAlgn="auto">
              <a:spcBef>
                <a:spcPts val="0"/>
              </a:spcBef>
              <a:spcAft>
                <a:spcPts val="0"/>
              </a:spcAft>
              <a:defRPr kumimoji="0" sz="1100" b="1" i="1">
                <a:solidFill>
                  <a:schemeClr val="tx1"/>
                </a:solidFill>
                <a:latin typeface="Calibri" panose="020F0502020204030204" pitchFamily="34" charset="0"/>
                <a:ea typeface="+mn-ea"/>
                <a:cs typeface="Calibri" panose="020F0502020204030204" pitchFamily="34" charset="0"/>
              </a:defRPr>
            </a:lvl1pPr>
          </a:lstStyle>
          <a:p>
            <a:pPr algn="l">
              <a:defRPr/>
            </a:pPr>
            <a:r>
              <a:rPr lang="en-US" altLang="ko-KR" dirty="0"/>
              <a:t>Machine Learning Framework for In-Disaster People Detection</a:t>
            </a:r>
            <a:endParaRPr lang="ko-KR" altLang="en-US" dirty="0"/>
          </a:p>
        </p:txBody>
      </p:sp>
      <p:sp>
        <p:nvSpPr>
          <p:cNvPr id="6" name="슬라이드 번호 개체 틀 5"/>
          <p:cNvSpPr>
            <a:spLocks noGrp="1"/>
          </p:cNvSpPr>
          <p:nvPr>
            <p:ph type="sldNum" sz="quarter" idx="4"/>
          </p:nvPr>
        </p:nvSpPr>
        <p:spPr>
          <a:xfrm>
            <a:off x="6553200" y="6561348"/>
            <a:ext cx="2133600" cy="282175"/>
          </a:xfrm>
          <a:prstGeom prst="rect">
            <a:avLst/>
          </a:prstGeom>
        </p:spPr>
        <p:txBody>
          <a:bodyPr vert="horz" lIns="91440" tIns="45720" rIns="91440" bIns="45720" rtlCol="0" anchor="ctr"/>
          <a:lstStyle>
            <a:lvl1pPr algn="r" fontAlgn="auto">
              <a:spcBef>
                <a:spcPts val="0"/>
              </a:spcBef>
              <a:spcAft>
                <a:spcPts val="0"/>
              </a:spcAft>
              <a:defRPr kumimoji="0" sz="1200" b="1" smtClean="0">
                <a:solidFill>
                  <a:schemeClr val="tx1"/>
                </a:solidFill>
                <a:latin typeface="Calibri" panose="020F0502020204030204" pitchFamily="34" charset="0"/>
                <a:ea typeface="+mn-ea"/>
                <a:cs typeface="Calibri" panose="020F0502020204030204" pitchFamily="34" charset="0"/>
              </a:defRPr>
            </a:lvl1pPr>
          </a:lstStyle>
          <a:p>
            <a:pPr>
              <a:defRPr/>
            </a:pPr>
            <a:fld id="{1519442C-89ED-482C-B5AD-D703B4610EA9}" type="slidenum">
              <a:rPr lang="ko-KR" altLang="en-US" smtClean="0"/>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3657" r:id="rId1"/>
    <p:sldLayoutId id="2147483664" r:id="rId2"/>
    <p:sldLayoutId id="2147483661" r:id="rId3"/>
    <p:sldLayoutId id="2147483659" r:id="rId4"/>
    <p:sldLayoutId id="2147483662" r:id="rId5"/>
  </p:sldLayoutIdLst>
  <p:hf hdr="0" dt="0"/>
  <p:txStyles>
    <p:titleStyle>
      <a:lvl1pPr algn="l" rtl="0" fontAlgn="base" latinLnBrk="1">
        <a:spcBef>
          <a:spcPct val="0"/>
        </a:spcBef>
        <a:spcAft>
          <a:spcPct val="0"/>
        </a:spcAft>
        <a:defRPr sz="4000" b="1" kern="1200">
          <a:solidFill>
            <a:schemeClr val="tx1"/>
          </a:solidFill>
          <a:latin typeface="Calibri" panose="020F0502020204030204" pitchFamily="34" charset="0"/>
          <a:ea typeface="+mj-ea"/>
          <a:cs typeface="Calibri" panose="020F0502020204030204" pitchFamily="34" charset="0"/>
        </a:defRPr>
      </a:lvl1pPr>
      <a:lvl2pPr algn="ctr" rtl="0" fontAlgn="base" latinLnBrk="1">
        <a:spcBef>
          <a:spcPct val="0"/>
        </a:spcBef>
        <a:spcAft>
          <a:spcPct val="0"/>
        </a:spcAft>
        <a:defRPr sz="4400">
          <a:solidFill>
            <a:schemeClr val="tx1"/>
          </a:solidFill>
          <a:latin typeface="맑은 고딕" pitchFamily="50" charset="-127"/>
          <a:ea typeface="맑은 고딕" pitchFamily="50" charset="-127"/>
        </a:defRPr>
      </a:lvl2pPr>
      <a:lvl3pPr algn="ctr" rtl="0" fontAlgn="base" latinLnBrk="1">
        <a:spcBef>
          <a:spcPct val="0"/>
        </a:spcBef>
        <a:spcAft>
          <a:spcPct val="0"/>
        </a:spcAft>
        <a:defRPr sz="4400">
          <a:solidFill>
            <a:schemeClr val="tx1"/>
          </a:solidFill>
          <a:latin typeface="맑은 고딕" pitchFamily="50" charset="-127"/>
          <a:ea typeface="맑은 고딕" pitchFamily="50" charset="-127"/>
        </a:defRPr>
      </a:lvl3pPr>
      <a:lvl4pPr algn="ctr" rtl="0" fontAlgn="base" latinLnBrk="1">
        <a:spcBef>
          <a:spcPct val="0"/>
        </a:spcBef>
        <a:spcAft>
          <a:spcPct val="0"/>
        </a:spcAft>
        <a:defRPr sz="4400">
          <a:solidFill>
            <a:schemeClr val="tx1"/>
          </a:solidFill>
          <a:latin typeface="맑은 고딕" pitchFamily="50" charset="-127"/>
          <a:ea typeface="맑은 고딕" pitchFamily="50" charset="-127"/>
        </a:defRPr>
      </a:lvl4pPr>
      <a:lvl5pPr algn="ctr" rtl="0" fontAlgn="base" latinLnBrk="1">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fontAlgn="base" latinLnBrk="1">
        <a:spcBef>
          <a:spcPct val="20000"/>
        </a:spcBef>
        <a:spcAft>
          <a:spcPct val="0"/>
        </a:spcAft>
        <a:buFont typeface="Arial" charset="0"/>
        <a:buChar char="•"/>
        <a:defRPr sz="3200" b="1" kern="1200">
          <a:solidFill>
            <a:srgbClr val="0000FF"/>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Long_short-term_memory" TargetMode="External"/><Relationship Id="rId2" Type="http://schemas.openxmlformats.org/officeDocument/2006/relationships/hyperlink" Target="https://colah.github.io/posts/2015-08-Understanding-LSTMs/"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2.xml.rels><?xml version="1.0" encoding="UTF-8" standalone="yes"?>
<Relationships xmlns="http://schemas.openxmlformats.org/package/2006/relationships"><Relationship Id="rId12"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42844" y="1304764"/>
            <a:ext cx="8858312" cy="2012234"/>
          </a:xfrm>
          <a:solidFill>
            <a:schemeClr val="accent1"/>
          </a:solid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a:r>
              <a:rPr lang="en-US" altLang="ko-KR" sz="4000" dirty="0">
                <a:solidFill>
                  <a:schemeClr val="bg1"/>
                </a:solidFill>
                <a:effectLst>
                  <a:outerShdw blurRad="38100" dist="38100" dir="2700000" algn="tl">
                    <a:srgbClr val="000000">
                      <a:alpha val="43137"/>
                    </a:srgbClr>
                  </a:outerShdw>
                </a:effectLst>
              </a:rPr>
              <a:t>Machine Learning Framework</a:t>
            </a:r>
            <a:br>
              <a:rPr lang="en-US" altLang="ko-KR" sz="4000" dirty="0">
                <a:solidFill>
                  <a:schemeClr val="bg1"/>
                </a:solidFill>
                <a:effectLst>
                  <a:outerShdw blurRad="38100" dist="38100" dir="2700000" algn="tl">
                    <a:srgbClr val="000000">
                      <a:alpha val="43137"/>
                    </a:srgbClr>
                  </a:outerShdw>
                </a:effectLst>
              </a:rPr>
            </a:br>
            <a:r>
              <a:rPr lang="en-US" altLang="ko-KR" sz="4000" dirty="0">
                <a:solidFill>
                  <a:schemeClr val="bg1"/>
                </a:solidFill>
                <a:effectLst>
                  <a:outerShdw blurRad="38100" dist="38100" dir="2700000" algn="tl">
                    <a:srgbClr val="000000">
                      <a:alpha val="43137"/>
                    </a:srgbClr>
                  </a:outerShdw>
                </a:effectLst>
              </a:rPr>
              <a:t>for In-Disaster People Detection</a:t>
            </a:r>
            <a:endParaRPr lang="ko-KR" altLang="en-US" sz="4000" dirty="0">
              <a:solidFill>
                <a:schemeClr val="bg1"/>
              </a:solidFill>
              <a:effectLst>
                <a:outerShdw blurRad="38100" dist="38100" dir="2700000" algn="tl">
                  <a:srgbClr val="000000">
                    <a:alpha val="43137"/>
                  </a:srgbClr>
                </a:outerShdw>
              </a:effectLst>
            </a:endParaRPr>
          </a:p>
        </p:txBody>
      </p:sp>
      <p:sp>
        <p:nvSpPr>
          <p:cNvPr id="3" name="부제목 2"/>
          <p:cNvSpPr>
            <a:spLocks noGrp="1"/>
          </p:cNvSpPr>
          <p:nvPr>
            <p:ph type="subTitle" idx="1"/>
          </p:nvPr>
        </p:nvSpPr>
        <p:spPr/>
        <p:txBody>
          <a:bodyPr>
            <a:normAutofit/>
          </a:bodyPr>
          <a:lstStyle/>
          <a:p>
            <a:pPr>
              <a:lnSpc>
                <a:spcPct val="150000"/>
              </a:lnSpc>
            </a:pPr>
            <a:r>
              <a:rPr lang="en-US" altLang="ko-KR" dirty="0">
                <a:solidFill>
                  <a:schemeClr val="tx1"/>
                </a:solidFill>
              </a:rPr>
              <a:t>November</a:t>
            </a:r>
            <a:r>
              <a:rPr lang="ko-KR" altLang="en-US" dirty="0">
                <a:solidFill>
                  <a:schemeClr val="tx1"/>
                </a:solidFill>
              </a:rPr>
              <a:t> </a:t>
            </a:r>
            <a:r>
              <a:rPr lang="en-US" altLang="ko-KR" dirty="0">
                <a:solidFill>
                  <a:schemeClr val="tx1"/>
                </a:solidFill>
              </a:rPr>
              <a:t>2018</a:t>
            </a:r>
          </a:p>
          <a:p>
            <a:pPr>
              <a:lnSpc>
                <a:spcPct val="150000"/>
              </a:lnSpc>
            </a:pPr>
            <a:r>
              <a:rPr lang="ko-KR" altLang="en-US" sz="2800" dirty="0">
                <a:solidFill>
                  <a:schemeClr val="tx1"/>
                </a:solidFill>
                <a:latin typeface="맑은 고딕" panose="020B0503020000020004" pitchFamily="50" charset="-127"/>
                <a:ea typeface="맑은 고딕" panose="020B0503020000020004" pitchFamily="50" charset="-127"/>
              </a:rPr>
              <a:t>문 우 영</a:t>
            </a:r>
            <a:br>
              <a:rPr lang="en-US" altLang="ko-KR" sz="2800" dirty="0">
                <a:solidFill>
                  <a:schemeClr val="tx1"/>
                </a:solidFill>
                <a:latin typeface="맑은 고딕" panose="020B0503020000020004" pitchFamily="50" charset="-127"/>
                <a:ea typeface="맑은 고딕" panose="020B0503020000020004" pitchFamily="50" charset="-127"/>
              </a:rPr>
            </a:br>
            <a:r>
              <a:rPr lang="ko-KR" altLang="en-US" dirty="0">
                <a:solidFill>
                  <a:schemeClr val="tx1"/>
                </a:solidFill>
                <a:latin typeface="맑은 고딕" panose="020B0503020000020004" pitchFamily="50" charset="-127"/>
                <a:ea typeface="맑은 고딕" panose="020B0503020000020004" pitchFamily="50" charset="-127"/>
              </a:rPr>
              <a:t>숭실대학교 컴퓨터학과</a:t>
            </a:r>
            <a:r>
              <a:rPr lang="en-US" altLang="ko-KR" dirty="0">
                <a:solidFill>
                  <a:schemeClr val="tx1"/>
                </a:solidFill>
                <a:latin typeface="맑은 고딕" panose="020B0503020000020004" pitchFamily="50" charset="-127"/>
                <a:ea typeface="맑은 고딕" panose="020B0503020000020004" pitchFamily="50" charset="-127"/>
              </a:rPr>
              <a:t> </a:t>
            </a:r>
          </a:p>
          <a:p>
            <a:r>
              <a:rPr lang="sv-SE" altLang="ko-KR" sz="1600" dirty="0">
                <a:solidFill>
                  <a:schemeClr val="tx1"/>
                </a:solidFill>
              </a:rPr>
              <a:t>moon.wooyoung@gmail.com</a:t>
            </a:r>
            <a:endParaRPr lang="ko-KR" altLang="en-US" sz="1600" dirty="0"/>
          </a:p>
        </p:txBody>
      </p:sp>
      <p:sp>
        <p:nvSpPr>
          <p:cNvPr id="5" name="Rectangle 3"/>
          <p:cNvSpPr/>
          <p:nvPr/>
        </p:nvSpPr>
        <p:spPr>
          <a:xfrm>
            <a:off x="142868" y="224644"/>
            <a:ext cx="3889072" cy="646331"/>
          </a:xfrm>
          <a:prstGeom prst="rect">
            <a:avLst/>
          </a:prstGeom>
        </p:spPr>
        <p:txBody>
          <a:bodyPr wrap="square">
            <a:spAutoFit/>
          </a:bodyPr>
          <a:lstStyle/>
          <a:p>
            <a:r>
              <a:rPr kumimoji="0" lang="en-US" altLang="ko-KR" b="1" dirty="0">
                <a:latin typeface="Calibri" pitchFamily="34" charset="0"/>
                <a:cs typeface="Calibri" pitchFamily="34" charset="0"/>
              </a:rPr>
              <a:t>Ph.D. Dissertation Research</a:t>
            </a:r>
          </a:p>
          <a:p>
            <a:r>
              <a:rPr kumimoji="0" lang="en-US" altLang="ko-KR" b="1" dirty="0">
                <a:latin typeface="맑은 고딕" panose="020B0503020000020004" pitchFamily="50" charset="-127"/>
                <a:ea typeface="맑은 고딕" panose="020B0503020000020004" pitchFamily="50" charset="-127"/>
                <a:cs typeface="Calibri" pitchFamily="34" charset="0"/>
              </a:rPr>
              <a:t>2</a:t>
            </a:r>
            <a:r>
              <a:rPr kumimoji="0" lang="ko-KR" altLang="en-US" b="1" dirty="0">
                <a:latin typeface="맑은 고딕" panose="020B0503020000020004" pitchFamily="50" charset="-127"/>
                <a:ea typeface="맑은 고딕" panose="020B0503020000020004" pitchFamily="50" charset="-127"/>
                <a:cs typeface="Calibri" pitchFamily="34" charset="0"/>
              </a:rPr>
              <a:t>차 발표</a:t>
            </a:r>
            <a:endParaRPr kumimoji="0" lang="en-US" altLang="ko-KR" b="1" dirty="0">
              <a:latin typeface="맑은 고딕" panose="020B0503020000020004" pitchFamily="50" charset="-127"/>
              <a:ea typeface="맑은 고딕" panose="020B0503020000020004" pitchFamily="50" charset="-127"/>
              <a:cs typeface="Calibri" pitchFamily="34" charset="0"/>
            </a:endParaRPr>
          </a:p>
        </p:txBody>
      </p:sp>
    </p:spTree>
    <p:extLst>
      <p:ext uri="{BB962C8B-B14F-4D97-AF65-F5344CB8AC3E}">
        <p14:creationId xmlns:p14="http://schemas.microsoft.com/office/powerpoint/2010/main" val="3360935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ko-KR" altLang="en-US" sz="2800" dirty="0"/>
              <a:t>의견 </a:t>
            </a:r>
            <a:r>
              <a:rPr lang="en-US" altLang="ko-KR" sz="2800" dirty="0"/>
              <a:t>3</a:t>
            </a:r>
            <a:r>
              <a:rPr lang="ko-KR" altLang="en-US" sz="2800" dirty="0"/>
              <a:t>에 대한 반영내용</a:t>
            </a:r>
          </a:p>
        </p:txBody>
      </p:sp>
      <p:sp>
        <p:nvSpPr>
          <p:cNvPr id="4" name="슬라이드 번호 개체 틀 3"/>
          <p:cNvSpPr>
            <a:spLocks noGrp="1"/>
          </p:cNvSpPr>
          <p:nvPr>
            <p:ph type="sldNum" sz="quarter" idx="15"/>
          </p:nvPr>
        </p:nvSpPr>
        <p:spPr/>
        <p:txBody>
          <a:bodyPr/>
          <a:lstStyle/>
          <a:p>
            <a:fld id="{0BDF5A50-FEA7-4531-911E-E701FBDB2E78}" type="slidenum">
              <a:rPr lang="ko-KR" altLang="en-US" smtClean="0"/>
              <a:pPr/>
              <a:t>10</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graphicFrame>
        <p:nvGraphicFramePr>
          <p:cNvPr id="6" name="표 5">
            <a:extLst>
              <a:ext uri="{FF2B5EF4-FFF2-40B4-BE49-F238E27FC236}">
                <a16:creationId xmlns:a16="http://schemas.microsoft.com/office/drawing/2014/main" id="{BDA0393F-EE0F-4280-A368-681D9F8E1175}"/>
              </a:ext>
            </a:extLst>
          </p:cNvPr>
          <p:cNvGraphicFramePr>
            <a:graphicFrameLocks noGrp="1"/>
          </p:cNvGraphicFramePr>
          <p:nvPr>
            <p:extLst>
              <p:ext uri="{D42A27DB-BD31-4B8C-83A1-F6EECF244321}">
                <p14:modId xmlns:p14="http://schemas.microsoft.com/office/powerpoint/2010/main" val="1517397471"/>
              </p:ext>
            </p:extLst>
          </p:nvPr>
        </p:nvGraphicFramePr>
        <p:xfrm>
          <a:off x="258536" y="800708"/>
          <a:ext cx="8453924" cy="5309661"/>
        </p:xfrm>
        <a:graphic>
          <a:graphicData uri="http://schemas.openxmlformats.org/drawingml/2006/table">
            <a:tbl>
              <a:tblPr firstRow="1" bandRow="1">
                <a:tableStyleId>{5C22544A-7EE6-4342-B048-85BDC9FD1C3A}</a:tableStyleId>
              </a:tblPr>
              <a:tblGrid>
                <a:gridCol w="486677">
                  <a:extLst>
                    <a:ext uri="{9D8B030D-6E8A-4147-A177-3AD203B41FA5}">
                      <a16:colId xmlns:a16="http://schemas.microsoft.com/office/drawing/2014/main" val="20000"/>
                    </a:ext>
                  </a:extLst>
                </a:gridCol>
                <a:gridCol w="5711034">
                  <a:extLst>
                    <a:ext uri="{9D8B030D-6E8A-4147-A177-3AD203B41FA5}">
                      <a16:colId xmlns:a16="http://schemas.microsoft.com/office/drawing/2014/main" val="20001"/>
                    </a:ext>
                  </a:extLst>
                </a:gridCol>
                <a:gridCol w="916586">
                  <a:extLst>
                    <a:ext uri="{9D8B030D-6E8A-4147-A177-3AD203B41FA5}">
                      <a16:colId xmlns:a16="http://schemas.microsoft.com/office/drawing/2014/main" val="20002"/>
                    </a:ext>
                  </a:extLst>
                </a:gridCol>
                <a:gridCol w="1339627">
                  <a:extLst>
                    <a:ext uri="{9D8B030D-6E8A-4147-A177-3AD203B41FA5}">
                      <a16:colId xmlns:a16="http://schemas.microsoft.com/office/drawing/2014/main" val="20003"/>
                    </a:ext>
                  </a:extLst>
                </a:gridCol>
              </a:tblGrid>
              <a:tr h="1299194">
                <a:tc>
                  <a:txBody>
                    <a:bodyPr/>
                    <a:lstStyle/>
                    <a:p>
                      <a:pPr algn="ctr" latinLnBrk="0">
                        <a:lnSpc>
                          <a:spcPct val="200000"/>
                        </a:lnSpc>
                      </a:pPr>
                      <a:r>
                        <a:rPr lang="ko-KR" altLang="en-US" sz="1400" b="1" dirty="0">
                          <a:solidFill>
                            <a:schemeClr val="bg1"/>
                          </a:solidFill>
                          <a:latin typeface="+mn-ea"/>
                          <a:ea typeface="+mn-ea"/>
                        </a:rPr>
                        <a:t>의견</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l" defTabSz="914400" rtl="0" eaLnBrk="1" latinLnBrk="0" hangingPunct="1">
                        <a:lnSpc>
                          <a:spcPct val="200000"/>
                        </a:lnSpc>
                      </a:pPr>
                      <a:r>
                        <a:rPr lang="ko-KR" altLang="en-US" sz="1400" b="1" kern="1200" dirty="0">
                          <a:solidFill>
                            <a:schemeClr val="tx1"/>
                          </a:solidFill>
                          <a:latin typeface="+mn-ea"/>
                          <a:ea typeface="+mn-ea"/>
                          <a:cs typeface="+mn-cs"/>
                        </a:rPr>
                        <a:t>재난 식별을 위한 구체적 예시</a:t>
                      </a:r>
                      <a:r>
                        <a:rPr lang="en-US" altLang="ko-KR" sz="1400" b="1" kern="1200" dirty="0">
                          <a:solidFill>
                            <a:schemeClr val="tx1"/>
                          </a:solidFill>
                          <a:latin typeface="+mn-ea"/>
                          <a:ea typeface="+mn-ea"/>
                          <a:cs typeface="+mn-cs"/>
                        </a:rPr>
                        <a:t>, </a:t>
                      </a:r>
                      <a:r>
                        <a:rPr lang="ko-KR" altLang="en-US" sz="1400" b="1" kern="1200" dirty="0">
                          <a:solidFill>
                            <a:schemeClr val="tx1"/>
                          </a:solidFill>
                          <a:latin typeface="+mn-ea"/>
                          <a:ea typeface="+mn-ea"/>
                          <a:cs typeface="+mn-cs"/>
                        </a:rPr>
                        <a:t>결과 수준을 예측할 수 있어야 함</a:t>
                      </a:r>
                      <a:endParaRPr lang="en-US" altLang="ko-KR" sz="1400" b="1" kern="1200" dirty="0">
                        <a:solidFill>
                          <a:schemeClr val="tx1"/>
                        </a:solidFill>
                        <a:latin typeface="+mn-ea"/>
                        <a:ea typeface="+mn-ea"/>
                        <a:cs typeface="+mn-cs"/>
                      </a:endParaRPr>
                    </a:p>
                    <a:p>
                      <a:pPr marL="0" algn="l" defTabSz="914400" rtl="0" eaLnBrk="1" latinLnBrk="0" hangingPunct="1">
                        <a:lnSpc>
                          <a:spcPct val="200000"/>
                        </a:lnSpc>
                      </a:pPr>
                      <a:r>
                        <a:rPr lang="ko-KR" altLang="en-US" sz="1400" b="1" kern="1200" dirty="0">
                          <a:solidFill>
                            <a:schemeClr val="tx1"/>
                          </a:solidFill>
                          <a:latin typeface="+mn-ea"/>
                          <a:ea typeface="+mn-ea"/>
                          <a:cs typeface="+mn-cs"/>
                        </a:rPr>
                        <a:t>실제 활용할 </a:t>
                      </a:r>
                      <a:r>
                        <a:rPr lang="en-US" altLang="ko-KR" sz="1400" b="1" kern="1200" dirty="0">
                          <a:solidFill>
                            <a:schemeClr val="tx1"/>
                          </a:solidFill>
                          <a:latin typeface="+mn-ea"/>
                          <a:ea typeface="+mn-ea"/>
                          <a:cs typeface="+mn-cs"/>
                        </a:rPr>
                        <a:t>application</a:t>
                      </a:r>
                      <a:r>
                        <a:rPr lang="ko-KR" altLang="en-US" sz="1400" b="1" kern="1200" dirty="0">
                          <a:solidFill>
                            <a:schemeClr val="tx1"/>
                          </a:solidFill>
                          <a:latin typeface="+mn-ea"/>
                          <a:ea typeface="+mn-ea"/>
                          <a:cs typeface="+mn-cs"/>
                        </a:rPr>
                        <a:t>에 대한 기능성 제시가 필요함</a:t>
                      </a:r>
                    </a:p>
                    <a:p>
                      <a:pPr marL="0" algn="l" defTabSz="914400" rtl="0" eaLnBrk="1" latinLnBrk="0" hangingPunct="1">
                        <a:lnSpc>
                          <a:spcPct val="200000"/>
                        </a:lnSpc>
                      </a:pPr>
                      <a:r>
                        <a:rPr lang="ko-KR" altLang="en-US" sz="1400" b="1" kern="1200" dirty="0">
                          <a:solidFill>
                            <a:schemeClr val="tx1"/>
                          </a:solidFill>
                          <a:latin typeface="+mn-ea"/>
                          <a:ea typeface="+mn-ea"/>
                          <a:cs typeface="+mn-cs"/>
                        </a:rPr>
                        <a:t>구체적 예시가 필요함</a:t>
                      </a:r>
                      <a:r>
                        <a:rPr lang="en-US" altLang="ko-KR" sz="1400" b="1" kern="1200" dirty="0">
                          <a:solidFill>
                            <a:schemeClr val="tx1"/>
                          </a:solidFill>
                          <a:latin typeface="+mn-ea"/>
                          <a:ea typeface="+mn-ea"/>
                          <a:cs typeface="+mn-cs"/>
                        </a:rPr>
                        <a:t>. </a:t>
                      </a:r>
                      <a:endParaRPr lang="ko-KR" altLang="en-US" sz="1400" b="1" kern="1200" dirty="0">
                        <a:solidFill>
                          <a:schemeClr val="tx1"/>
                        </a:solidFill>
                        <a:latin typeface="+mn-ea"/>
                        <a:ea typeface="+mn-ea"/>
                        <a:cs typeface="+mn-cs"/>
                      </a:endParaRP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200000"/>
                        </a:lnSpc>
                      </a:pPr>
                      <a:r>
                        <a:rPr lang="ko-KR" altLang="en-US" sz="1400" b="1" kern="1200" dirty="0">
                          <a:solidFill>
                            <a:schemeClr val="bg1"/>
                          </a:solidFill>
                          <a:latin typeface="+mn-ea"/>
                          <a:ea typeface="+mn-ea"/>
                          <a:cs typeface="+mn-cs"/>
                        </a:rPr>
                        <a:t>심사 위원</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ctr" defTabSz="914400" rtl="0" eaLnBrk="1" latinLnBrk="0" hangingPunct="1">
                        <a:lnSpc>
                          <a:spcPct val="200000"/>
                        </a:lnSpc>
                      </a:pPr>
                      <a:r>
                        <a:rPr lang="ko-KR" altLang="en-US" sz="1400" b="1" kern="1200" dirty="0">
                          <a:solidFill>
                            <a:schemeClr val="tx1"/>
                          </a:solidFill>
                          <a:latin typeface="+mn-ea"/>
                          <a:ea typeface="+mn-ea"/>
                          <a:cs typeface="+mn-cs"/>
                        </a:rPr>
                        <a:t>최광선 박사님</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49148">
                <a:tc gridSpan="4">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ko-KR" altLang="en-US" sz="1400" b="1" dirty="0" err="1">
                          <a:solidFill>
                            <a:schemeClr val="bg1"/>
                          </a:solidFill>
                          <a:latin typeface="+mn-ea"/>
                          <a:ea typeface="+mn-ea"/>
                        </a:rPr>
                        <a:t>반영내용</a:t>
                      </a:r>
                      <a:endParaRPr lang="ko-KR" altLang="en-US" sz="1400" b="1" dirty="0">
                        <a:solidFill>
                          <a:schemeClr val="bg1"/>
                        </a:solidFill>
                        <a:latin typeface="+mn-ea"/>
                        <a:ea typeface="+mn-ea"/>
                      </a:endParaRPr>
                    </a:p>
                  </a:txBody>
                  <a:tcPr marL="92403" marR="92403" marT="46201" marB="46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66106"/>
                  </a:ext>
                </a:extLst>
              </a:tr>
              <a:tr h="3553173">
                <a:tc gridSpan="4">
                  <a:txBody>
                    <a:bodyPr/>
                    <a:lstStyle/>
                    <a:p>
                      <a:pPr marL="274320" marR="0" lvl="1" indent="0" algn="l" defTabSz="914400" rtl="0" eaLnBrk="1" fontAlgn="auto" latinLnBrk="1" hangingPunct="1">
                        <a:lnSpc>
                          <a:spcPct val="200000"/>
                        </a:lnSpc>
                        <a:spcBef>
                          <a:spcPts val="600"/>
                        </a:spcBef>
                        <a:spcAft>
                          <a:spcPts val="600"/>
                        </a:spcAft>
                        <a:buClrTx/>
                        <a:buSzTx/>
                        <a:buFontTx/>
                        <a:buNone/>
                        <a:tabLst/>
                        <a:defRPr/>
                      </a:pPr>
                      <a:r>
                        <a:rPr lang="ko-KR" altLang="en-US" sz="1400" b="1" kern="1200" dirty="0">
                          <a:solidFill>
                            <a:schemeClr val="tx1"/>
                          </a:solidFill>
                          <a:latin typeface="+mn-ea"/>
                          <a:ea typeface="+mn-ea"/>
                          <a:cs typeface="+mn-cs"/>
                        </a:rPr>
                        <a:t>심사의견에 따라 선택한 알고리즘 및 모델의 품질을 예측하는 과정을 </a:t>
                      </a:r>
                      <a:r>
                        <a:rPr lang="en-US" altLang="ko-KR" sz="1400" b="1" kern="1200" dirty="0">
                          <a:solidFill>
                            <a:schemeClr val="tx1"/>
                          </a:solidFill>
                          <a:latin typeface="+mn-ea"/>
                          <a:ea typeface="+mn-ea"/>
                          <a:cs typeface="+mn-cs"/>
                        </a:rPr>
                        <a:t>design </a:t>
                      </a:r>
                      <a:r>
                        <a:rPr lang="ko-KR" altLang="en-US" sz="1400" b="1" kern="1200" dirty="0">
                          <a:solidFill>
                            <a:schemeClr val="tx1"/>
                          </a:solidFill>
                          <a:latin typeface="+mn-ea"/>
                          <a:ea typeface="+mn-ea"/>
                          <a:cs typeface="+mn-cs"/>
                        </a:rPr>
                        <a:t>단계에 추가함으로 결과수준을 예측할 수 있도록 하였으며</a:t>
                      </a:r>
                      <a:r>
                        <a:rPr lang="en-US" altLang="ko-KR" sz="1400" b="1" kern="1200" dirty="0">
                          <a:solidFill>
                            <a:schemeClr val="tx1"/>
                          </a:solidFill>
                          <a:latin typeface="+mn-ea"/>
                          <a:ea typeface="+mn-ea"/>
                          <a:cs typeface="+mn-cs"/>
                        </a:rPr>
                        <a:t>, experiment </a:t>
                      </a:r>
                      <a:r>
                        <a:rPr lang="ko-KR" altLang="en-US" sz="1400" b="1" kern="1200" dirty="0">
                          <a:solidFill>
                            <a:schemeClr val="tx1"/>
                          </a:solidFill>
                          <a:latin typeface="+mn-ea"/>
                          <a:ea typeface="+mn-ea"/>
                          <a:cs typeface="+mn-cs"/>
                        </a:rPr>
                        <a:t>단계에 재난 식별의 구체적 사례를 제시하였습니다</a:t>
                      </a:r>
                      <a:r>
                        <a:rPr lang="en-US" altLang="ko-KR" sz="1400" b="1" kern="1200" dirty="0">
                          <a:solidFill>
                            <a:schemeClr val="tx1"/>
                          </a:solidFill>
                          <a:latin typeface="+mn-ea"/>
                          <a:ea typeface="+mn-ea"/>
                          <a:cs typeface="+mn-cs"/>
                        </a:rPr>
                        <a:t>. </a:t>
                      </a:r>
                    </a:p>
                    <a:p>
                      <a:pPr marL="274320" lvl="1" indent="0" algn="l">
                        <a:lnSpc>
                          <a:spcPct val="200000"/>
                        </a:lnSpc>
                        <a:spcBef>
                          <a:spcPts val="600"/>
                        </a:spcBef>
                        <a:spcAft>
                          <a:spcPts val="600"/>
                        </a:spcAft>
                      </a:pPr>
                      <a:r>
                        <a:rPr lang="ko-KR" altLang="en-US" sz="1400" b="1" kern="1200" dirty="0">
                          <a:solidFill>
                            <a:schemeClr val="tx1"/>
                          </a:solidFill>
                          <a:latin typeface="+mn-ea"/>
                          <a:ea typeface="+mn-ea"/>
                          <a:cs typeface="+mn-cs"/>
                        </a:rPr>
                        <a:t>또한</a:t>
                      </a:r>
                      <a:r>
                        <a:rPr lang="en-US" altLang="ko-KR" sz="1400" b="1" kern="1200" dirty="0">
                          <a:solidFill>
                            <a:schemeClr val="tx1"/>
                          </a:solidFill>
                          <a:latin typeface="+mn-ea"/>
                          <a:ea typeface="+mn-ea"/>
                          <a:cs typeface="+mn-cs"/>
                        </a:rPr>
                        <a:t>, </a:t>
                      </a:r>
                      <a:br>
                        <a:rPr lang="en-US" altLang="ko-KR" sz="1400" b="1" kern="1200" dirty="0">
                          <a:solidFill>
                            <a:schemeClr val="tx1"/>
                          </a:solidFill>
                          <a:latin typeface="+mn-ea"/>
                          <a:ea typeface="+mn-ea"/>
                          <a:cs typeface="+mn-cs"/>
                        </a:rPr>
                      </a:br>
                      <a:r>
                        <a:rPr lang="en-US" altLang="ko-KR" sz="1400" b="1" kern="1200" dirty="0">
                          <a:solidFill>
                            <a:schemeClr val="tx1"/>
                          </a:solidFill>
                          <a:latin typeface="+mn-ea"/>
                          <a:ea typeface="+mn-ea"/>
                          <a:cs typeface="+mn-cs"/>
                          <a:sym typeface="Wingdings" panose="05000000000000000000" pitchFamily="2" charset="2"/>
                        </a:rPr>
                        <a:t> 5.1 &amp; 5.2 Detail Design   : </a:t>
                      </a:r>
                      <a:r>
                        <a:rPr lang="ko-KR" altLang="en-US" sz="1400" b="1" kern="1200" dirty="0">
                          <a:solidFill>
                            <a:schemeClr val="tx1"/>
                          </a:solidFill>
                          <a:latin typeface="+mn-ea"/>
                          <a:ea typeface="+mn-ea"/>
                          <a:cs typeface="+mn-cs"/>
                          <a:sym typeface="Wingdings" panose="05000000000000000000" pitchFamily="2" charset="2"/>
                        </a:rPr>
                        <a:t>알고리즘 및 모델의 품질을 예측하는 과정을 추가</a:t>
                      </a:r>
                      <a:endParaRPr lang="en-US" altLang="ko-KR" sz="1400" b="1" kern="1200" dirty="0">
                        <a:solidFill>
                          <a:schemeClr val="tx1"/>
                        </a:solidFill>
                        <a:latin typeface="+mn-ea"/>
                        <a:ea typeface="+mn-ea"/>
                        <a:cs typeface="+mn-cs"/>
                        <a:sym typeface="Wingdings" panose="05000000000000000000" pitchFamily="2" charset="2"/>
                      </a:endParaRPr>
                    </a:p>
                    <a:p>
                      <a:pPr marL="274320" marR="0" lvl="0" indent="0" algn="l" defTabSz="914400" rtl="0" eaLnBrk="1" fontAlgn="auto" latinLnBrk="0" hangingPunct="1">
                        <a:lnSpc>
                          <a:spcPct val="200000"/>
                        </a:lnSpc>
                        <a:spcBef>
                          <a:spcPts val="600"/>
                        </a:spcBef>
                        <a:spcAft>
                          <a:spcPts val="600"/>
                        </a:spcAft>
                        <a:buClrTx/>
                        <a:buSzTx/>
                        <a:buFont typeface="Arial" panose="020B0604020202020204" pitchFamily="34" charset="0"/>
                        <a:buNone/>
                        <a:tabLst/>
                        <a:defRPr/>
                      </a:pPr>
                      <a:r>
                        <a:rPr lang="en-US" altLang="ko-KR" sz="1400" b="1" kern="1200" dirty="0">
                          <a:solidFill>
                            <a:schemeClr val="tx1"/>
                          </a:solidFill>
                          <a:latin typeface="+mn-ea"/>
                          <a:ea typeface="+mn-ea"/>
                          <a:cs typeface="+mn-cs"/>
                          <a:sym typeface="Wingdings" panose="05000000000000000000" pitchFamily="2" charset="2"/>
                        </a:rPr>
                        <a:t> 7.2 experiment </a:t>
                      </a:r>
                      <a:r>
                        <a:rPr lang="ko-KR" altLang="en-US" sz="1400" b="1" kern="1200" dirty="0">
                          <a:solidFill>
                            <a:schemeClr val="tx1"/>
                          </a:solidFill>
                          <a:latin typeface="+mn-ea"/>
                          <a:ea typeface="+mn-ea"/>
                          <a:cs typeface="+mn-cs"/>
                          <a:sym typeface="Wingdings" panose="05000000000000000000" pitchFamily="2" charset="2"/>
                        </a:rPr>
                        <a:t>  </a:t>
                      </a:r>
                      <a:r>
                        <a:rPr lang="en-US" altLang="ko-KR" sz="1400" b="1" kern="1200" dirty="0">
                          <a:solidFill>
                            <a:schemeClr val="tx1"/>
                          </a:solidFill>
                          <a:latin typeface="+mn-ea"/>
                          <a:ea typeface="+mn-ea"/>
                          <a:cs typeface="+mn-cs"/>
                          <a:sym typeface="Wingdings" panose="05000000000000000000" pitchFamily="2" charset="2"/>
                        </a:rPr>
                        <a:t>: Training </a:t>
                      </a:r>
                      <a:r>
                        <a:rPr lang="ko-KR" altLang="en-US" sz="1400" b="1" kern="1200" dirty="0">
                          <a:solidFill>
                            <a:schemeClr val="tx1"/>
                          </a:solidFill>
                          <a:latin typeface="+mn-ea"/>
                          <a:ea typeface="+mn-ea"/>
                          <a:cs typeface="+mn-cs"/>
                          <a:sym typeface="Wingdings" panose="05000000000000000000" pitchFamily="2" charset="2"/>
                        </a:rPr>
                        <a:t>된 모델을 통한 재난 식별의 구체적 사례 및 성능 제시 </a:t>
                      </a:r>
                      <a:endParaRPr lang="en-US" altLang="ko-KR" sz="1400" b="1" kern="1200" dirty="0">
                        <a:solidFill>
                          <a:schemeClr val="tx1"/>
                        </a:solidFill>
                        <a:latin typeface="+mn-ea"/>
                        <a:ea typeface="+mn-ea"/>
                        <a:cs typeface="+mn-cs"/>
                        <a:sym typeface="Wingdings" panose="05000000000000000000" pitchFamily="2" charset="2"/>
                      </a:endParaRPr>
                    </a:p>
                  </a:txBody>
                  <a:tcPr marL="92403" marR="92403" marT="46201" marB="462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261768"/>
                  </a:ext>
                </a:extLst>
              </a:tr>
            </a:tbl>
          </a:graphicData>
        </a:graphic>
      </p:graphicFrame>
    </p:spTree>
    <p:extLst>
      <p:ext uri="{BB962C8B-B14F-4D97-AF65-F5344CB8AC3E}">
        <p14:creationId xmlns:p14="http://schemas.microsoft.com/office/powerpoint/2010/main" val="3022154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ko-KR" altLang="en-US" sz="2800" dirty="0"/>
              <a:t>의견 </a:t>
            </a:r>
            <a:r>
              <a:rPr lang="en-US" altLang="ko-KR" sz="2800" dirty="0"/>
              <a:t>4</a:t>
            </a:r>
            <a:r>
              <a:rPr lang="ko-KR" altLang="en-US" sz="2800" dirty="0"/>
              <a:t>에 대한 반영내용</a:t>
            </a:r>
          </a:p>
        </p:txBody>
      </p:sp>
      <p:sp>
        <p:nvSpPr>
          <p:cNvPr id="4" name="슬라이드 번호 개체 틀 3"/>
          <p:cNvSpPr>
            <a:spLocks noGrp="1"/>
          </p:cNvSpPr>
          <p:nvPr>
            <p:ph type="sldNum" sz="quarter" idx="15"/>
          </p:nvPr>
        </p:nvSpPr>
        <p:spPr/>
        <p:txBody>
          <a:bodyPr/>
          <a:lstStyle/>
          <a:p>
            <a:fld id="{0BDF5A50-FEA7-4531-911E-E701FBDB2E78}" type="slidenum">
              <a:rPr lang="ko-KR" altLang="en-US" smtClean="0"/>
              <a:pPr/>
              <a:t>11</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graphicFrame>
        <p:nvGraphicFramePr>
          <p:cNvPr id="6" name="표 5">
            <a:extLst>
              <a:ext uri="{FF2B5EF4-FFF2-40B4-BE49-F238E27FC236}">
                <a16:creationId xmlns:a16="http://schemas.microsoft.com/office/drawing/2014/main" id="{BDA0393F-EE0F-4280-A368-681D9F8E1175}"/>
              </a:ext>
            </a:extLst>
          </p:cNvPr>
          <p:cNvGraphicFramePr>
            <a:graphicFrameLocks noGrp="1"/>
          </p:cNvGraphicFramePr>
          <p:nvPr>
            <p:extLst>
              <p:ext uri="{D42A27DB-BD31-4B8C-83A1-F6EECF244321}">
                <p14:modId xmlns:p14="http://schemas.microsoft.com/office/powerpoint/2010/main" val="2192799194"/>
              </p:ext>
            </p:extLst>
          </p:nvPr>
        </p:nvGraphicFramePr>
        <p:xfrm>
          <a:off x="258536" y="800708"/>
          <a:ext cx="8453924" cy="5303608"/>
        </p:xfrm>
        <a:graphic>
          <a:graphicData uri="http://schemas.openxmlformats.org/drawingml/2006/table">
            <a:tbl>
              <a:tblPr firstRow="1" bandRow="1">
                <a:tableStyleId>{5C22544A-7EE6-4342-B048-85BDC9FD1C3A}</a:tableStyleId>
              </a:tblPr>
              <a:tblGrid>
                <a:gridCol w="486677">
                  <a:extLst>
                    <a:ext uri="{9D8B030D-6E8A-4147-A177-3AD203B41FA5}">
                      <a16:colId xmlns:a16="http://schemas.microsoft.com/office/drawing/2014/main" val="20000"/>
                    </a:ext>
                  </a:extLst>
                </a:gridCol>
                <a:gridCol w="5711034">
                  <a:extLst>
                    <a:ext uri="{9D8B030D-6E8A-4147-A177-3AD203B41FA5}">
                      <a16:colId xmlns:a16="http://schemas.microsoft.com/office/drawing/2014/main" val="20001"/>
                    </a:ext>
                  </a:extLst>
                </a:gridCol>
                <a:gridCol w="916586">
                  <a:extLst>
                    <a:ext uri="{9D8B030D-6E8A-4147-A177-3AD203B41FA5}">
                      <a16:colId xmlns:a16="http://schemas.microsoft.com/office/drawing/2014/main" val="20002"/>
                    </a:ext>
                  </a:extLst>
                </a:gridCol>
                <a:gridCol w="1339627">
                  <a:extLst>
                    <a:ext uri="{9D8B030D-6E8A-4147-A177-3AD203B41FA5}">
                      <a16:colId xmlns:a16="http://schemas.microsoft.com/office/drawing/2014/main" val="20003"/>
                    </a:ext>
                  </a:extLst>
                </a:gridCol>
              </a:tblGrid>
              <a:tr h="1299194">
                <a:tc>
                  <a:txBody>
                    <a:bodyPr/>
                    <a:lstStyle/>
                    <a:p>
                      <a:pPr algn="ctr" latinLnBrk="0">
                        <a:lnSpc>
                          <a:spcPct val="200000"/>
                        </a:lnSpc>
                      </a:pPr>
                      <a:r>
                        <a:rPr lang="ko-KR" altLang="en-US" sz="1400" b="1" dirty="0">
                          <a:solidFill>
                            <a:schemeClr val="bg1"/>
                          </a:solidFill>
                          <a:latin typeface="+mn-ea"/>
                          <a:ea typeface="+mn-ea"/>
                        </a:rPr>
                        <a:t>의견</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l" defTabSz="914400" rtl="0" eaLnBrk="1" latinLnBrk="0" hangingPunct="1">
                        <a:lnSpc>
                          <a:spcPct val="200000"/>
                        </a:lnSpc>
                      </a:pPr>
                      <a:r>
                        <a:rPr lang="en-US" altLang="ko-KR" sz="1400" b="1" kern="1200" dirty="0">
                          <a:solidFill>
                            <a:schemeClr val="tx1"/>
                          </a:solidFill>
                          <a:latin typeface="+mn-ea"/>
                          <a:ea typeface="+mn-ea"/>
                          <a:cs typeface="+mn-cs"/>
                        </a:rPr>
                        <a:t>Blur</a:t>
                      </a:r>
                      <a:r>
                        <a:rPr lang="ko-KR" altLang="en-US" sz="1400" b="1" kern="1200" dirty="0">
                          <a:solidFill>
                            <a:schemeClr val="tx1"/>
                          </a:solidFill>
                          <a:latin typeface="+mn-ea"/>
                          <a:ea typeface="+mn-ea"/>
                          <a:cs typeface="+mn-cs"/>
                        </a:rPr>
                        <a:t>한 이미지를 </a:t>
                      </a:r>
                      <a:r>
                        <a:rPr lang="en-US" altLang="ko-KR" sz="1400" b="1" kern="1200" dirty="0">
                          <a:solidFill>
                            <a:schemeClr val="tx1"/>
                          </a:solidFill>
                          <a:latin typeface="+mn-ea"/>
                          <a:ea typeface="+mn-ea"/>
                          <a:cs typeface="+mn-cs"/>
                        </a:rPr>
                        <a:t>clear</a:t>
                      </a:r>
                      <a:r>
                        <a:rPr lang="ko-KR" altLang="en-US" sz="1400" b="1" kern="1200" dirty="0">
                          <a:solidFill>
                            <a:schemeClr val="tx1"/>
                          </a:solidFill>
                          <a:latin typeface="+mn-ea"/>
                          <a:ea typeface="+mn-ea"/>
                          <a:cs typeface="+mn-cs"/>
                        </a:rPr>
                        <a:t>한 이미지로 학습하기 위해서는 모델 </a:t>
                      </a:r>
                      <a:r>
                        <a:rPr lang="en-US" altLang="ko-KR" sz="1400" b="1" kern="1200" dirty="0">
                          <a:solidFill>
                            <a:schemeClr val="tx1"/>
                          </a:solidFill>
                          <a:latin typeface="+mn-ea"/>
                          <a:ea typeface="+mn-ea"/>
                          <a:cs typeface="+mn-cs"/>
                        </a:rPr>
                        <a:t>Parameter </a:t>
                      </a:r>
                      <a:r>
                        <a:rPr lang="ko-KR" altLang="en-US" sz="1400" b="1" kern="1200" dirty="0">
                          <a:solidFill>
                            <a:schemeClr val="tx1"/>
                          </a:solidFill>
                          <a:latin typeface="+mn-ea"/>
                          <a:ea typeface="+mn-ea"/>
                          <a:cs typeface="+mn-cs"/>
                        </a:rPr>
                        <a:t>의 최적화가 필요함</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200000"/>
                        </a:lnSpc>
                      </a:pPr>
                      <a:r>
                        <a:rPr lang="ko-KR" altLang="en-US" sz="1400" b="1" kern="1200" dirty="0">
                          <a:solidFill>
                            <a:schemeClr val="bg1"/>
                          </a:solidFill>
                          <a:latin typeface="+mn-ea"/>
                          <a:ea typeface="+mn-ea"/>
                          <a:cs typeface="+mn-cs"/>
                        </a:rPr>
                        <a:t>심사 위원</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ctr" defTabSz="914400" rtl="0" eaLnBrk="1" latinLnBrk="0" hangingPunct="1">
                        <a:lnSpc>
                          <a:spcPct val="200000"/>
                        </a:lnSpc>
                      </a:pPr>
                      <a:r>
                        <a:rPr lang="ko-KR" altLang="en-US" sz="1400" b="1" kern="1200" dirty="0">
                          <a:solidFill>
                            <a:schemeClr val="tx1"/>
                          </a:solidFill>
                          <a:latin typeface="+mn-ea"/>
                          <a:ea typeface="+mn-ea"/>
                          <a:cs typeface="+mn-cs"/>
                        </a:rPr>
                        <a:t>최광선 박사님</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49148">
                <a:tc gridSpan="4">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ko-KR" altLang="en-US" sz="1400" b="1" dirty="0" err="1">
                          <a:solidFill>
                            <a:schemeClr val="bg1"/>
                          </a:solidFill>
                          <a:latin typeface="+mn-ea"/>
                          <a:ea typeface="+mn-ea"/>
                        </a:rPr>
                        <a:t>반영내용</a:t>
                      </a:r>
                      <a:endParaRPr lang="ko-KR" altLang="en-US" sz="1400" b="1" dirty="0">
                        <a:solidFill>
                          <a:schemeClr val="bg1"/>
                        </a:solidFill>
                        <a:latin typeface="+mn-ea"/>
                        <a:ea typeface="+mn-ea"/>
                      </a:endParaRPr>
                    </a:p>
                  </a:txBody>
                  <a:tcPr marL="92403" marR="92403" marT="46201" marB="46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66106"/>
                  </a:ext>
                </a:extLst>
              </a:tr>
              <a:tr h="3553173">
                <a:tc gridSpan="4">
                  <a:txBody>
                    <a:bodyPr/>
                    <a:lstStyle/>
                    <a:p>
                      <a:pPr marL="274320" lvl="1" indent="0" algn="l">
                        <a:lnSpc>
                          <a:spcPct val="200000"/>
                        </a:lnSpc>
                        <a:spcBef>
                          <a:spcPts val="600"/>
                        </a:spcBef>
                        <a:spcAft>
                          <a:spcPts val="600"/>
                        </a:spcAft>
                      </a:pPr>
                      <a:r>
                        <a:rPr lang="ko-KR" altLang="en-US" sz="1400" b="1" kern="1200" dirty="0">
                          <a:solidFill>
                            <a:schemeClr val="tx1"/>
                          </a:solidFill>
                          <a:latin typeface="+mn-ea"/>
                          <a:ea typeface="+mn-ea"/>
                          <a:cs typeface="+mn-cs"/>
                        </a:rPr>
                        <a:t>심사의견에 따라 </a:t>
                      </a:r>
                      <a:r>
                        <a:rPr lang="en-US" altLang="ko-KR" sz="1400" b="1" kern="1200" dirty="0">
                          <a:solidFill>
                            <a:schemeClr val="tx1"/>
                          </a:solidFill>
                          <a:latin typeface="+mn-ea"/>
                          <a:ea typeface="+mn-ea"/>
                          <a:cs typeface="+mn-cs"/>
                        </a:rPr>
                        <a:t>design </a:t>
                      </a:r>
                      <a:r>
                        <a:rPr lang="ko-KR" altLang="en-US" sz="1400" b="1" kern="1200" dirty="0">
                          <a:solidFill>
                            <a:schemeClr val="tx1"/>
                          </a:solidFill>
                          <a:latin typeface="+mn-ea"/>
                          <a:ea typeface="+mn-ea"/>
                          <a:cs typeface="+mn-cs"/>
                        </a:rPr>
                        <a:t>단계에 모델 </a:t>
                      </a:r>
                      <a:r>
                        <a:rPr lang="en-US" altLang="ko-KR" sz="1400" b="1" kern="1200" dirty="0">
                          <a:solidFill>
                            <a:schemeClr val="tx1"/>
                          </a:solidFill>
                          <a:latin typeface="+mn-ea"/>
                          <a:ea typeface="+mn-ea"/>
                          <a:cs typeface="+mn-cs"/>
                        </a:rPr>
                        <a:t>Parameter</a:t>
                      </a:r>
                      <a:r>
                        <a:rPr lang="ko-KR" altLang="en-US" sz="1400" b="1" kern="1200" dirty="0">
                          <a:solidFill>
                            <a:schemeClr val="tx1"/>
                          </a:solidFill>
                          <a:latin typeface="+mn-ea"/>
                          <a:ea typeface="+mn-ea"/>
                          <a:cs typeface="+mn-cs"/>
                        </a:rPr>
                        <a:t>의 최적화 단계를 기술하였으며 </a:t>
                      </a:r>
                      <a:r>
                        <a:rPr lang="en-US" altLang="ko-KR" sz="1400" b="1" kern="1200" dirty="0">
                          <a:solidFill>
                            <a:schemeClr val="tx1"/>
                          </a:solidFill>
                          <a:latin typeface="+mn-ea"/>
                          <a:ea typeface="+mn-ea"/>
                          <a:cs typeface="+mn-cs"/>
                        </a:rPr>
                        <a:t>experiment </a:t>
                      </a:r>
                      <a:r>
                        <a:rPr lang="ko-KR" altLang="en-US" sz="1400" b="1" kern="1200" dirty="0">
                          <a:solidFill>
                            <a:schemeClr val="tx1"/>
                          </a:solidFill>
                          <a:latin typeface="+mn-ea"/>
                          <a:ea typeface="+mn-ea"/>
                          <a:cs typeface="+mn-cs"/>
                        </a:rPr>
                        <a:t>단계에 재난 및 </a:t>
                      </a:r>
                      <a:r>
                        <a:rPr lang="en-US" altLang="ko-KR" sz="1400" b="1" kern="1200" dirty="0">
                          <a:solidFill>
                            <a:schemeClr val="tx1"/>
                          </a:solidFill>
                          <a:latin typeface="+mn-ea"/>
                          <a:ea typeface="+mn-ea"/>
                          <a:cs typeface="+mn-cs"/>
                        </a:rPr>
                        <a:t>People Detection</a:t>
                      </a:r>
                      <a:r>
                        <a:rPr lang="ko-KR" altLang="en-US" sz="1400" b="1" kern="1200" dirty="0">
                          <a:solidFill>
                            <a:schemeClr val="tx1"/>
                          </a:solidFill>
                          <a:latin typeface="+mn-ea"/>
                          <a:ea typeface="+mn-ea"/>
                          <a:cs typeface="+mn-cs"/>
                        </a:rPr>
                        <a:t>을 위한 </a:t>
                      </a:r>
                      <a:r>
                        <a:rPr lang="en-US" altLang="ko-KR" sz="1400" b="1" kern="1200" dirty="0">
                          <a:solidFill>
                            <a:schemeClr val="tx1"/>
                          </a:solidFill>
                          <a:latin typeface="+mn-ea"/>
                          <a:ea typeface="+mn-ea"/>
                          <a:cs typeface="+mn-cs"/>
                        </a:rPr>
                        <a:t>Parameter</a:t>
                      </a:r>
                      <a:r>
                        <a:rPr lang="ko-KR" altLang="en-US" sz="1400" b="1" kern="1200" dirty="0">
                          <a:solidFill>
                            <a:schemeClr val="tx1"/>
                          </a:solidFill>
                          <a:latin typeface="+mn-ea"/>
                          <a:ea typeface="+mn-ea"/>
                          <a:cs typeface="+mn-cs"/>
                        </a:rPr>
                        <a:t>가 최적화되는 구체적 내용을 제시함</a:t>
                      </a:r>
                      <a:endParaRPr lang="en-US" altLang="ko-KR" sz="1400" b="1" kern="1200" dirty="0">
                        <a:solidFill>
                          <a:schemeClr val="tx1"/>
                        </a:solidFill>
                        <a:latin typeface="+mn-ea"/>
                        <a:ea typeface="+mn-ea"/>
                        <a:cs typeface="+mn-cs"/>
                      </a:endParaRPr>
                    </a:p>
                    <a:p>
                      <a:pPr marL="274320" lvl="1" indent="0" algn="l">
                        <a:lnSpc>
                          <a:spcPct val="200000"/>
                        </a:lnSpc>
                        <a:spcBef>
                          <a:spcPts val="600"/>
                        </a:spcBef>
                        <a:spcAft>
                          <a:spcPts val="600"/>
                        </a:spcAft>
                      </a:pPr>
                      <a:br>
                        <a:rPr lang="en-US" altLang="ko-KR" sz="1400" b="1" kern="1200" dirty="0">
                          <a:solidFill>
                            <a:schemeClr val="tx1"/>
                          </a:solidFill>
                          <a:latin typeface="+mn-ea"/>
                          <a:ea typeface="+mn-ea"/>
                          <a:cs typeface="+mn-cs"/>
                        </a:rPr>
                      </a:br>
                      <a:r>
                        <a:rPr lang="en-US" altLang="ko-KR" sz="1400" b="1" kern="1200" dirty="0">
                          <a:solidFill>
                            <a:schemeClr val="tx1"/>
                          </a:solidFill>
                          <a:latin typeface="+mn-ea"/>
                          <a:ea typeface="+mn-ea"/>
                          <a:cs typeface="+mn-cs"/>
                          <a:sym typeface="Wingdings" panose="05000000000000000000" pitchFamily="2" charset="2"/>
                        </a:rPr>
                        <a:t> 5.1 &amp; 5.2 Detail Design   : </a:t>
                      </a:r>
                      <a:r>
                        <a:rPr lang="ko-KR" altLang="en-US" sz="1400" b="1" kern="1200" dirty="0">
                          <a:solidFill>
                            <a:schemeClr val="tx1"/>
                          </a:solidFill>
                          <a:latin typeface="+mn-ea"/>
                          <a:ea typeface="+mn-ea"/>
                          <a:cs typeface="+mn-cs"/>
                          <a:sym typeface="Wingdings" panose="05000000000000000000" pitchFamily="2" charset="2"/>
                        </a:rPr>
                        <a:t>모델 파라미터의 튜닝 과정을 추가</a:t>
                      </a:r>
                      <a:endParaRPr lang="en-US" altLang="ko-KR" sz="1400" b="1" kern="1200" dirty="0">
                        <a:solidFill>
                          <a:schemeClr val="tx1"/>
                        </a:solidFill>
                        <a:latin typeface="+mn-ea"/>
                        <a:ea typeface="+mn-ea"/>
                        <a:cs typeface="+mn-cs"/>
                        <a:sym typeface="Wingdings" panose="05000000000000000000" pitchFamily="2" charset="2"/>
                      </a:endParaRPr>
                    </a:p>
                    <a:p>
                      <a:pPr marL="274320" marR="0" lvl="0" indent="0" algn="l" defTabSz="914400" rtl="0" eaLnBrk="1" fontAlgn="auto" latinLnBrk="0" hangingPunct="1">
                        <a:lnSpc>
                          <a:spcPct val="200000"/>
                        </a:lnSpc>
                        <a:spcBef>
                          <a:spcPts val="600"/>
                        </a:spcBef>
                        <a:spcAft>
                          <a:spcPts val="600"/>
                        </a:spcAft>
                        <a:buClrTx/>
                        <a:buSzTx/>
                        <a:buFont typeface="Arial" panose="020B0604020202020204" pitchFamily="34" charset="0"/>
                        <a:buNone/>
                        <a:tabLst/>
                        <a:defRPr/>
                      </a:pPr>
                      <a:r>
                        <a:rPr lang="en-US" altLang="ko-KR" sz="1400" b="1" kern="1200" dirty="0">
                          <a:solidFill>
                            <a:schemeClr val="tx1"/>
                          </a:solidFill>
                          <a:latin typeface="+mn-ea"/>
                          <a:ea typeface="+mn-ea"/>
                          <a:cs typeface="+mn-cs"/>
                          <a:sym typeface="Wingdings" panose="05000000000000000000" pitchFamily="2" charset="2"/>
                        </a:rPr>
                        <a:t> 7.2 experiment </a:t>
                      </a:r>
                      <a:r>
                        <a:rPr lang="ko-KR" altLang="en-US" sz="1400" b="1" kern="1200" dirty="0">
                          <a:solidFill>
                            <a:schemeClr val="tx1"/>
                          </a:solidFill>
                          <a:latin typeface="+mn-ea"/>
                          <a:ea typeface="+mn-ea"/>
                          <a:cs typeface="+mn-cs"/>
                          <a:sym typeface="Wingdings" panose="05000000000000000000" pitchFamily="2" charset="2"/>
                        </a:rPr>
                        <a:t>  </a:t>
                      </a:r>
                      <a:r>
                        <a:rPr lang="en-US" altLang="ko-KR" sz="1400" b="1" kern="1200" dirty="0">
                          <a:solidFill>
                            <a:schemeClr val="tx1"/>
                          </a:solidFill>
                          <a:latin typeface="+mn-ea"/>
                          <a:ea typeface="+mn-ea"/>
                          <a:cs typeface="+mn-cs"/>
                          <a:sym typeface="Wingdings" panose="05000000000000000000" pitchFamily="2" charset="2"/>
                        </a:rPr>
                        <a:t>: </a:t>
                      </a:r>
                      <a:r>
                        <a:rPr lang="ko-KR" altLang="en-US" sz="1400" b="1" kern="1200" dirty="0">
                          <a:solidFill>
                            <a:schemeClr val="tx1"/>
                          </a:solidFill>
                          <a:latin typeface="+mn-ea"/>
                          <a:ea typeface="+mn-ea"/>
                          <a:cs typeface="+mn-cs"/>
                          <a:sym typeface="Wingdings" panose="05000000000000000000" pitchFamily="2" charset="2"/>
                        </a:rPr>
                        <a:t>모델 </a:t>
                      </a:r>
                      <a:r>
                        <a:rPr lang="en-US" altLang="ko-KR" sz="1400" b="1" kern="1200" dirty="0">
                          <a:solidFill>
                            <a:schemeClr val="tx1"/>
                          </a:solidFill>
                          <a:latin typeface="+mn-ea"/>
                          <a:ea typeface="+mn-ea"/>
                          <a:cs typeface="+mn-cs"/>
                          <a:sym typeface="Wingdings" panose="05000000000000000000" pitchFamily="2" charset="2"/>
                        </a:rPr>
                        <a:t>Training </a:t>
                      </a:r>
                      <a:r>
                        <a:rPr lang="ko-KR" altLang="en-US" sz="1400" b="1" kern="1200" dirty="0">
                          <a:solidFill>
                            <a:schemeClr val="tx1"/>
                          </a:solidFill>
                          <a:latin typeface="+mn-ea"/>
                          <a:ea typeface="+mn-ea"/>
                          <a:cs typeface="+mn-cs"/>
                          <a:sym typeface="Wingdings" panose="05000000000000000000" pitchFamily="2" charset="2"/>
                        </a:rPr>
                        <a:t>사례에서 </a:t>
                      </a:r>
                      <a:r>
                        <a:rPr lang="en-US" altLang="ko-KR" sz="1400" b="1" kern="1200" dirty="0">
                          <a:solidFill>
                            <a:schemeClr val="tx1"/>
                          </a:solidFill>
                          <a:latin typeface="+mn-ea"/>
                          <a:ea typeface="+mn-ea"/>
                          <a:cs typeface="+mn-cs"/>
                          <a:sym typeface="Wingdings" panose="05000000000000000000" pitchFamily="2" charset="2"/>
                        </a:rPr>
                        <a:t>Parameter </a:t>
                      </a:r>
                      <a:r>
                        <a:rPr lang="ko-KR" altLang="en-US" sz="1400" b="1" kern="1200" dirty="0">
                          <a:solidFill>
                            <a:schemeClr val="tx1"/>
                          </a:solidFill>
                          <a:latin typeface="+mn-ea"/>
                          <a:ea typeface="+mn-ea"/>
                          <a:cs typeface="+mn-cs"/>
                          <a:sym typeface="Wingdings" panose="05000000000000000000" pitchFamily="2" charset="2"/>
                        </a:rPr>
                        <a:t>최적화 단계 기술 </a:t>
                      </a:r>
                      <a:r>
                        <a:rPr lang="en-US" altLang="ko-KR" sz="1400" b="1" kern="1200" dirty="0">
                          <a:solidFill>
                            <a:schemeClr val="tx1"/>
                          </a:solidFill>
                          <a:latin typeface="+mn-ea"/>
                          <a:ea typeface="+mn-ea"/>
                          <a:cs typeface="+mn-cs"/>
                          <a:sym typeface="Wingdings" panose="05000000000000000000" pitchFamily="2" charset="2"/>
                        </a:rPr>
                        <a:t>, </a:t>
                      </a:r>
                      <a:r>
                        <a:rPr lang="ko-KR" altLang="en-US" sz="1400" b="1" kern="1200" dirty="0">
                          <a:solidFill>
                            <a:schemeClr val="tx1"/>
                          </a:solidFill>
                          <a:latin typeface="+mn-ea"/>
                          <a:ea typeface="+mn-ea"/>
                          <a:cs typeface="+mn-cs"/>
                          <a:sym typeface="Wingdings" panose="05000000000000000000" pitchFamily="2" charset="2"/>
                        </a:rPr>
                        <a:t>모델 </a:t>
                      </a:r>
                      <a:r>
                        <a:rPr lang="en-US" altLang="ko-KR" sz="1400" b="1" kern="1200" dirty="0">
                          <a:solidFill>
                            <a:schemeClr val="tx1"/>
                          </a:solidFill>
                          <a:latin typeface="+mn-ea"/>
                          <a:ea typeface="+mn-ea"/>
                          <a:cs typeface="+mn-cs"/>
                          <a:sym typeface="Wingdings" panose="05000000000000000000" pitchFamily="2" charset="2"/>
                        </a:rPr>
                        <a:t>Training </a:t>
                      </a:r>
                      <a:r>
                        <a:rPr lang="ko-KR" altLang="en-US" sz="1400" b="1" kern="1200" dirty="0">
                          <a:solidFill>
                            <a:schemeClr val="tx1"/>
                          </a:solidFill>
                          <a:latin typeface="+mn-ea"/>
                          <a:ea typeface="+mn-ea"/>
                          <a:cs typeface="+mn-cs"/>
                          <a:sym typeface="Wingdings" panose="05000000000000000000" pitchFamily="2" charset="2"/>
                        </a:rPr>
                        <a:t>및 튜닝의 구체적 사례 제시</a:t>
                      </a:r>
                      <a:endParaRPr lang="en-US" altLang="ko-KR" sz="1400" b="1" kern="1200" dirty="0">
                        <a:solidFill>
                          <a:schemeClr val="tx1"/>
                        </a:solidFill>
                        <a:latin typeface="+mn-ea"/>
                        <a:ea typeface="+mn-ea"/>
                        <a:cs typeface="+mn-cs"/>
                        <a:sym typeface="Wingdings" panose="05000000000000000000" pitchFamily="2" charset="2"/>
                      </a:endParaRPr>
                    </a:p>
                  </a:txBody>
                  <a:tcPr marL="92403" marR="92403" marT="46201" marB="462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261768"/>
                  </a:ext>
                </a:extLst>
              </a:tr>
            </a:tbl>
          </a:graphicData>
        </a:graphic>
      </p:graphicFrame>
    </p:spTree>
    <p:extLst>
      <p:ext uri="{BB962C8B-B14F-4D97-AF65-F5344CB8AC3E}">
        <p14:creationId xmlns:p14="http://schemas.microsoft.com/office/powerpoint/2010/main" val="3626848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ko-KR" altLang="en-US" sz="2800" dirty="0"/>
              <a:t>의견 </a:t>
            </a:r>
            <a:r>
              <a:rPr lang="en-US" altLang="ko-KR" sz="2800" dirty="0"/>
              <a:t>5</a:t>
            </a:r>
            <a:r>
              <a:rPr lang="ko-KR" altLang="en-US" sz="2800" dirty="0"/>
              <a:t>에 대한 반영내용</a:t>
            </a:r>
          </a:p>
        </p:txBody>
      </p:sp>
      <p:sp>
        <p:nvSpPr>
          <p:cNvPr id="4" name="슬라이드 번호 개체 틀 3"/>
          <p:cNvSpPr>
            <a:spLocks noGrp="1"/>
          </p:cNvSpPr>
          <p:nvPr>
            <p:ph type="sldNum" sz="quarter" idx="15"/>
          </p:nvPr>
        </p:nvSpPr>
        <p:spPr/>
        <p:txBody>
          <a:bodyPr/>
          <a:lstStyle/>
          <a:p>
            <a:fld id="{0BDF5A50-FEA7-4531-911E-E701FBDB2E78}" type="slidenum">
              <a:rPr lang="ko-KR" altLang="en-US" smtClean="0"/>
              <a:pPr/>
              <a:t>12</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graphicFrame>
        <p:nvGraphicFramePr>
          <p:cNvPr id="6" name="표 5">
            <a:extLst>
              <a:ext uri="{FF2B5EF4-FFF2-40B4-BE49-F238E27FC236}">
                <a16:creationId xmlns:a16="http://schemas.microsoft.com/office/drawing/2014/main" id="{BDA0393F-EE0F-4280-A368-681D9F8E1175}"/>
              </a:ext>
            </a:extLst>
          </p:cNvPr>
          <p:cNvGraphicFramePr>
            <a:graphicFrameLocks noGrp="1"/>
          </p:cNvGraphicFramePr>
          <p:nvPr>
            <p:extLst>
              <p:ext uri="{D42A27DB-BD31-4B8C-83A1-F6EECF244321}">
                <p14:modId xmlns:p14="http://schemas.microsoft.com/office/powerpoint/2010/main" val="932010511"/>
              </p:ext>
            </p:extLst>
          </p:nvPr>
        </p:nvGraphicFramePr>
        <p:xfrm>
          <a:off x="258536" y="800708"/>
          <a:ext cx="8453924" cy="5303608"/>
        </p:xfrm>
        <a:graphic>
          <a:graphicData uri="http://schemas.openxmlformats.org/drawingml/2006/table">
            <a:tbl>
              <a:tblPr firstRow="1" bandRow="1">
                <a:tableStyleId>{5C22544A-7EE6-4342-B048-85BDC9FD1C3A}</a:tableStyleId>
              </a:tblPr>
              <a:tblGrid>
                <a:gridCol w="486677">
                  <a:extLst>
                    <a:ext uri="{9D8B030D-6E8A-4147-A177-3AD203B41FA5}">
                      <a16:colId xmlns:a16="http://schemas.microsoft.com/office/drawing/2014/main" val="20000"/>
                    </a:ext>
                  </a:extLst>
                </a:gridCol>
                <a:gridCol w="5711034">
                  <a:extLst>
                    <a:ext uri="{9D8B030D-6E8A-4147-A177-3AD203B41FA5}">
                      <a16:colId xmlns:a16="http://schemas.microsoft.com/office/drawing/2014/main" val="20001"/>
                    </a:ext>
                  </a:extLst>
                </a:gridCol>
                <a:gridCol w="916586">
                  <a:extLst>
                    <a:ext uri="{9D8B030D-6E8A-4147-A177-3AD203B41FA5}">
                      <a16:colId xmlns:a16="http://schemas.microsoft.com/office/drawing/2014/main" val="20002"/>
                    </a:ext>
                  </a:extLst>
                </a:gridCol>
                <a:gridCol w="1339627">
                  <a:extLst>
                    <a:ext uri="{9D8B030D-6E8A-4147-A177-3AD203B41FA5}">
                      <a16:colId xmlns:a16="http://schemas.microsoft.com/office/drawing/2014/main" val="20003"/>
                    </a:ext>
                  </a:extLst>
                </a:gridCol>
              </a:tblGrid>
              <a:tr h="1299194">
                <a:tc>
                  <a:txBody>
                    <a:bodyPr/>
                    <a:lstStyle/>
                    <a:p>
                      <a:pPr algn="ctr" latinLnBrk="0">
                        <a:lnSpc>
                          <a:spcPct val="200000"/>
                        </a:lnSpc>
                      </a:pPr>
                      <a:r>
                        <a:rPr lang="ko-KR" altLang="en-US" sz="1400" b="1" dirty="0">
                          <a:solidFill>
                            <a:schemeClr val="bg1"/>
                          </a:solidFill>
                          <a:latin typeface="+mn-ea"/>
                          <a:ea typeface="+mn-ea"/>
                        </a:rPr>
                        <a:t>의견</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l" defTabSz="914400" rtl="0" eaLnBrk="1" latinLnBrk="0" hangingPunct="1">
                        <a:lnSpc>
                          <a:spcPct val="200000"/>
                        </a:lnSpc>
                      </a:pPr>
                      <a:r>
                        <a:rPr lang="ko-KR" altLang="en-US" sz="1400" b="1" kern="1200" dirty="0">
                          <a:solidFill>
                            <a:schemeClr val="tx1"/>
                          </a:solidFill>
                          <a:latin typeface="+mn-ea"/>
                          <a:ea typeface="+mn-ea"/>
                          <a:cs typeface="+mn-cs"/>
                        </a:rPr>
                        <a:t>뒷부분에 상세한 내용이 기술이 되어 있지만 </a:t>
                      </a:r>
                      <a:r>
                        <a:rPr lang="en-US" altLang="ko-KR" sz="1400" b="1" kern="1200" dirty="0">
                          <a:solidFill>
                            <a:schemeClr val="tx1"/>
                          </a:solidFill>
                          <a:latin typeface="+mn-ea"/>
                          <a:ea typeface="+mn-ea"/>
                          <a:cs typeface="+mn-cs"/>
                        </a:rPr>
                        <a:t>P31</a:t>
                      </a:r>
                      <a:r>
                        <a:rPr lang="ko-KR" altLang="en-US" sz="1400" b="1" kern="1200" dirty="0">
                          <a:solidFill>
                            <a:schemeClr val="tx1"/>
                          </a:solidFill>
                          <a:latin typeface="+mn-ea"/>
                          <a:ea typeface="+mn-ea"/>
                          <a:cs typeface="+mn-cs"/>
                        </a:rPr>
                        <a:t>페이지의 설명에 </a:t>
                      </a:r>
                      <a:r>
                        <a:rPr lang="en-US" altLang="ko-KR" sz="1400" b="1" kern="1200" dirty="0">
                          <a:solidFill>
                            <a:schemeClr val="tx1"/>
                          </a:solidFill>
                          <a:latin typeface="+mn-ea"/>
                          <a:ea typeface="+mn-ea"/>
                          <a:cs typeface="+mn-cs"/>
                        </a:rPr>
                        <a:t>detail </a:t>
                      </a:r>
                      <a:r>
                        <a:rPr lang="ko-KR" altLang="en-US" sz="1400" b="1" kern="1200" dirty="0">
                          <a:solidFill>
                            <a:schemeClr val="tx1"/>
                          </a:solidFill>
                          <a:latin typeface="+mn-ea"/>
                          <a:ea typeface="+mn-ea"/>
                          <a:cs typeface="+mn-cs"/>
                        </a:rPr>
                        <a:t>한 설명의 추가가 필요함</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200000"/>
                        </a:lnSpc>
                      </a:pPr>
                      <a:r>
                        <a:rPr lang="ko-KR" altLang="en-US" sz="1400" b="1" kern="1200" dirty="0">
                          <a:solidFill>
                            <a:schemeClr val="bg1"/>
                          </a:solidFill>
                          <a:latin typeface="+mn-ea"/>
                          <a:ea typeface="+mn-ea"/>
                          <a:cs typeface="+mn-cs"/>
                        </a:rPr>
                        <a:t>심사 위원</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ctr" defTabSz="914400" rtl="0" eaLnBrk="1" latinLnBrk="0" hangingPunct="1">
                        <a:lnSpc>
                          <a:spcPct val="200000"/>
                        </a:lnSpc>
                      </a:pPr>
                      <a:r>
                        <a:rPr lang="ko-KR" altLang="en-US" sz="1400" b="1" kern="1200" dirty="0" err="1">
                          <a:solidFill>
                            <a:schemeClr val="tx1"/>
                          </a:solidFill>
                          <a:latin typeface="+mn-ea"/>
                          <a:ea typeface="+mn-ea"/>
                          <a:cs typeface="+mn-cs"/>
                        </a:rPr>
                        <a:t>이재유</a:t>
                      </a:r>
                      <a:r>
                        <a:rPr lang="ko-KR" altLang="en-US" sz="1400" b="1" kern="1200" dirty="0">
                          <a:solidFill>
                            <a:schemeClr val="tx1"/>
                          </a:solidFill>
                          <a:latin typeface="+mn-ea"/>
                          <a:ea typeface="+mn-ea"/>
                          <a:cs typeface="+mn-cs"/>
                        </a:rPr>
                        <a:t> 교수님</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49148">
                <a:tc gridSpan="4">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ko-KR" altLang="en-US" sz="1400" b="1" dirty="0" err="1">
                          <a:solidFill>
                            <a:schemeClr val="bg1"/>
                          </a:solidFill>
                          <a:latin typeface="+mn-ea"/>
                          <a:ea typeface="+mn-ea"/>
                        </a:rPr>
                        <a:t>반영내용</a:t>
                      </a:r>
                      <a:endParaRPr lang="ko-KR" altLang="en-US" sz="1400" b="1" dirty="0">
                        <a:solidFill>
                          <a:schemeClr val="bg1"/>
                        </a:solidFill>
                        <a:latin typeface="+mn-ea"/>
                        <a:ea typeface="+mn-ea"/>
                      </a:endParaRPr>
                    </a:p>
                  </a:txBody>
                  <a:tcPr marL="92403" marR="92403" marT="46201" marB="46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66106"/>
                  </a:ext>
                </a:extLst>
              </a:tr>
              <a:tr h="3553173">
                <a:tc gridSpan="4">
                  <a:txBody>
                    <a:bodyPr/>
                    <a:lstStyle/>
                    <a:p>
                      <a:pPr marL="274320" lvl="1" indent="0" algn="l">
                        <a:lnSpc>
                          <a:spcPct val="200000"/>
                        </a:lnSpc>
                        <a:spcBef>
                          <a:spcPts val="600"/>
                        </a:spcBef>
                        <a:spcAft>
                          <a:spcPts val="600"/>
                        </a:spcAft>
                      </a:pPr>
                      <a:r>
                        <a:rPr lang="ko-KR" altLang="en-US" sz="1400" b="1" kern="1200" dirty="0">
                          <a:solidFill>
                            <a:schemeClr val="tx1"/>
                          </a:solidFill>
                          <a:latin typeface="+mn-ea"/>
                          <a:ea typeface="+mn-ea"/>
                          <a:cs typeface="+mn-cs"/>
                        </a:rPr>
                        <a:t>심사의견에 따라 </a:t>
                      </a:r>
                      <a:r>
                        <a:rPr lang="en-US" altLang="ko-KR" sz="1400" b="1" kern="1200" dirty="0">
                          <a:solidFill>
                            <a:schemeClr val="tx1"/>
                          </a:solidFill>
                          <a:latin typeface="+mn-ea"/>
                          <a:ea typeface="+mn-ea"/>
                          <a:cs typeface="+mn-cs"/>
                        </a:rPr>
                        <a:t>5.1 Process for detecting disaster</a:t>
                      </a:r>
                      <a:r>
                        <a:rPr lang="ko-KR" altLang="en-US" sz="1400" b="1" kern="1200" dirty="0">
                          <a:solidFill>
                            <a:schemeClr val="tx1"/>
                          </a:solidFill>
                          <a:latin typeface="+mn-ea"/>
                          <a:ea typeface="+mn-ea"/>
                          <a:cs typeface="+mn-cs"/>
                        </a:rPr>
                        <a:t>에 </a:t>
                      </a:r>
                      <a:r>
                        <a:rPr lang="en-US" altLang="ko-KR" sz="1400" b="1" kern="1200" dirty="0">
                          <a:solidFill>
                            <a:schemeClr val="tx1"/>
                          </a:solidFill>
                          <a:latin typeface="+mn-ea"/>
                          <a:ea typeface="+mn-ea"/>
                          <a:cs typeface="+mn-cs"/>
                        </a:rPr>
                        <a:t>detail </a:t>
                      </a:r>
                      <a:r>
                        <a:rPr lang="ko-KR" altLang="en-US" sz="1400" b="1" kern="1200" dirty="0">
                          <a:solidFill>
                            <a:schemeClr val="tx1"/>
                          </a:solidFill>
                          <a:latin typeface="+mn-ea"/>
                          <a:ea typeface="+mn-ea"/>
                          <a:cs typeface="+mn-cs"/>
                        </a:rPr>
                        <a:t>한 설명을 추가함 </a:t>
                      </a:r>
                    </a:p>
                    <a:p>
                      <a:pPr marL="274320" lvl="1" indent="0" algn="l">
                        <a:lnSpc>
                          <a:spcPct val="200000"/>
                        </a:lnSpc>
                        <a:spcBef>
                          <a:spcPts val="600"/>
                        </a:spcBef>
                        <a:spcAft>
                          <a:spcPts val="600"/>
                        </a:spcAft>
                      </a:pPr>
                      <a:br>
                        <a:rPr lang="en-US" altLang="ko-KR" sz="1400" b="1" kern="1200" dirty="0">
                          <a:solidFill>
                            <a:schemeClr val="tx1"/>
                          </a:solidFill>
                          <a:latin typeface="+mn-ea"/>
                          <a:ea typeface="+mn-ea"/>
                          <a:cs typeface="+mn-cs"/>
                        </a:rPr>
                      </a:br>
                      <a:r>
                        <a:rPr lang="en-US" altLang="ko-KR" sz="1400" b="1" kern="1200" dirty="0">
                          <a:solidFill>
                            <a:schemeClr val="tx1"/>
                          </a:solidFill>
                          <a:latin typeface="+mn-ea"/>
                          <a:ea typeface="+mn-ea"/>
                          <a:cs typeface="+mn-cs"/>
                          <a:sym typeface="Wingdings" panose="05000000000000000000" pitchFamily="2" charset="2"/>
                        </a:rPr>
                        <a:t> 5.1 Design for detecting disaster :  </a:t>
                      </a:r>
                      <a:r>
                        <a:rPr lang="ko-KR" altLang="en-US" sz="1400" b="1" kern="1200" dirty="0">
                          <a:solidFill>
                            <a:schemeClr val="tx1"/>
                          </a:solidFill>
                          <a:latin typeface="+mn-ea"/>
                          <a:ea typeface="+mn-ea"/>
                          <a:cs typeface="+mn-cs"/>
                          <a:sym typeface="Wingdings" panose="05000000000000000000" pitchFamily="2" charset="2"/>
                        </a:rPr>
                        <a:t>개념 설명 시 </a:t>
                      </a:r>
                      <a:r>
                        <a:rPr lang="en-US" altLang="ko-KR" sz="1400" b="1" kern="1200" dirty="0">
                          <a:solidFill>
                            <a:schemeClr val="tx1"/>
                          </a:solidFill>
                          <a:latin typeface="+mn-ea"/>
                          <a:ea typeface="+mn-ea"/>
                          <a:cs typeface="+mn-cs"/>
                          <a:sym typeface="Wingdings" panose="05000000000000000000" pitchFamily="2" charset="2"/>
                        </a:rPr>
                        <a:t>detail </a:t>
                      </a:r>
                      <a:r>
                        <a:rPr lang="ko-KR" altLang="en-US" sz="1400" b="1" kern="1200" dirty="0">
                          <a:solidFill>
                            <a:schemeClr val="tx1"/>
                          </a:solidFill>
                          <a:latin typeface="+mn-ea"/>
                          <a:ea typeface="+mn-ea"/>
                          <a:cs typeface="+mn-cs"/>
                          <a:sym typeface="Wingdings" panose="05000000000000000000" pitchFamily="2" charset="2"/>
                        </a:rPr>
                        <a:t>한 설명을 추가함으로 이어질 내용에 대한 이해를 높일 수 있도록 하였음</a:t>
                      </a:r>
                      <a:endParaRPr lang="en-US" altLang="ko-KR" sz="1400" b="1" kern="1200" dirty="0">
                        <a:solidFill>
                          <a:schemeClr val="tx1"/>
                        </a:solidFill>
                        <a:latin typeface="+mn-ea"/>
                        <a:ea typeface="+mn-ea"/>
                        <a:cs typeface="+mn-cs"/>
                        <a:sym typeface="Wingdings" panose="05000000000000000000" pitchFamily="2" charset="2"/>
                      </a:endParaRPr>
                    </a:p>
                  </a:txBody>
                  <a:tcPr marL="92403" marR="92403" marT="46201" marB="462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261768"/>
                  </a:ext>
                </a:extLst>
              </a:tr>
            </a:tbl>
          </a:graphicData>
        </a:graphic>
      </p:graphicFrame>
    </p:spTree>
    <p:extLst>
      <p:ext uri="{BB962C8B-B14F-4D97-AF65-F5344CB8AC3E}">
        <p14:creationId xmlns:p14="http://schemas.microsoft.com/office/powerpoint/2010/main" val="419734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ko-KR" altLang="en-US" sz="2800" dirty="0"/>
              <a:t>의견 </a:t>
            </a:r>
            <a:r>
              <a:rPr lang="en-US" altLang="ko-KR" sz="2800" dirty="0"/>
              <a:t>6</a:t>
            </a:r>
            <a:r>
              <a:rPr lang="ko-KR" altLang="en-US" sz="2800" dirty="0"/>
              <a:t>에 대한 반영내용</a:t>
            </a:r>
          </a:p>
        </p:txBody>
      </p:sp>
      <p:sp>
        <p:nvSpPr>
          <p:cNvPr id="4" name="슬라이드 번호 개체 틀 3"/>
          <p:cNvSpPr>
            <a:spLocks noGrp="1"/>
          </p:cNvSpPr>
          <p:nvPr>
            <p:ph type="sldNum" sz="quarter" idx="15"/>
          </p:nvPr>
        </p:nvSpPr>
        <p:spPr/>
        <p:txBody>
          <a:bodyPr/>
          <a:lstStyle/>
          <a:p>
            <a:fld id="{0BDF5A50-FEA7-4531-911E-E701FBDB2E78}" type="slidenum">
              <a:rPr lang="ko-KR" altLang="en-US" smtClean="0"/>
              <a:pPr/>
              <a:t>13</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graphicFrame>
        <p:nvGraphicFramePr>
          <p:cNvPr id="6" name="표 5">
            <a:extLst>
              <a:ext uri="{FF2B5EF4-FFF2-40B4-BE49-F238E27FC236}">
                <a16:creationId xmlns:a16="http://schemas.microsoft.com/office/drawing/2014/main" id="{BDA0393F-EE0F-4280-A368-681D9F8E1175}"/>
              </a:ext>
            </a:extLst>
          </p:cNvPr>
          <p:cNvGraphicFramePr>
            <a:graphicFrameLocks noGrp="1"/>
          </p:cNvGraphicFramePr>
          <p:nvPr>
            <p:extLst>
              <p:ext uri="{D42A27DB-BD31-4B8C-83A1-F6EECF244321}">
                <p14:modId xmlns:p14="http://schemas.microsoft.com/office/powerpoint/2010/main" val="3209527109"/>
              </p:ext>
            </p:extLst>
          </p:nvPr>
        </p:nvGraphicFramePr>
        <p:xfrm>
          <a:off x="258536" y="800708"/>
          <a:ext cx="8453924" cy="5309661"/>
        </p:xfrm>
        <a:graphic>
          <a:graphicData uri="http://schemas.openxmlformats.org/drawingml/2006/table">
            <a:tbl>
              <a:tblPr firstRow="1" bandRow="1">
                <a:tableStyleId>{5C22544A-7EE6-4342-B048-85BDC9FD1C3A}</a:tableStyleId>
              </a:tblPr>
              <a:tblGrid>
                <a:gridCol w="486677">
                  <a:extLst>
                    <a:ext uri="{9D8B030D-6E8A-4147-A177-3AD203B41FA5}">
                      <a16:colId xmlns:a16="http://schemas.microsoft.com/office/drawing/2014/main" val="20000"/>
                    </a:ext>
                  </a:extLst>
                </a:gridCol>
                <a:gridCol w="5711034">
                  <a:extLst>
                    <a:ext uri="{9D8B030D-6E8A-4147-A177-3AD203B41FA5}">
                      <a16:colId xmlns:a16="http://schemas.microsoft.com/office/drawing/2014/main" val="20001"/>
                    </a:ext>
                  </a:extLst>
                </a:gridCol>
                <a:gridCol w="916586">
                  <a:extLst>
                    <a:ext uri="{9D8B030D-6E8A-4147-A177-3AD203B41FA5}">
                      <a16:colId xmlns:a16="http://schemas.microsoft.com/office/drawing/2014/main" val="20002"/>
                    </a:ext>
                  </a:extLst>
                </a:gridCol>
                <a:gridCol w="1339627">
                  <a:extLst>
                    <a:ext uri="{9D8B030D-6E8A-4147-A177-3AD203B41FA5}">
                      <a16:colId xmlns:a16="http://schemas.microsoft.com/office/drawing/2014/main" val="20003"/>
                    </a:ext>
                  </a:extLst>
                </a:gridCol>
              </a:tblGrid>
              <a:tr h="1299194">
                <a:tc>
                  <a:txBody>
                    <a:bodyPr/>
                    <a:lstStyle/>
                    <a:p>
                      <a:pPr algn="ctr" latinLnBrk="0">
                        <a:lnSpc>
                          <a:spcPct val="200000"/>
                        </a:lnSpc>
                      </a:pPr>
                      <a:r>
                        <a:rPr lang="ko-KR" altLang="en-US" sz="1400" b="1" dirty="0">
                          <a:solidFill>
                            <a:schemeClr val="bg1"/>
                          </a:solidFill>
                          <a:latin typeface="+mn-ea"/>
                          <a:ea typeface="+mn-ea"/>
                        </a:rPr>
                        <a:t>의견</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l" defTabSz="914400" rtl="0" eaLnBrk="1" latinLnBrk="0" hangingPunct="1">
                        <a:lnSpc>
                          <a:spcPct val="200000"/>
                        </a:lnSpc>
                      </a:pPr>
                      <a:r>
                        <a:rPr lang="ko-KR" altLang="en-US" sz="1400" b="1" kern="1200" dirty="0">
                          <a:solidFill>
                            <a:schemeClr val="tx1"/>
                          </a:solidFill>
                          <a:latin typeface="+mn-ea"/>
                          <a:ea typeface="+mn-ea"/>
                          <a:cs typeface="+mn-cs"/>
                        </a:rPr>
                        <a:t>재난상황에서는 </a:t>
                      </a:r>
                      <a:r>
                        <a:rPr lang="en-US" altLang="ko-KR" sz="1400" b="1" kern="1200" dirty="0">
                          <a:solidFill>
                            <a:schemeClr val="tx1"/>
                          </a:solidFill>
                          <a:latin typeface="+mn-ea"/>
                          <a:ea typeface="+mn-ea"/>
                          <a:cs typeface="+mn-cs"/>
                        </a:rPr>
                        <a:t>people</a:t>
                      </a:r>
                      <a:r>
                        <a:rPr lang="ko-KR" altLang="en-US" sz="1400" b="1" kern="1200" dirty="0">
                          <a:solidFill>
                            <a:schemeClr val="tx1"/>
                          </a:solidFill>
                          <a:latin typeface="+mn-ea"/>
                          <a:ea typeface="+mn-ea"/>
                          <a:cs typeface="+mn-cs"/>
                        </a:rPr>
                        <a:t>의 상태가 서있을 경우</a:t>
                      </a:r>
                      <a:r>
                        <a:rPr lang="en-US" altLang="ko-KR" sz="1400" b="1" kern="1200" dirty="0">
                          <a:solidFill>
                            <a:schemeClr val="tx1"/>
                          </a:solidFill>
                          <a:latin typeface="+mn-ea"/>
                          <a:ea typeface="+mn-ea"/>
                          <a:cs typeface="+mn-cs"/>
                        </a:rPr>
                        <a:t>,  </a:t>
                      </a:r>
                      <a:r>
                        <a:rPr lang="ko-KR" altLang="en-US" sz="1400" b="1" kern="1200" dirty="0">
                          <a:solidFill>
                            <a:schemeClr val="tx1"/>
                          </a:solidFill>
                          <a:latin typeface="+mn-ea"/>
                          <a:ea typeface="+mn-ea"/>
                          <a:cs typeface="+mn-cs"/>
                        </a:rPr>
                        <a:t>누워있는 경우 다양한 사례가 있음</a:t>
                      </a:r>
                      <a:r>
                        <a:rPr lang="en-US" altLang="ko-KR" sz="1400" b="1" kern="1200" dirty="0">
                          <a:solidFill>
                            <a:schemeClr val="tx1"/>
                          </a:solidFill>
                          <a:latin typeface="+mn-ea"/>
                          <a:ea typeface="+mn-ea"/>
                          <a:cs typeface="+mn-cs"/>
                        </a:rPr>
                        <a:t>. </a:t>
                      </a:r>
                      <a:r>
                        <a:rPr lang="ko-KR" altLang="en-US" sz="1400" b="1" kern="1200" dirty="0">
                          <a:solidFill>
                            <a:schemeClr val="tx1"/>
                          </a:solidFill>
                          <a:latin typeface="+mn-ea"/>
                          <a:ea typeface="+mn-ea"/>
                          <a:cs typeface="+mn-cs"/>
                        </a:rPr>
                        <a:t>이를 발견하기는 매우 어려운 문제가 될 수 있음</a:t>
                      </a:r>
                      <a:r>
                        <a:rPr lang="en-US" altLang="ko-KR" sz="1400" b="1" kern="1200" dirty="0">
                          <a:solidFill>
                            <a:schemeClr val="tx1"/>
                          </a:solidFill>
                          <a:latin typeface="+mn-ea"/>
                          <a:ea typeface="+mn-ea"/>
                          <a:cs typeface="+mn-cs"/>
                        </a:rPr>
                        <a:t>. </a:t>
                      </a:r>
                      <a:r>
                        <a:rPr lang="ko-KR" altLang="en-US" sz="1400" b="1" kern="1200" dirty="0">
                          <a:solidFill>
                            <a:schemeClr val="tx1"/>
                          </a:solidFill>
                          <a:latin typeface="+mn-ea"/>
                          <a:ea typeface="+mn-ea"/>
                          <a:cs typeface="+mn-cs"/>
                        </a:rPr>
                        <a:t>정확도를 높이는 방안이 필요함</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200000"/>
                        </a:lnSpc>
                      </a:pPr>
                      <a:r>
                        <a:rPr lang="ko-KR" altLang="en-US" sz="1400" b="1" kern="1200" dirty="0">
                          <a:solidFill>
                            <a:schemeClr val="bg1"/>
                          </a:solidFill>
                          <a:latin typeface="+mn-ea"/>
                          <a:ea typeface="+mn-ea"/>
                          <a:cs typeface="+mn-cs"/>
                        </a:rPr>
                        <a:t>심사 위원</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ctr" defTabSz="914400" rtl="0" eaLnBrk="1" latinLnBrk="0" hangingPunct="1">
                        <a:lnSpc>
                          <a:spcPct val="200000"/>
                        </a:lnSpc>
                      </a:pPr>
                      <a:r>
                        <a:rPr lang="ko-KR" altLang="en-US" sz="1400" b="1" kern="1200" dirty="0" err="1">
                          <a:solidFill>
                            <a:schemeClr val="tx1"/>
                          </a:solidFill>
                          <a:latin typeface="+mn-ea"/>
                          <a:ea typeface="+mn-ea"/>
                          <a:cs typeface="+mn-cs"/>
                        </a:rPr>
                        <a:t>이재유</a:t>
                      </a:r>
                      <a:r>
                        <a:rPr lang="ko-KR" altLang="en-US" sz="1400" b="1" kern="1200" dirty="0">
                          <a:solidFill>
                            <a:schemeClr val="tx1"/>
                          </a:solidFill>
                          <a:latin typeface="+mn-ea"/>
                          <a:ea typeface="+mn-ea"/>
                          <a:cs typeface="+mn-cs"/>
                        </a:rPr>
                        <a:t> 교수님</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49148">
                <a:tc gridSpan="4">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ko-KR" altLang="en-US" sz="1400" b="1" dirty="0" err="1">
                          <a:solidFill>
                            <a:schemeClr val="bg1"/>
                          </a:solidFill>
                          <a:latin typeface="+mn-ea"/>
                          <a:ea typeface="+mn-ea"/>
                        </a:rPr>
                        <a:t>반영내용</a:t>
                      </a:r>
                      <a:endParaRPr lang="ko-KR" altLang="en-US" sz="1400" b="1" dirty="0">
                        <a:solidFill>
                          <a:schemeClr val="bg1"/>
                        </a:solidFill>
                        <a:latin typeface="+mn-ea"/>
                        <a:ea typeface="+mn-ea"/>
                      </a:endParaRPr>
                    </a:p>
                  </a:txBody>
                  <a:tcPr marL="92403" marR="92403" marT="46201" marB="46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66106"/>
                  </a:ext>
                </a:extLst>
              </a:tr>
              <a:tr h="3553173">
                <a:tc gridSpan="4">
                  <a:txBody>
                    <a:bodyPr/>
                    <a:lstStyle/>
                    <a:p>
                      <a:pPr marL="274320" lvl="1" indent="0" algn="l">
                        <a:lnSpc>
                          <a:spcPct val="200000"/>
                        </a:lnSpc>
                        <a:spcBef>
                          <a:spcPts val="600"/>
                        </a:spcBef>
                        <a:spcAft>
                          <a:spcPts val="600"/>
                        </a:spcAft>
                      </a:pPr>
                      <a:r>
                        <a:rPr lang="ko-KR" altLang="en-US" sz="1400" b="1" kern="1200" dirty="0">
                          <a:solidFill>
                            <a:schemeClr val="tx1"/>
                          </a:solidFill>
                          <a:latin typeface="+mn-ea"/>
                          <a:ea typeface="+mn-ea"/>
                          <a:cs typeface="+mn-cs"/>
                        </a:rPr>
                        <a:t>심사의견에 따라 </a:t>
                      </a:r>
                      <a:r>
                        <a:rPr lang="en-US" altLang="ko-KR" sz="1400" b="1" kern="1200" dirty="0">
                          <a:solidFill>
                            <a:schemeClr val="tx1"/>
                          </a:solidFill>
                          <a:latin typeface="+mn-ea"/>
                          <a:ea typeface="+mn-ea"/>
                          <a:cs typeface="+mn-cs"/>
                        </a:rPr>
                        <a:t>6. Design for Quality requirement</a:t>
                      </a:r>
                      <a:r>
                        <a:rPr lang="ko-KR" altLang="en-US" sz="1400" b="1" kern="1200" dirty="0">
                          <a:solidFill>
                            <a:schemeClr val="tx1"/>
                          </a:solidFill>
                          <a:latin typeface="+mn-ea"/>
                          <a:ea typeface="+mn-ea"/>
                          <a:cs typeface="+mn-cs"/>
                        </a:rPr>
                        <a:t>에 </a:t>
                      </a:r>
                      <a:r>
                        <a:rPr lang="en-US" altLang="ko-KR" sz="1400" b="1" kern="1200" dirty="0">
                          <a:solidFill>
                            <a:schemeClr val="tx1"/>
                          </a:solidFill>
                          <a:latin typeface="+mn-ea"/>
                          <a:ea typeface="+mn-ea"/>
                          <a:cs typeface="+mn-cs"/>
                        </a:rPr>
                        <a:t>people detection accuracy</a:t>
                      </a:r>
                      <a:r>
                        <a:rPr lang="ko-KR" altLang="en-US" sz="1400" b="1" kern="1200" dirty="0">
                          <a:solidFill>
                            <a:schemeClr val="tx1"/>
                          </a:solidFill>
                          <a:latin typeface="+mn-ea"/>
                          <a:ea typeface="+mn-ea"/>
                          <a:cs typeface="+mn-cs"/>
                        </a:rPr>
                        <a:t>를 높이는 방안을 추가함</a:t>
                      </a:r>
                    </a:p>
                    <a:p>
                      <a:pPr marL="274320" lvl="1" indent="0" algn="l">
                        <a:lnSpc>
                          <a:spcPct val="200000"/>
                        </a:lnSpc>
                        <a:spcBef>
                          <a:spcPts val="600"/>
                        </a:spcBef>
                        <a:spcAft>
                          <a:spcPts val="600"/>
                        </a:spcAft>
                      </a:pPr>
                      <a:br>
                        <a:rPr lang="en-US" altLang="ko-KR" sz="1400" b="1" kern="1200" dirty="0">
                          <a:solidFill>
                            <a:schemeClr val="tx1"/>
                          </a:solidFill>
                          <a:latin typeface="+mn-ea"/>
                          <a:ea typeface="+mn-ea"/>
                          <a:cs typeface="+mn-cs"/>
                        </a:rPr>
                      </a:br>
                      <a:r>
                        <a:rPr lang="en-US" altLang="ko-KR" sz="1400" b="1" kern="1200" dirty="0">
                          <a:solidFill>
                            <a:schemeClr val="tx1"/>
                          </a:solidFill>
                          <a:latin typeface="+mn-ea"/>
                          <a:ea typeface="+mn-ea"/>
                          <a:cs typeface="+mn-cs"/>
                          <a:sym typeface="Wingdings" panose="05000000000000000000" pitchFamily="2" charset="2"/>
                        </a:rPr>
                        <a:t> 6 Design for quality accuracy:  accuracy</a:t>
                      </a:r>
                      <a:r>
                        <a:rPr lang="ko-KR" altLang="en-US" sz="1400" b="1" kern="1200" dirty="0">
                          <a:solidFill>
                            <a:schemeClr val="tx1"/>
                          </a:solidFill>
                          <a:latin typeface="+mn-ea"/>
                          <a:ea typeface="+mn-ea"/>
                          <a:cs typeface="+mn-cs"/>
                          <a:sym typeface="Wingdings" panose="05000000000000000000" pitchFamily="2" charset="2"/>
                        </a:rPr>
                        <a:t>가 높아질 수 있도록 방안을 제시함</a:t>
                      </a:r>
                    </a:p>
                  </a:txBody>
                  <a:tcPr marL="92403" marR="92403" marT="46201" marB="462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261768"/>
                  </a:ext>
                </a:extLst>
              </a:tr>
            </a:tbl>
          </a:graphicData>
        </a:graphic>
      </p:graphicFrame>
    </p:spTree>
    <p:extLst>
      <p:ext uri="{BB962C8B-B14F-4D97-AF65-F5344CB8AC3E}">
        <p14:creationId xmlns:p14="http://schemas.microsoft.com/office/powerpoint/2010/main" val="3261554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ko-KR" altLang="en-US" sz="2800" dirty="0"/>
              <a:t>의견 </a:t>
            </a:r>
            <a:r>
              <a:rPr lang="en-US" altLang="ko-KR" sz="2800" dirty="0"/>
              <a:t>7</a:t>
            </a:r>
            <a:r>
              <a:rPr lang="ko-KR" altLang="en-US" sz="2800" dirty="0"/>
              <a:t>에 대한 반영내용</a:t>
            </a:r>
          </a:p>
        </p:txBody>
      </p:sp>
      <p:sp>
        <p:nvSpPr>
          <p:cNvPr id="4" name="슬라이드 번호 개체 틀 3"/>
          <p:cNvSpPr>
            <a:spLocks noGrp="1"/>
          </p:cNvSpPr>
          <p:nvPr>
            <p:ph type="sldNum" sz="quarter" idx="15"/>
          </p:nvPr>
        </p:nvSpPr>
        <p:spPr/>
        <p:txBody>
          <a:bodyPr/>
          <a:lstStyle/>
          <a:p>
            <a:fld id="{0BDF5A50-FEA7-4531-911E-E701FBDB2E78}" type="slidenum">
              <a:rPr lang="ko-KR" altLang="en-US" smtClean="0"/>
              <a:pPr/>
              <a:t>14</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graphicFrame>
        <p:nvGraphicFramePr>
          <p:cNvPr id="6" name="표 5">
            <a:extLst>
              <a:ext uri="{FF2B5EF4-FFF2-40B4-BE49-F238E27FC236}">
                <a16:creationId xmlns:a16="http://schemas.microsoft.com/office/drawing/2014/main" id="{BDA0393F-EE0F-4280-A368-681D9F8E1175}"/>
              </a:ext>
            </a:extLst>
          </p:cNvPr>
          <p:cNvGraphicFramePr>
            <a:graphicFrameLocks noGrp="1"/>
          </p:cNvGraphicFramePr>
          <p:nvPr>
            <p:extLst>
              <p:ext uri="{D42A27DB-BD31-4B8C-83A1-F6EECF244321}">
                <p14:modId xmlns:p14="http://schemas.microsoft.com/office/powerpoint/2010/main" val="2730044422"/>
              </p:ext>
            </p:extLst>
          </p:nvPr>
        </p:nvGraphicFramePr>
        <p:xfrm>
          <a:off x="258536" y="800708"/>
          <a:ext cx="8453924" cy="5303608"/>
        </p:xfrm>
        <a:graphic>
          <a:graphicData uri="http://schemas.openxmlformats.org/drawingml/2006/table">
            <a:tbl>
              <a:tblPr firstRow="1" bandRow="1">
                <a:tableStyleId>{5C22544A-7EE6-4342-B048-85BDC9FD1C3A}</a:tableStyleId>
              </a:tblPr>
              <a:tblGrid>
                <a:gridCol w="486677">
                  <a:extLst>
                    <a:ext uri="{9D8B030D-6E8A-4147-A177-3AD203B41FA5}">
                      <a16:colId xmlns:a16="http://schemas.microsoft.com/office/drawing/2014/main" val="20000"/>
                    </a:ext>
                  </a:extLst>
                </a:gridCol>
                <a:gridCol w="5711034">
                  <a:extLst>
                    <a:ext uri="{9D8B030D-6E8A-4147-A177-3AD203B41FA5}">
                      <a16:colId xmlns:a16="http://schemas.microsoft.com/office/drawing/2014/main" val="20001"/>
                    </a:ext>
                  </a:extLst>
                </a:gridCol>
                <a:gridCol w="916586">
                  <a:extLst>
                    <a:ext uri="{9D8B030D-6E8A-4147-A177-3AD203B41FA5}">
                      <a16:colId xmlns:a16="http://schemas.microsoft.com/office/drawing/2014/main" val="20002"/>
                    </a:ext>
                  </a:extLst>
                </a:gridCol>
                <a:gridCol w="1339627">
                  <a:extLst>
                    <a:ext uri="{9D8B030D-6E8A-4147-A177-3AD203B41FA5}">
                      <a16:colId xmlns:a16="http://schemas.microsoft.com/office/drawing/2014/main" val="20003"/>
                    </a:ext>
                  </a:extLst>
                </a:gridCol>
              </a:tblGrid>
              <a:tr h="1299194">
                <a:tc>
                  <a:txBody>
                    <a:bodyPr/>
                    <a:lstStyle/>
                    <a:p>
                      <a:pPr algn="ctr" latinLnBrk="0">
                        <a:lnSpc>
                          <a:spcPct val="200000"/>
                        </a:lnSpc>
                      </a:pPr>
                      <a:r>
                        <a:rPr lang="ko-KR" altLang="en-US" sz="1400" b="1" dirty="0">
                          <a:solidFill>
                            <a:schemeClr val="bg1"/>
                          </a:solidFill>
                          <a:latin typeface="+mn-ea"/>
                          <a:ea typeface="+mn-ea"/>
                        </a:rPr>
                        <a:t>의견</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l" defTabSz="914400" rtl="0" eaLnBrk="1" latinLnBrk="0" hangingPunct="1">
                        <a:lnSpc>
                          <a:spcPct val="200000"/>
                        </a:lnSpc>
                      </a:pPr>
                      <a:r>
                        <a:rPr lang="en-US" altLang="ko-KR" sz="1400" b="1" kern="1200" dirty="0">
                          <a:solidFill>
                            <a:schemeClr val="tx1"/>
                          </a:solidFill>
                          <a:latin typeface="+mn-ea"/>
                          <a:ea typeface="+mn-ea"/>
                          <a:cs typeface="+mn-cs"/>
                        </a:rPr>
                        <a:t>P55</a:t>
                      </a:r>
                      <a:r>
                        <a:rPr lang="ko-KR" altLang="en-US" sz="1400" b="1" kern="1200" dirty="0">
                          <a:solidFill>
                            <a:schemeClr val="tx1"/>
                          </a:solidFill>
                          <a:latin typeface="+mn-ea"/>
                          <a:ea typeface="+mn-ea"/>
                          <a:cs typeface="+mn-cs"/>
                        </a:rPr>
                        <a:t>에 기술된 </a:t>
                      </a:r>
                      <a:r>
                        <a:rPr lang="en-US" altLang="ko-KR" sz="1400" b="1" kern="1200" dirty="0">
                          <a:solidFill>
                            <a:schemeClr val="tx1"/>
                          </a:solidFill>
                          <a:latin typeface="+mn-ea"/>
                          <a:ea typeface="+mn-ea"/>
                          <a:cs typeface="+mn-cs"/>
                        </a:rPr>
                        <a:t>time efficiency</a:t>
                      </a:r>
                      <a:r>
                        <a:rPr lang="ko-KR" altLang="en-US" sz="1400" b="1" kern="1200" dirty="0">
                          <a:solidFill>
                            <a:schemeClr val="tx1"/>
                          </a:solidFill>
                          <a:latin typeface="+mn-ea"/>
                          <a:ea typeface="+mn-ea"/>
                          <a:cs typeface="+mn-cs"/>
                        </a:rPr>
                        <a:t>는 이벤트를 전달하고 해결하는 범위는 제외하고 </a:t>
                      </a:r>
                      <a:r>
                        <a:rPr lang="en-US" altLang="ko-KR" sz="1400" b="1" kern="1200" dirty="0">
                          <a:solidFill>
                            <a:schemeClr val="tx1"/>
                          </a:solidFill>
                          <a:latin typeface="+mn-ea"/>
                          <a:ea typeface="+mn-ea"/>
                          <a:cs typeface="+mn-cs"/>
                        </a:rPr>
                        <a:t>detection </a:t>
                      </a:r>
                      <a:r>
                        <a:rPr lang="ko-KR" altLang="en-US" sz="1400" b="1" kern="1200" dirty="0">
                          <a:solidFill>
                            <a:schemeClr val="tx1"/>
                          </a:solidFill>
                          <a:latin typeface="+mn-ea"/>
                          <a:ea typeface="+mn-ea"/>
                          <a:cs typeface="+mn-cs"/>
                        </a:rPr>
                        <a:t>하는 부분까지 하는 것이 좋을 것 같음</a:t>
                      </a:r>
                      <a:r>
                        <a:rPr lang="en-US" altLang="ko-KR" sz="1400" b="1" kern="1200" dirty="0">
                          <a:solidFill>
                            <a:schemeClr val="tx1"/>
                          </a:solidFill>
                          <a:latin typeface="+mn-ea"/>
                          <a:ea typeface="+mn-ea"/>
                          <a:cs typeface="+mn-cs"/>
                        </a:rPr>
                        <a:t>. </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200000"/>
                        </a:lnSpc>
                      </a:pPr>
                      <a:r>
                        <a:rPr lang="ko-KR" altLang="en-US" sz="1400" b="1" kern="1200" dirty="0">
                          <a:solidFill>
                            <a:schemeClr val="bg1"/>
                          </a:solidFill>
                          <a:latin typeface="+mn-ea"/>
                          <a:ea typeface="+mn-ea"/>
                          <a:cs typeface="+mn-cs"/>
                        </a:rPr>
                        <a:t>심사 위원</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ctr" defTabSz="914400" rtl="0" eaLnBrk="1" latinLnBrk="0" hangingPunct="1">
                        <a:lnSpc>
                          <a:spcPct val="200000"/>
                        </a:lnSpc>
                      </a:pPr>
                      <a:r>
                        <a:rPr lang="ko-KR" altLang="en-US" sz="1400" b="1" kern="1200" dirty="0" err="1">
                          <a:solidFill>
                            <a:schemeClr val="tx1"/>
                          </a:solidFill>
                          <a:latin typeface="+mn-ea"/>
                          <a:ea typeface="+mn-ea"/>
                          <a:cs typeface="+mn-cs"/>
                        </a:rPr>
                        <a:t>이재유</a:t>
                      </a:r>
                      <a:r>
                        <a:rPr lang="ko-KR" altLang="en-US" sz="1400" b="1" kern="1200" dirty="0">
                          <a:solidFill>
                            <a:schemeClr val="tx1"/>
                          </a:solidFill>
                          <a:latin typeface="+mn-ea"/>
                          <a:ea typeface="+mn-ea"/>
                          <a:cs typeface="+mn-cs"/>
                        </a:rPr>
                        <a:t> 교수님</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49148">
                <a:tc gridSpan="4">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ko-KR" altLang="en-US" sz="1400" b="1" dirty="0" err="1">
                          <a:solidFill>
                            <a:schemeClr val="bg1"/>
                          </a:solidFill>
                          <a:latin typeface="+mn-ea"/>
                          <a:ea typeface="+mn-ea"/>
                        </a:rPr>
                        <a:t>반영내용</a:t>
                      </a:r>
                      <a:endParaRPr lang="ko-KR" altLang="en-US" sz="1400" b="1" dirty="0">
                        <a:solidFill>
                          <a:schemeClr val="bg1"/>
                        </a:solidFill>
                        <a:latin typeface="+mn-ea"/>
                        <a:ea typeface="+mn-ea"/>
                      </a:endParaRPr>
                    </a:p>
                  </a:txBody>
                  <a:tcPr marL="92403" marR="92403" marT="46201" marB="46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66106"/>
                  </a:ext>
                </a:extLst>
              </a:tr>
              <a:tr h="3553173">
                <a:tc gridSpan="4">
                  <a:txBody>
                    <a:bodyPr/>
                    <a:lstStyle/>
                    <a:p>
                      <a:pPr marL="274320" lvl="1" indent="0" algn="l">
                        <a:lnSpc>
                          <a:spcPct val="200000"/>
                        </a:lnSpc>
                        <a:spcBef>
                          <a:spcPts val="600"/>
                        </a:spcBef>
                        <a:spcAft>
                          <a:spcPts val="600"/>
                        </a:spcAft>
                      </a:pPr>
                      <a:r>
                        <a:rPr lang="ko-KR" altLang="en-US" sz="1400" b="1" kern="1200" dirty="0">
                          <a:solidFill>
                            <a:schemeClr val="tx1"/>
                          </a:solidFill>
                          <a:latin typeface="+mn-ea"/>
                          <a:ea typeface="+mn-ea"/>
                          <a:cs typeface="+mn-cs"/>
                        </a:rPr>
                        <a:t>심사의견에 따라 심사의견에 따라 </a:t>
                      </a:r>
                      <a:r>
                        <a:rPr lang="en-US" altLang="ko-KR" sz="1400" b="1" kern="1200" dirty="0">
                          <a:solidFill>
                            <a:schemeClr val="tx1"/>
                          </a:solidFill>
                          <a:latin typeface="+mn-ea"/>
                          <a:ea typeface="+mn-ea"/>
                          <a:cs typeface="+mn-cs"/>
                        </a:rPr>
                        <a:t>6.2 Design for Time Efficiency</a:t>
                      </a:r>
                      <a:r>
                        <a:rPr lang="ko-KR" altLang="en-US" sz="1400" b="1" kern="1200" dirty="0">
                          <a:solidFill>
                            <a:schemeClr val="tx1"/>
                          </a:solidFill>
                          <a:latin typeface="+mn-ea"/>
                          <a:ea typeface="+mn-ea"/>
                          <a:cs typeface="+mn-cs"/>
                        </a:rPr>
                        <a:t>의 </a:t>
                      </a:r>
                      <a:r>
                        <a:rPr lang="en-US" altLang="ko-KR" sz="1400" b="1" kern="1200" dirty="0">
                          <a:solidFill>
                            <a:schemeClr val="tx1"/>
                          </a:solidFill>
                          <a:latin typeface="+mn-ea"/>
                          <a:ea typeface="+mn-ea"/>
                          <a:cs typeface="+mn-cs"/>
                        </a:rPr>
                        <a:t>Total time Tsum</a:t>
                      </a:r>
                      <a:r>
                        <a:rPr lang="ko-KR" altLang="en-US" sz="1400" b="1" kern="1200" dirty="0">
                          <a:solidFill>
                            <a:schemeClr val="tx1"/>
                          </a:solidFill>
                          <a:latin typeface="+mn-ea"/>
                          <a:ea typeface="+mn-ea"/>
                          <a:cs typeface="+mn-cs"/>
                        </a:rPr>
                        <a:t>에서 </a:t>
                      </a:r>
                      <a:r>
                        <a:rPr lang="en-US" altLang="ko-KR" sz="1400" b="1" kern="1200" dirty="0">
                          <a:solidFill>
                            <a:schemeClr val="tx1"/>
                          </a:solidFill>
                          <a:latin typeface="+mn-ea"/>
                          <a:ea typeface="+mn-ea"/>
                          <a:cs typeface="+mn-cs"/>
                        </a:rPr>
                        <a:t>T3(People detect to deliver the analytics result’s time)</a:t>
                      </a:r>
                      <a:r>
                        <a:rPr lang="ko-KR" altLang="en-US" sz="1400" b="1" kern="1200" dirty="0">
                          <a:solidFill>
                            <a:schemeClr val="tx1"/>
                          </a:solidFill>
                          <a:latin typeface="+mn-ea"/>
                          <a:ea typeface="+mn-ea"/>
                          <a:cs typeface="+mn-cs"/>
                        </a:rPr>
                        <a:t>을 제거함</a:t>
                      </a:r>
                    </a:p>
                    <a:p>
                      <a:pPr marL="274320" lvl="1" indent="0" algn="l">
                        <a:lnSpc>
                          <a:spcPct val="200000"/>
                        </a:lnSpc>
                        <a:spcBef>
                          <a:spcPts val="600"/>
                        </a:spcBef>
                        <a:spcAft>
                          <a:spcPts val="600"/>
                        </a:spcAft>
                      </a:pPr>
                      <a:r>
                        <a:rPr lang="en-US" altLang="ko-KR" sz="1400" b="1" kern="1200" dirty="0">
                          <a:solidFill>
                            <a:schemeClr val="tx1"/>
                          </a:solidFill>
                          <a:latin typeface="+mn-ea"/>
                          <a:ea typeface="+mn-ea"/>
                          <a:cs typeface="+mn-cs"/>
                          <a:sym typeface="Wingdings" panose="05000000000000000000" pitchFamily="2" charset="2"/>
                        </a:rPr>
                        <a:t> 6.2 Design for time efficiency:  T3  </a:t>
                      </a:r>
                      <a:r>
                        <a:rPr lang="ko-KR" altLang="en-US" sz="1400" b="1" kern="1200" dirty="0">
                          <a:solidFill>
                            <a:schemeClr val="tx1"/>
                          </a:solidFill>
                          <a:latin typeface="+mn-ea"/>
                          <a:ea typeface="+mn-ea"/>
                          <a:cs typeface="+mn-cs"/>
                          <a:sym typeface="Wingdings" panose="05000000000000000000" pitchFamily="2" charset="2"/>
                        </a:rPr>
                        <a:t>제거</a:t>
                      </a:r>
                    </a:p>
                    <a:p>
                      <a:pPr marL="274320" lvl="1" indent="0" algn="l">
                        <a:lnSpc>
                          <a:spcPct val="200000"/>
                        </a:lnSpc>
                        <a:spcBef>
                          <a:spcPts val="600"/>
                        </a:spcBef>
                        <a:spcAft>
                          <a:spcPts val="600"/>
                        </a:spcAft>
                      </a:pPr>
                      <a:endParaRPr lang="ko-KR" altLang="en-US" sz="1400" b="1" kern="1200" dirty="0">
                        <a:solidFill>
                          <a:schemeClr val="tx1"/>
                        </a:solidFill>
                        <a:latin typeface="+mn-ea"/>
                        <a:ea typeface="+mn-ea"/>
                        <a:cs typeface="+mn-cs"/>
                        <a:sym typeface="Wingdings" panose="05000000000000000000" pitchFamily="2" charset="2"/>
                      </a:endParaRPr>
                    </a:p>
                  </a:txBody>
                  <a:tcPr marL="92403" marR="92403" marT="46201" marB="462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261768"/>
                  </a:ext>
                </a:extLst>
              </a:tr>
            </a:tbl>
          </a:graphicData>
        </a:graphic>
      </p:graphicFrame>
      <p:pic>
        <p:nvPicPr>
          <p:cNvPr id="7" name="그림 6">
            <a:extLst>
              <a:ext uri="{FF2B5EF4-FFF2-40B4-BE49-F238E27FC236}">
                <a16:creationId xmlns:a16="http://schemas.microsoft.com/office/drawing/2014/main" id="{6B4226AE-33FC-4960-9DE2-11D9B361EC87}"/>
              </a:ext>
            </a:extLst>
          </p:cNvPr>
          <p:cNvPicPr>
            <a:picLocks noChangeAspect="1"/>
          </p:cNvPicPr>
          <p:nvPr/>
        </p:nvPicPr>
        <p:blipFill>
          <a:blip r:embed="rId3"/>
          <a:stretch>
            <a:fillRect/>
          </a:stretch>
        </p:blipFill>
        <p:spPr>
          <a:xfrm>
            <a:off x="2604755" y="3999892"/>
            <a:ext cx="3933825" cy="2057400"/>
          </a:xfrm>
          <a:prstGeom prst="rect">
            <a:avLst/>
          </a:prstGeom>
        </p:spPr>
      </p:pic>
    </p:spTree>
    <p:extLst>
      <p:ext uri="{BB962C8B-B14F-4D97-AF65-F5344CB8AC3E}">
        <p14:creationId xmlns:p14="http://schemas.microsoft.com/office/powerpoint/2010/main" val="2192755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15</a:t>
            </a:fld>
            <a:endParaRPr lang="ko-KR" altLang="en-US" dirty="0"/>
          </a:p>
        </p:txBody>
      </p:sp>
      <p:sp>
        <p:nvSpPr>
          <p:cNvPr id="8" name="제목 7"/>
          <p:cNvSpPr>
            <a:spLocks noGrp="1"/>
          </p:cNvSpPr>
          <p:nvPr>
            <p:ph type="ctrTitle"/>
          </p:nvPr>
        </p:nvSpPr>
        <p:spPr/>
        <p:txBody>
          <a:bodyPr/>
          <a:lstStyle/>
          <a:p>
            <a:pPr algn="ctr"/>
            <a:r>
              <a:rPr lang="en-US" altLang="ko-KR" dirty="0"/>
              <a:t>Unit 1.</a:t>
            </a:r>
            <a:br>
              <a:rPr lang="en-US" altLang="ko-KR" dirty="0"/>
            </a:br>
            <a:r>
              <a:rPr lang="en-US" altLang="ko-KR" dirty="0"/>
              <a:t>Motivation &amp; Milestones</a:t>
            </a:r>
            <a:endParaRPr lang="en-US" dirty="0"/>
          </a:p>
        </p:txBody>
      </p:sp>
      <p:sp>
        <p:nvSpPr>
          <p:cNvPr id="9" name="부제목 8"/>
          <p:cNvSpPr>
            <a:spLocks noGrp="1"/>
          </p:cNvSpPr>
          <p:nvPr>
            <p:ph type="subTitle" idx="1"/>
          </p:nvPr>
        </p:nvSpPr>
        <p:spPr/>
        <p:txBody>
          <a:bodyPr/>
          <a:lstStyle/>
          <a:p>
            <a:endParaRPr lang="en-US" dirty="0"/>
          </a:p>
        </p:txBody>
      </p:sp>
      <p:sp>
        <p:nvSpPr>
          <p:cNvPr id="5" name="바닥글 개체 틀 4"/>
          <p:cNvSpPr>
            <a:spLocks noGrp="1"/>
          </p:cNvSpPr>
          <p:nvPr>
            <p:ph type="ftr" sz="quarter" idx="13"/>
          </p:nvPr>
        </p:nvSpPr>
        <p:spPr/>
        <p:txBody>
          <a:bodyPr/>
          <a:lstStyle/>
          <a:p>
            <a:pPr algn="l">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1850748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Demands</a:t>
            </a:r>
          </a:p>
          <a:p>
            <a:pPr lvl="1"/>
            <a:r>
              <a:rPr lang="en-US" altLang="ko-KR" i="1" dirty="0"/>
              <a:t>Disaster Occurrence </a:t>
            </a:r>
            <a:r>
              <a:rPr lang="en-US" altLang="ko-KR" dirty="0"/>
              <a:t>is a serious problem in our society.</a:t>
            </a:r>
          </a:p>
          <a:p>
            <a:pPr lvl="1"/>
            <a:r>
              <a:rPr lang="en-US" altLang="ko-KR" dirty="0"/>
              <a:t>Disasters can create fatal threats to the safety of life.</a:t>
            </a:r>
          </a:p>
          <a:p>
            <a:pPr lvl="1"/>
            <a:r>
              <a:rPr lang="en-US" altLang="ko-KR" dirty="0"/>
              <a:t>Hence, effective handling disaster is essential in keeping our life safe.</a:t>
            </a:r>
          </a:p>
          <a:p>
            <a:pPr lvl="1"/>
            <a:r>
              <a:rPr lang="en-US" altLang="ko-KR" dirty="0"/>
              <a:t>Disaster can effectively be managed by utilizing advanced IT.</a:t>
            </a:r>
          </a:p>
          <a:p>
            <a:pPr lvl="2"/>
            <a:r>
              <a:rPr lang="en-US" altLang="ko-KR" dirty="0"/>
              <a:t>Software Framework for Detection of Disaster &amp; People</a:t>
            </a:r>
          </a:p>
          <a:p>
            <a:pPr lvl="2"/>
            <a:r>
              <a:rPr lang="en-US" altLang="ko-KR" dirty="0"/>
              <a:t>High Accuracy of Detection with Machine Learning</a:t>
            </a:r>
          </a:p>
        </p:txBody>
      </p:sp>
      <p:sp>
        <p:nvSpPr>
          <p:cNvPr id="3" name="제목 2"/>
          <p:cNvSpPr>
            <a:spLocks noGrp="1"/>
          </p:cNvSpPr>
          <p:nvPr>
            <p:ph type="title"/>
          </p:nvPr>
        </p:nvSpPr>
        <p:spPr/>
        <p:txBody>
          <a:bodyPr/>
          <a:lstStyle/>
          <a:p>
            <a:r>
              <a:rPr lang="en-US" altLang="ko-KR" dirty="0"/>
              <a:t>Motivation (1)</a:t>
            </a:r>
            <a:endParaRPr lang="ko-KR" altLang="en-US" dirty="0"/>
          </a:p>
        </p:txBody>
      </p:sp>
      <p:sp>
        <p:nvSpPr>
          <p:cNvPr id="4" name="슬라이드 번호 개체 틀 3"/>
          <p:cNvSpPr>
            <a:spLocks noGrp="1"/>
          </p:cNvSpPr>
          <p:nvPr>
            <p:ph type="sldNum" sz="quarter" idx="10"/>
          </p:nvPr>
        </p:nvSpPr>
        <p:spPr/>
        <p:txBody>
          <a:bodyPr/>
          <a:lstStyle/>
          <a:p>
            <a:fld id="{0BDF5A50-FEA7-4531-911E-E701FBDB2E78}" type="slidenum">
              <a:rPr lang="ko-KR" altLang="en-US" smtClean="0"/>
              <a:pPr/>
              <a:t>16</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pic>
        <p:nvPicPr>
          <p:cNvPr id="9" name="그림 8">
            <a:extLst>
              <a:ext uri="{FF2B5EF4-FFF2-40B4-BE49-F238E27FC236}">
                <a16:creationId xmlns:a16="http://schemas.microsoft.com/office/drawing/2014/main" id="{7CB85D1A-2140-4DE6-9782-F3030E3E19C3}"/>
              </a:ext>
            </a:extLst>
          </p:cNvPr>
          <p:cNvPicPr>
            <a:picLocks noChangeAspect="1"/>
          </p:cNvPicPr>
          <p:nvPr/>
        </p:nvPicPr>
        <p:blipFill>
          <a:blip r:embed="rId3"/>
          <a:stretch>
            <a:fillRect/>
          </a:stretch>
        </p:blipFill>
        <p:spPr>
          <a:xfrm>
            <a:off x="3419872" y="3795715"/>
            <a:ext cx="3193385" cy="2163700"/>
          </a:xfrm>
          <a:prstGeom prst="rect">
            <a:avLst/>
          </a:prstGeom>
        </p:spPr>
      </p:pic>
      <p:pic>
        <p:nvPicPr>
          <p:cNvPr id="10" name="그림 9">
            <a:extLst>
              <a:ext uri="{FF2B5EF4-FFF2-40B4-BE49-F238E27FC236}">
                <a16:creationId xmlns:a16="http://schemas.microsoft.com/office/drawing/2014/main" id="{E009B56A-A848-48D8-AB77-0509D35F4075}"/>
              </a:ext>
            </a:extLst>
          </p:cNvPr>
          <p:cNvPicPr>
            <a:picLocks noChangeAspect="1"/>
          </p:cNvPicPr>
          <p:nvPr/>
        </p:nvPicPr>
        <p:blipFill>
          <a:blip r:embed="rId4"/>
          <a:stretch>
            <a:fillRect/>
          </a:stretch>
        </p:blipFill>
        <p:spPr>
          <a:xfrm>
            <a:off x="947238" y="4006753"/>
            <a:ext cx="3617248" cy="2111962"/>
          </a:xfrm>
          <a:prstGeom prst="rect">
            <a:avLst/>
          </a:prstGeom>
        </p:spPr>
      </p:pic>
    </p:spTree>
    <p:extLst>
      <p:ext uri="{BB962C8B-B14F-4D97-AF65-F5344CB8AC3E}">
        <p14:creationId xmlns:p14="http://schemas.microsoft.com/office/powerpoint/2010/main" val="2519860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Technical Hardship</a:t>
            </a:r>
          </a:p>
          <a:p>
            <a:pPr lvl="1"/>
            <a:r>
              <a:rPr lang="en-US" altLang="ko-KR" dirty="0"/>
              <a:t>In disaster situation, the quality of collected camera images and sensor values is considerably low. This</a:t>
            </a:r>
            <a:r>
              <a:rPr lang="ko-KR" altLang="en-US" dirty="0"/>
              <a:t> </a:t>
            </a:r>
            <a:r>
              <a:rPr lang="en-US" altLang="ko-KR" dirty="0"/>
              <a:t>is</a:t>
            </a:r>
            <a:r>
              <a:rPr lang="ko-KR" altLang="en-US" dirty="0"/>
              <a:t> </a:t>
            </a:r>
            <a:r>
              <a:rPr lang="en-US" altLang="ko-KR" dirty="0"/>
              <a:t>due to;</a:t>
            </a:r>
          </a:p>
          <a:p>
            <a:pPr lvl="2"/>
            <a:r>
              <a:rPr lang="en-US" altLang="ko-KR" dirty="0"/>
              <a:t>Heat, Fire, Flame, Smoke, Vibration, utility disconnection, etc.</a:t>
            </a:r>
          </a:p>
          <a:p>
            <a:pPr lvl="1"/>
            <a:r>
              <a:rPr lang="en-US" altLang="ko-KR" dirty="0"/>
              <a:t>Detecting people with low-quality measurement becomes hard.</a:t>
            </a:r>
          </a:p>
          <a:p>
            <a:pPr lvl="2"/>
            <a:r>
              <a:rPr lang="en-US" altLang="ko-KR" dirty="0"/>
              <a:t>Missing people presence</a:t>
            </a:r>
          </a:p>
          <a:p>
            <a:pPr lvl="2"/>
            <a:r>
              <a:rPr lang="en-US" altLang="ko-KR" dirty="0"/>
              <a:t>Incorrect Detection</a:t>
            </a:r>
          </a:p>
        </p:txBody>
      </p:sp>
      <p:sp>
        <p:nvSpPr>
          <p:cNvPr id="3" name="제목 2"/>
          <p:cNvSpPr>
            <a:spLocks noGrp="1"/>
          </p:cNvSpPr>
          <p:nvPr>
            <p:ph type="title"/>
          </p:nvPr>
        </p:nvSpPr>
        <p:spPr/>
        <p:txBody>
          <a:bodyPr/>
          <a:lstStyle/>
          <a:p>
            <a:r>
              <a:rPr lang="en-US" altLang="ko-KR" dirty="0"/>
              <a:t>Motivation (2)</a:t>
            </a:r>
            <a:endParaRPr lang="ko-KR" altLang="en-US" dirty="0"/>
          </a:p>
        </p:txBody>
      </p:sp>
      <p:sp>
        <p:nvSpPr>
          <p:cNvPr id="4" name="슬라이드 번호 개체 틀 3"/>
          <p:cNvSpPr>
            <a:spLocks noGrp="1"/>
          </p:cNvSpPr>
          <p:nvPr>
            <p:ph type="sldNum" sz="quarter" idx="10"/>
          </p:nvPr>
        </p:nvSpPr>
        <p:spPr/>
        <p:txBody>
          <a:bodyPr/>
          <a:lstStyle/>
          <a:p>
            <a:fld id="{0BDF5A50-FEA7-4531-911E-E701FBDB2E78}" type="slidenum">
              <a:rPr lang="ko-KR" altLang="en-US" smtClean="0"/>
              <a:pPr/>
              <a:t>17</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pic>
        <p:nvPicPr>
          <p:cNvPr id="6" name="그림 5">
            <a:extLst>
              <a:ext uri="{FF2B5EF4-FFF2-40B4-BE49-F238E27FC236}">
                <a16:creationId xmlns:a16="http://schemas.microsoft.com/office/drawing/2014/main" id="{1A7CBD13-B9DD-42A5-BEC5-E2ECC19C4B39}"/>
              </a:ext>
            </a:extLst>
          </p:cNvPr>
          <p:cNvPicPr>
            <a:picLocks noChangeAspect="1"/>
          </p:cNvPicPr>
          <p:nvPr/>
        </p:nvPicPr>
        <p:blipFill>
          <a:blip r:embed="rId3"/>
          <a:stretch>
            <a:fillRect/>
          </a:stretch>
        </p:blipFill>
        <p:spPr>
          <a:xfrm>
            <a:off x="2267744" y="4209210"/>
            <a:ext cx="2204866" cy="1602828"/>
          </a:xfrm>
          <a:prstGeom prst="rect">
            <a:avLst/>
          </a:prstGeom>
        </p:spPr>
      </p:pic>
      <p:pic>
        <p:nvPicPr>
          <p:cNvPr id="12" name="그림 11">
            <a:extLst>
              <a:ext uri="{FF2B5EF4-FFF2-40B4-BE49-F238E27FC236}">
                <a16:creationId xmlns:a16="http://schemas.microsoft.com/office/drawing/2014/main" id="{C05788DF-4D7B-4478-980C-A1972DC735FE}"/>
              </a:ext>
            </a:extLst>
          </p:cNvPr>
          <p:cNvPicPr>
            <a:picLocks noChangeAspect="1"/>
          </p:cNvPicPr>
          <p:nvPr/>
        </p:nvPicPr>
        <p:blipFill>
          <a:blip r:embed="rId4"/>
          <a:stretch>
            <a:fillRect/>
          </a:stretch>
        </p:blipFill>
        <p:spPr>
          <a:xfrm>
            <a:off x="4131712" y="3634406"/>
            <a:ext cx="2654700" cy="1581910"/>
          </a:xfrm>
          <a:prstGeom prst="rect">
            <a:avLst/>
          </a:prstGeom>
        </p:spPr>
      </p:pic>
    </p:spTree>
    <p:extLst>
      <p:ext uri="{BB962C8B-B14F-4D97-AF65-F5344CB8AC3E}">
        <p14:creationId xmlns:p14="http://schemas.microsoft.com/office/powerpoint/2010/main" val="2556303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Detection</a:t>
            </a:r>
          </a:p>
          <a:p>
            <a:pPr lvl="1"/>
            <a:r>
              <a:rPr lang="en-US" altLang="ko-KR" dirty="0"/>
              <a:t>Disaster suddenly occur;</a:t>
            </a:r>
          </a:p>
          <a:p>
            <a:pPr lvl="2"/>
            <a:r>
              <a:rPr lang="en-US" altLang="ko-KR" dirty="0"/>
              <a:t>Timeliness of disaster detection.</a:t>
            </a:r>
          </a:p>
          <a:p>
            <a:pPr lvl="2"/>
            <a:r>
              <a:rPr lang="en-US" altLang="ko-KR" dirty="0"/>
              <a:t>After a disaster occurred , it is hard to recognizing the situation because the quality of collected data is poor due to poor environmental quality (disconnection, unclear data)</a:t>
            </a:r>
          </a:p>
          <a:p>
            <a:pPr lvl="1"/>
            <a:r>
              <a:rPr lang="en-US" altLang="ko-KR" dirty="0"/>
              <a:t>People presence detection.</a:t>
            </a:r>
          </a:p>
          <a:p>
            <a:pPr lvl="2"/>
            <a:r>
              <a:rPr lang="en-US" altLang="ko-KR" dirty="0"/>
              <a:t>the quality of collected data is poor</a:t>
            </a:r>
          </a:p>
        </p:txBody>
      </p:sp>
      <p:sp>
        <p:nvSpPr>
          <p:cNvPr id="3" name="제목 2"/>
          <p:cNvSpPr>
            <a:spLocks noGrp="1"/>
          </p:cNvSpPr>
          <p:nvPr>
            <p:ph type="title"/>
          </p:nvPr>
        </p:nvSpPr>
        <p:spPr/>
        <p:txBody>
          <a:bodyPr/>
          <a:lstStyle/>
          <a:p>
            <a:r>
              <a:rPr lang="en-US" altLang="ko-KR" dirty="0"/>
              <a:t>Issues</a:t>
            </a:r>
            <a:endParaRPr lang="ko-KR" altLang="en-US" dirty="0"/>
          </a:p>
        </p:txBody>
      </p:sp>
      <p:sp>
        <p:nvSpPr>
          <p:cNvPr id="4" name="슬라이드 번호 개체 틀 3"/>
          <p:cNvSpPr>
            <a:spLocks noGrp="1"/>
          </p:cNvSpPr>
          <p:nvPr>
            <p:ph type="sldNum" sz="quarter" idx="10"/>
          </p:nvPr>
        </p:nvSpPr>
        <p:spPr/>
        <p:txBody>
          <a:bodyPr/>
          <a:lstStyle/>
          <a:p>
            <a:fld id="{0BDF5A50-FEA7-4531-911E-E701FBDB2E78}" type="slidenum">
              <a:rPr lang="ko-KR" altLang="en-US" smtClean="0"/>
              <a:pPr/>
              <a:t>18</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cxnSp>
        <p:nvCxnSpPr>
          <p:cNvPr id="8" name="직선 화살표 연결선 7">
            <a:extLst>
              <a:ext uri="{FF2B5EF4-FFF2-40B4-BE49-F238E27FC236}">
                <a16:creationId xmlns:a16="http://schemas.microsoft.com/office/drawing/2014/main" id="{864FC875-FC08-47D0-91A0-2BE3D18A131B}"/>
              </a:ext>
            </a:extLst>
          </p:cNvPr>
          <p:cNvCxnSpPr/>
          <p:nvPr/>
        </p:nvCxnSpPr>
        <p:spPr>
          <a:xfrm>
            <a:off x="2932919" y="5502858"/>
            <a:ext cx="4114800" cy="0"/>
          </a:xfrm>
          <a:prstGeom prst="straightConnector1">
            <a:avLst/>
          </a:prstGeom>
          <a:solidFill>
            <a:schemeClr val="bg1"/>
          </a:solidFill>
          <a:ln w="28575">
            <a:solidFill>
              <a:srgbClr val="0070C0"/>
            </a:solidFill>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8">
            <a:extLst>
              <a:ext uri="{FF2B5EF4-FFF2-40B4-BE49-F238E27FC236}">
                <a16:creationId xmlns:a16="http://schemas.microsoft.com/office/drawing/2014/main" id="{4553CB4E-15A2-4F90-8B70-B74E335A1DDF}"/>
              </a:ext>
            </a:extLst>
          </p:cNvPr>
          <p:cNvSpPr txBox="1"/>
          <p:nvPr/>
        </p:nvSpPr>
        <p:spPr>
          <a:xfrm>
            <a:off x="2391041" y="3613724"/>
            <a:ext cx="574196" cy="218521"/>
          </a:xfrm>
          <a:prstGeom prst="rect">
            <a:avLst/>
          </a:prstGeom>
          <a:noFill/>
          <a:ln>
            <a:noFill/>
          </a:ln>
        </p:spPr>
        <p:txBody>
          <a:bodyPr wrap="none" rtlCol="0" anchor="ctr">
            <a:spAutoFit/>
          </a:bodyPr>
          <a:lstStyle/>
          <a:p>
            <a:pPr algn="ctr">
              <a:lnSpc>
                <a:spcPct val="80000"/>
              </a:lnSpc>
            </a:pPr>
            <a:r>
              <a:rPr lang="en-US" altLang="ko-KR" sz="1000" b="1" dirty="0">
                <a:latin typeface="Calibri" panose="020F0502020204030204" pitchFamily="34" charset="0"/>
                <a:ea typeface="+mn-ea"/>
                <a:cs typeface="Calibri" panose="020F0502020204030204" pitchFamily="34" charset="0"/>
              </a:rPr>
              <a:t>Quality</a:t>
            </a:r>
            <a:endParaRPr lang="ko-KR" altLang="en-US" sz="1000" b="1" dirty="0">
              <a:latin typeface="Calibri" panose="020F0502020204030204" pitchFamily="34" charset="0"/>
              <a:ea typeface="+mn-ea"/>
              <a:cs typeface="Calibri" panose="020F0502020204030204" pitchFamily="34" charset="0"/>
            </a:endParaRPr>
          </a:p>
        </p:txBody>
      </p:sp>
      <p:sp>
        <p:nvSpPr>
          <p:cNvPr id="10" name="TextBox 9">
            <a:extLst>
              <a:ext uri="{FF2B5EF4-FFF2-40B4-BE49-F238E27FC236}">
                <a16:creationId xmlns:a16="http://schemas.microsoft.com/office/drawing/2014/main" id="{9603A6C3-6F23-4347-9005-0BB7A6D7C121}"/>
              </a:ext>
            </a:extLst>
          </p:cNvPr>
          <p:cNvSpPr txBox="1"/>
          <p:nvPr/>
        </p:nvSpPr>
        <p:spPr>
          <a:xfrm>
            <a:off x="6823138" y="5570259"/>
            <a:ext cx="449162" cy="246221"/>
          </a:xfrm>
          <a:prstGeom prst="rect">
            <a:avLst/>
          </a:prstGeom>
          <a:noFill/>
          <a:ln>
            <a:noFill/>
          </a:ln>
        </p:spPr>
        <p:txBody>
          <a:bodyPr wrap="none" rtlCol="0" anchor="ctr">
            <a:spAutoFit/>
          </a:bodyPr>
          <a:lstStyle/>
          <a:p>
            <a:pPr algn="ctr"/>
            <a:r>
              <a:rPr lang="en-US" altLang="ko-KR" sz="1000" b="1" dirty="0">
                <a:solidFill>
                  <a:srgbClr val="0070C0"/>
                </a:solidFill>
                <a:latin typeface="Calibri" panose="020F0502020204030204" pitchFamily="34" charset="0"/>
                <a:ea typeface="+mn-ea"/>
                <a:cs typeface="Calibri" panose="020F0502020204030204" pitchFamily="34" charset="0"/>
              </a:rPr>
              <a:t>Time</a:t>
            </a:r>
            <a:endParaRPr lang="ko-KR" altLang="en-US" sz="1000" b="1" dirty="0">
              <a:solidFill>
                <a:srgbClr val="0070C0"/>
              </a:solidFill>
              <a:latin typeface="Calibri" panose="020F0502020204030204" pitchFamily="34" charset="0"/>
              <a:ea typeface="+mn-ea"/>
              <a:cs typeface="Calibri" panose="020F0502020204030204" pitchFamily="34" charset="0"/>
            </a:endParaRPr>
          </a:p>
        </p:txBody>
      </p:sp>
      <p:sp>
        <p:nvSpPr>
          <p:cNvPr id="11" name="Down Arrow 18">
            <a:extLst>
              <a:ext uri="{FF2B5EF4-FFF2-40B4-BE49-F238E27FC236}">
                <a16:creationId xmlns:a16="http://schemas.microsoft.com/office/drawing/2014/main" id="{ED6FAA96-4175-4214-9EB7-DB0A014C22D5}"/>
              </a:ext>
            </a:extLst>
          </p:cNvPr>
          <p:cNvSpPr/>
          <p:nvPr/>
        </p:nvSpPr>
        <p:spPr>
          <a:xfrm>
            <a:off x="5480140" y="5199479"/>
            <a:ext cx="126015" cy="254408"/>
          </a:xfrm>
          <a:prstGeom prst="downArrow">
            <a:avLst/>
          </a:prstGeom>
          <a:solidFill>
            <a:schemeClr val="accent6">
              <a:lumMod val="20000"/>
              <a:lumOff val="80000"/>
            </a:schemeClr>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sz="1000" dirty="0" err="1">
              <a:solidFill>
                <a:schemeClr val="tx2"/>
              </a:solidFill>
            </a:endParaRPr>
          </a:p>
        </p:txBody>
      </p:sp>
      <p:sp>
        <p:nvSpPr>
          <p:cNvPr id="13" name="TextBox 12">
            <a:extLst>
              <a:ext uri="{FF2B5EF4-FFF2-40B4-BE49-F238E27FC236}">
                <a16:creationId xmlns:a16="http://schemas.microsoft.com/office/drawing/2014/main" id="{FEB8BD96-F113-4FBF-B5FF-71DE1AC4D999}"/>
              </a:ext>
            </a:extLst>
          </p:cNvPr>
          <p:cNvSpPr txBox="1"/>
          <p:nvPr/>
        </p:nvSpPr>
        <p:spPr>
          <a:xfrm>
            <a:off x="5271275" y="4825045"/>
            <a:ext cx="615874" cy="341632"/>
          </a:xfrm>
          <a:prstGeom prst="rect">
            <a:avLst/>
          </a:prstGeom>
          <a:noFill/>
          <a:ln>
            <a:noFill/>
          </a:ln>
        </p:spPr>
        <p:txBody>
          <a:bodyPr wrap="none" rtlCol="0" anchor="ctr">
            <a:spAutoFit/>
          </a:bodyPr>
          <a:lstStyle/>
          <a:p>
            <a:pPr algn="ctr">
              <a:lnSpc>
                <a:spcPct val="80000"/>
              </a:lnSpc>
            </a:pPr>
            <a:r>
              <a:rPr lang="en-US" altLang="ko-KR" sz="1000" b="1" dirty="0">
                <a:latin typeface="Calibri" panose="020F0502020204030204" pitchFamily="34" charset="0"/>
                <a:ea typeface="+mn-ea"/>
                <a:cs typeface="Calibri" panose="020F0502020204030204" pitchFamily="34" charset="0"/>
              </a:rPr>
              <a:t>Disaster</a:t>
            </a:r>
            <a:br>
              <a:rPr lang="en-US" altLang="ko-KR" sz="1000" b="1" dirty="0">
                <a:latin typeface="Calibri" panose="020F0502020204030204" pitchFamily="34" charset="0"/>
                <a:ea typeface="+mn-ea"/>
                <a:cs typeface="Calibri" panose="020F0502020204030204" pitchFamily="34" charset="0"/>
              </a:rPr>
            </a:br>
            <a:r>
              <a:rPr lang="en-US" altLang="ko-KR" sz="1000" b="1" dirty="0">
                <a:latin typeface="Calibri" panose="020F0502020204030204" pitchFamily="34" charset="0"/>
                <a:ea typeface="+mn-ea"/>
                <a:cs typeface="Calibri" panose="020F0502020204030204" pitchFamily="34" charset="0"/>
              </a:rPr>
              <a:t>Occur</a:t>
            </a:r>
            <a:endParaRPr lang="ko-KR" altLang="en-US" sz="1000" b="1" dirty="0">
              <a:latin typeface="Calibri" panose="020F0502020204030204" pitchFamily="34" charset="0"/>
              <a:ea typeface="+mn-ea"/>
              <a:cs typeface="Calibri" panose="020F0502020204030204" pitchFamily="34" charset="0"/>
            </a:endParaRPr>
          </a:p>
        </p:txBody>
      </p:sp>
      <p:sp>
        <p:nvSpPr>
          <p:cNvPr id="19" name="Right Brace 26">
            <a:extLst>
              <a:ext uri="{FF2B5EF4-FFF2-40B4-BE49-F238E27FC236}">
                <a16:creationId xmlns:a16="http://schemas.microsoft.com/office/drawing/2014/main" id="{3EE80326-2C05-41AF-968A-C7F5A7F79C64}"/>
              </a:ext>
            </a:extLst>
          </p:cNvPr>
          <p:cNvSpPr/>
          <p:nvPr/>
        </p:nvSpPr>
        <p:spPr>
          <a:xfrm rot="5400000">
            <a:off x="3509574" y="5185825"/>
            <a:ext cx="295849" cy="1071120"/>
          </a:xfrm>
          <a:prstGeom prst="rightBrace">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Brace 27">
            <a:extLst>
              <a:ext uri="{FF2B5EF4-FFF2-40B4-BE49-F238E27FC236}">
                <a16:creationId xmlns:a16="http://schemas.microsoft.com/office/drawing/2014/main" id="{5B24A04E-2121-435E-BB2E-19AD11D95C8D}"/>
              </a:ext>
            </a:extLst>
          </p:cNvPr>
          <p:cNvSpPr/>
          <p:nvPr/>
        </p:nvSpPr>
        <p:spPr>
          <a:xfrm rot="5400000">
            <a:off x="4716605" y="5060708"/>
            <a:ext cx="318100" cy="1299104"/>
          </a:xfrm>
          <a:prstGeom prst="rightBrace">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Brace 28">
            <a:extLst>
              <a:ext uri="{FF2B5EF4-FFF2-40B4-BE49-F238E27FC236}">
                <a16:creationId xmlns:a16="http://schemas.microsoft.com/office/drawing/2014/main" id="{F799494E-25EE-4572-BDCC-6893CB02D461}"/>
              </a:ext>
            </a:extLst>
          </p:cNvPr>
          <p:cNvSpPr/>
          <p:nvPr/>
        </p:nvSpPr>
        <p:spPr>
          <a:xfrm rot="5400000">
            <a:off x="5942349" y="5167112"/>
            <a:ext cx="318100" cy="1086296"/>
          </a:xfrm>
          <a:prstGeom prst="rightBrace">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8A47588-244F-4338-A63A-11A002B8E116}"/>
              </a:ext>
            </a:extLst>
          </p:cNvPr>
          <p:cNvSpPr txBox="1"/>
          <p:nvPr/>
        </p:nvSpPr>
        <p:spPr>
          <a:xfrm>
            <a:off x="3352867" y="5875034"/>
            <a:ext cx="654345" cy="231154"/>
          </a:xfrm>
          <a:prstGeom prst="rect">
            <a:avLst/>
          </a:prstGeom>
          <a:noFill/>
          <a:ln>
            <a:noFill/>
          </a:ln>
        </p:spPr>
        <p:txBody>
          <a:bodyPr wrap="none" rtlCol="0" anchor="ctr">
            <a:spAutoFit/>
          </a:bodyPr>
          <a:lstStyle/>
          <a:p>
            <a:pPr algn="ctr">
              <a:lnSpc>
                <a:spcPct val="80000"/>
              </a:lnSpc>
            </a:pPr>
            <a:r>
              <a:rPr lang="en-US" altLang="ko-KR" sz="1100" b="1" dirty="0">
                <a:latin typeface="Calibri" panose="020F0502020204030204" pitchFamily="34" charset="0"/>
                <a:ea typeface="+mn-ea"/>
                <a:cs typeface="Calibri" panose="020F0502020204030204" pitchFamily="34" charset="0"/>
              </a:rPr>
              <a:t>Normal </a:t>
            </a:r>
          </a:p>
        </p:txBody>
      </p:sp>
      <p:sp>
        <p:nvSpPr>
          <p:cNvPr id="23" name="TextBox 22">
            <a:extLst>
              <a:ext uri="{FF2B5EF4-FFF2-40B4-BE49-F238E27FC236}">
                <a16:creationId xmlns:a16="http://schemas.microsoft.com/office/drawing/2014/main" id="{E23EEEE7-588E-4E78-BD68-083A816ADB3A}"/>
              </a:ext>
            </a:extLst>
          </p:cNvPr>
          <p:cNvSpPr txBox="1"/>
          <p:nvPr/>
        </p:nvSpPr>
        <p:spPr>
          <a:xfrm>
            <a:off x="4454098" y="5942745"/>
            <a:ext cx="901209" cy="366575"/>
          </a:xfrm>
          <a:prstGeom prst="rect">
            <a:avLst/>
          </a:prstGeom>
          <a:noFill/>
          <a:ln>
            <a:noFill/>
          </a:ln>
        </p:spPr>
        <p:txBody>
          <a:bodyPr wrap="none" rtlCol="0" anchor="ctr">
            <a:spAutoFit/>
          </a:bodyPr>
          <a:lstStyle/>
          <a:p>
            <a:pPr algn="ctr">
              <a:lnSpc>
                <a:spcPct val="80000"/>
              </a:lnSpc>
            </a:pPr>
            <a:r>
              <a:rPr lang="en-US" altLang="ko-KR" sz="1100" b="1" dirty="0">
                <a:latin typeface="Calibri" panose="020F0502020204030204" pitchFamily="34" charset="0"/>
                <a:ea typeface="+mn-ea"/>
                <a:cs typeface="Calibri" panose="020F0502020204030204" pitchFamily="34" charset="0"/>
              </a:rPr>
              <a:t>Warn</a:t>
            </a:r>
            <a:br>
              <a:rPr lang="en-US" altLang="ko-KR" sz="1100" b="1" dirty="0">
                <a:latin typeface="Calibri" panose="020F0502020204030204" pitchFamily="34" charset="0"/>
                <a:ea typeface="+mn-ea"/>
                <a:cs typeface="Calibri" panose="020F0502020204030204" pitchFamily="34" charset="0"/>
              </a:rPr>
            </a:br>
            <a:r>
              <a:rPr lang="en-US" altLang="ko-KR" sz="1100" b="1" dirty="0">
                <a:latin typeface="Calibri" panose="020F0502020204030204" pitchFamily="34" charset="0"/>
                <a:ea typeface="+mn-ea"/>
                <a:cs typeface="Calibri" panose="020F0502020204030204" pitchFamily="34" charset="0"/>
              </a:rPr>
              <a:t>[Transition ]</a:t>
            </a:r>
            <a:endParaRPr lang="ko-KR" altLang="en-US" sz="1100" b="1" baseline="-25000" dirty="0">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E79BF0A2-8394-4EBA-9734-61D95E33E83F}"/>
              </a:ext>
            </a:extLst>
          </p:cNvPr>
          <p:cNvSpPr txBox="1"/>
          <p:nvPr/>
        </p:nvSpPr>
        <p:spPr>
          <a:xfrm>
            <a:off x="5664698" y="5851887"/>
            <a:ext cx="922047" cy="366575"/>
          </a:xfrm>
          <a:prstGeom prst="rect">
            <a:avLst/>
          </a:prstGeom>
          <a:noFill/>
          <a:ln>
            <a:noFill/>
          </a:ln>
        </p:spPr>
        <p:txBody>
          <a:bodyPr wrap="none" rtlCol="0" anchor="ctr">
            <a:spAutoFit/>
          </a:bodyPr>
          <a:lstStyle/>
          <a:p>
            <a:pPr algn="ctr">
              <a:lnSpc>
                <a:spcPct val="80000"/>
              </a:lnSpc>
            </a:pPr>
            <a:r>
              <a:rPr lang="en-US" altLang="ko-KR" sz="1100" b="1" dirty="0">
                <a:latin typeface="Calibri" panose="020F0502020204030204" pitchFamily="34" charset="0"/>
                <a:ea typeface="+mn-ea"/>
                <a:cs typeface="Calibri" panose="020F0502020204030204" pitchFamily="34" charset="0"/>
              </a:rPr>
              <a:t>Disaster </a:t>
            </a:r>
          </a:p>
          <a:p>
            <a:pPr algn="ctr">
              <a:lnSpc>
                <a:spcPct val="80000"/>
              </a:lnSpc>
            </a:pPr>
            <a:r>
              <a:rPr lang="en-US" altLang="ko-KR" sz="1100" b="1" dirty="0">
                <a:latin typeface="Calibri" panose="020F0502020204030204" pitchFamily="34" charset="0"/>
                <a:ea typeface="+mn-ea"/>
                <a:cs typeface="Calibri" panose="020F0502020204030204" pitchFamily="34" charset="0"/>
              </a:rPr>
              <a:t>[Emergency]</a:t>
            </a:r>
          </a:p>
        </p:txBody>
      </p:sp>
      <p:cxnSp>
        <p:nvCxnSpPr>
          <p:cNvPr id="25" name="직선 화살표 연결선 24">
            <a:extLst>
              <a:ext uri="{FF2B5EF4-FFF2-40B4-BE49-F238E27FC236}">
                <a16:creationId xmlns:a16="http://schemas.microsoft.com/office/drawing/2014/main" id="{0A4C4A64-1E19-4F55-A7DC-1C1B03D74140}"/>
              </a:ext>
            </a:extLst>
          </p:cNvPr>
          <p:cNvCxnSpPr>
            <a:cxnSpLocks/>
          </p:cNvCxnSpPr>
          <p:nvPr/>
        </p:nvCxnSpPr>
        <p:spPr>
          <a:xfrm flipV="1">
            <a:off x="2932919" y="3727210"/>
            <a:ext cx="0" cy="1775648"/>
          </a:xfrm>
          <a:prstGeom prst="straightConnector1">
            <a:avLst/>
          </a:prstGeom>
          <a:solidFill>
            <a:schemeClr val="bg1"/>
          </a:solidFill>
          <a:ln w="28575">
            <a:solidFill>
              <a:srgbClr val="0070C0"/>
            </a:solidFill>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7" name="직선 화살표 연결선 26">
            <a:extLst>
              <a:ext uri="{FF2B5EF4-FFF2-40B4-BE49-F238E27FC236}">
                <a16:creationId xmlns:a16="http://schemas.microsoft.com/office/drawing/2014/main" id="{E7FE4609-8DC0-4E3F-B8B3-05D276108E84}"/>
              </a:ext>
            </a:extLst>
          </p:cNvPr>
          <p:cNvCxnSpPr>
            <a:cxnSpLocks/>
          </p:cNvCxnSpPr>
          <p:nvPr/>
        </p:nvCxnSpPr>
        <p:spPr>
          <a:xfrm>
            <a:off x="3155990" y="4536552"/>
            <a:ext cx="3430755" cy="787048"/>
          </a:xfrm>
          <a:prstGeom prst="straightConnector1">
            <a:avLst/>
          </a:prstGeom>
          <a:solidFill>
            <a:schemeClr val="bg1"/>
          </a:solidFill>
          <a:ln w="9525">
            <a:solidFill>
              <a:srgbClr val="FF0000"/>
            </a:solidFill>
            <a:prstDash val="dash"/>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19B0E67C-BF43-47BA-92EB-1F0E45514C72}"/>
              </a:ext>
            </a:extLst>
          </p:cNvPr>
          <p:cNvSpPr txBox="1"/>
          <p:nvPr/>
        </p:nvSpPr>
        <p:spPr>
          <a:xfrm>
            <a:off x="3056033" y="4591771"/>
            <a:ext cx="853119" cy="218521"/>
          </a:xfrm>
          <a:prstGeom prst="rect">
            <a:avLst/>
          </a:prstGeom>
          <a:noFill/>
          <a:ln>
            <a:noFill/>
          </a:ln>
        </p:spPr>
        <p:txBody>
          <a:bodyPr wrap="none" rtlCol="0" anchor="ctr">
            <a:spAutoFit/>
          </a:bodyPr>
          <a:lstStyle/>
          <a:p>
            <a:pPr algn="ctr">
              <a:lnSpc>
                <a:spcPct val="80000"/>
              </a:lnSpc>
            </a:pPr>
            <a:r>
              <a:rPr lang="en-US" altLang="ko-KR" sz="1000" b="1" dirty="0">
                <a:latin typeface="Calibri" panose="020F0502020204030204" pitchFamily="34" charset="0"/>
                <a:ea typeface="+mn-ea"/>
                <a:cs typeface="Calibri" panose="020F0502020204030204" pitchFamily="34" charset="0"/>
              </a:rPr>
              <a:t>Data Quality</a:t>
            </a:r>
            <a:endParaRPr lang="ko-KR" altLang="en-US" sz="1000" b="1" dirty="0">
              <a:latin typeface="Calibri" panose="020F0502020204030204" pitchFamily="34" charset="0"/>
              <a:ea typeface="+mn-ea"/>
              <a:cs typeface="Calibri" panose="020F0502020204030204" pitchFamily="34" charset="0"/>
            </a:endParaRPr>
          </a:p>
        </p:txBody>
      </p:sp>
      <p:cxnSp>
        <p:nvCxnSpPr>
          <p:cNvPr id="31" name="직선 화살표 연결선 30">
            <a:extLst>
              <a:ext uri="{FF2B5EF4-FFF2-40B4-BE49-F238E27FC236}">
                <a16:creationId xmlns:a16="http://schemas.microsoft.com/office/drawing/2014/main" id="{02F0A213-8BFE-46E6-8D35-92118023570C}"/>
              </a:ext>
            </a:extLst>
          </p:cNvPr>
          <p:cNvCxnSpPr>
            <a:cxnSpLocks/>
          </p:cNvCxnSpPr>
          <p:nvPr/>
        </p:nvCxnSpPr>
        <p:spPr>
          <a:xfrm flipV="1">
            <a:off x="4193059" y="3631412"/>
            <a:ext cx="0" cy="1850610"/>
          </a:xfrm>
          <a:prstGeom prst="straightConnector1">
            <a:avLst/>
          </a:prstGeom>
          <a:solidFill>
            <a:schemeClr val="bg1"/>
          </a:solidFill>
          <a:ln w="9525">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cxnSp>
      <p:cxnSp>
        <p:nvCxnSpPr>
          <p:cNvPr id="34" name="직선 화살표 연결선 33">
            <a:extLst>
              <a:ext uri="{FF2B5EF4-FFF2-40B4-BE49-F238E27FC236}">
                <a16:creationId xmlns:a16="http://schemas.microsoft.com/office/drawing/2014/main" id="{27CA0EAB-E1B7-41C4-8F4F-369DC7F07319}"/>
              </a:ext>
            </a:extLst>
          </p:cNvPr>
          <p:cNvCxnSpPr>
            <a:cxnSpLocks/>
          </p:cNvCxnSpPr>
          <p:nvPr/>
        </p:nvCxnSpPr>
        <p:spPr>
          <a:xfrm flipV="1">
            <a:off x="5563534" y="3631411"/>
            <a:ext cx="0" cy="1850610"/>
          </a:xfrm>
          <a:prstGeom prst="straightConnector1">
            <a:avLst/>
          </a:prstGeom>
          <a:solidFill>
            <a:schemeClr val="bg1"/>
          </a:solidFill>
          <a:ln w="9525">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cxnSp>
      <p:cxnSp>
        <p:nvCxnSpPr>
          <p:cNvPr id="35" name="직선 화살표 연결선 34">
            <a:extLst>
              <a:ext uri="{FF2B5EF4-FFF2-40B4-BE49-F238E27FC236}">
                <a16:creationId xmlns:a16="http://schemas.microsoft.com/office/drawing/2014/main" id="{D90F6CD4-0199-4F06-8A68-5C60C1BE9C44}"/>
              </a:ext>
            </a:extLst>
          </p:cNvPr>
          <p:cNvCxnSpPr>
            <a:cxnSpLocks/>
          </p:cNvCxnSpPr>
          <p:nvPr/>
        </p:nvCxnSpPr>
        <p:spPr>
          <a:xfrm flipV="1">
            <a:off x="6648705" y="3652248"/>
            <a:ext cx="0" cy="1850610"/>
          </a:xfrm>
          <a:prstGeom prst="straightConnector1">
            <a:avLst/>
          </a:prstGeom>
          <a:solidFill>
            <a:schemeClr val="bg1"/>
          </a:solidFill>
          <a:ln w="9525">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cxnSp>
      <p:sp>
        <p:nvSpPr>
          <p:cNvPr id="39" name="자유형: 도형 38">
            <a:extLst>
              <a:ext uri="{FF2B5EF4-FFF2-40B4-BE49-F238E27FC236}">
                <a16:creationId xmlns:a16="http://schemas.microsoft.com/office/drawing/2014/main" id="{1B622887-FB9B-4830-AAA2-B2218A0CB977}"/>
              </a:ext>
            </a:extLst>
          </p:cNvPr>
          <p:cNvSpPr/>
          <p:nvPr/>
        </p:nvSpPr>
        <p:spPr>
          <a:xfrm>
            <a:off x="3162299" y="3840962"/>
            <a:ext cx="3353911" cy="1019175"/>
          </a:xfrm>
          <a:custGeom>
            <a:avLst/>
            <a:gdLst>
              <a:gd name="connsiteX0" fmla="*/ 0 w 3486150"/>
              <a:gd name="connsiteY0" fmla="*/ 266700 h 1019175"/>
              <a:gd name="connsiteX1" fmla="*/ 38100 w 3486150"/>
              <a:gd name="connsiteY1" fmla="*/ 219075 h 1019175"/>
              <a:gd name="connsiteX2" fmla="*/ 66675 w 3486150"/>
              <a:gd name="connsiteY2" fmla="*/ 200025 h 1019175"/>
              <a:gd name="connsiteX3" fmla="*/ 76200 w 3486150"/>
              <a:gd name="connsiteY3" fmla="*/ 228600 h 1019175"/>
              <a:gd name="connsiteX4" fmla="*/ 104775 w 3486150"/>
              <a:gd name="connsiteY4" fmla="*/ 247650 h 1019175"/>
              <a:gd name="connsiteX5" fmla="*/ 133350 w 3486150"/>
              <a:gd name="connsiteY5" fmla="*/ 228600 h 1019175"/>
              <a:gd name="connsiteX6" fmla="*/ 219075 w 3486150"/>
              <a:gd name="connsiteY6" fmla="*/ 161925 h 1019175"/>
              <a:gd name="connsiteX7" fmla="*/ 228600 w 3486150"/>
              <a:gd name="connsiteY7" fmla="*/ 190500 h 1019175"/>
              <a:gd name="connsiteX8" fmla="*/ 276225 w 3486150"/>
              <a:gd name="connsiteY8" fmla="*/ 142875 h 1019175"/>
              <a:gd name="connsiteX9" fmla="*/ 314325 w 3486150"/>
              <a:gd name="connsiteY9" fmla="*/ 133350 h 1019175"/>
              <a:gd name="connsiteX10" fmla="*/ 361950 w 3486150"/>
              <a:gd name="connsiteY10" fmla="*/ 152400 h 1019175"/>
              <a:gd name="connsiteX11" fmla="*/ 400050 w 3486150"/>
              <a:gd name="connsiteY11" fmla="*/ 190500 h 1019175"/>
              <a:gd name="connsiteX12" fmla="*/ 428625 w 3486150"/>
              <a:gd name="connsiteY12" fmla="*/ 209550 h 1019175"/>
              <a:gd name="connsiteX13" fmla="*/ 476250 w 3486150"/>
              <a:gd name="connsiteY13" fmla="*/ 180975 h 1019175"/>
              <a:gd name="connsiteX14" fmla="*/ 504825 w 3486150"/>
              <a:gd name="connsiteY14" fmla="*/ 171450 h 1019175"/>
              <a:gd name="connsiteX15" fmla="*/ 561975 w 3486150"/>
              <a:gd name="connsiteY15" fmla="*/ 133350 h 1019175"/>
              <a:gd name="connsiteX16" fmla="*/ 666750 w 3486150"/>
              <a:gd name="connsiteY16" fmla="*/ 152400 h 1019175"/>
              <a:gd name="connsiteX17" fmla="*/ 695325 w 3486150"/>
              <a:gd name="connsiteY17" fmla="*/ 180975 h 1019175"/>
              <a:gd name="connsiteX18" fmla="*/ 723900 w 3486150"/>
              <a:gd name="connsiteY18" fmla="*/ 200025 h 1019175"/>
              <a:gd name="connsiteX19" fmla="*/ 752475 w 3486150"/>
              <a:gd name="connsiteY19" fmla="*/ 180975 h 1019175"/>
              <a:gd name="connsiteX20" fmla="*/ 781050 w 3486150"/>
              <a:gd name="connsiteY20" fmla="*/ 152400 h 1019175"/>
              <a:gd name="connsiteX21" fmla="*/ 809625 w 3486150"/>
              <a:gd name="connsiteY21" fmla="*/ 161925 h 1019175"/>
              <a:gd name="connsiteX22" fmla="*/ 838200 w 3486150"/>
              <a:gd name="connsiteY22" fmla="*/ 190500 h 1019175"/>
              <a:gd name="connsiteX23" fmla="*/ 904875 w 3486150"/>
              <a:gd name="connsiteY23" fmla="*/ 171450 h 1019175"/>
              <a:gd name="connsiteX24" fmla="*/ 942975 w 3486150"/>
              <a:gd name="connsiteY24" fmla="*/ 133350 h 1019175"/>
              <a:gd name="connsiteX25" fmla="*/ 990600 w 3486150"/>
              <a:gd name="connsiteY25" fmla="*/ 104775 h 1019175"/>
              <a:gd name="connsiteX26" fmla="*/ 1057275 w 3486150"/>
              <a:gd name="connsiteY26" fmla="*/ 171450 h 1019175"/>
              <a:gd name="connsiteX27" fmla="*/ 1095375 w 3486150"/>
              <a:gd name="connsiteY27" fmla="*/ 133350 h 1019175"/>
              <a:gd name="connsiteX28" fmla="*/ 1114425 w 3486150"/>
              <a:gd name="connsiteY28" fmla="*/ 76200 h 1019175"/>
              <a:gd name="connsiteX29" fmla="*/ 1162050 w 3486150"/>
              <a:gd name="connsiteY29" fmla="*/ 0 h 1019175"/>
              <a:gd name="connsiteX30" fmla="*/ 1228725 w 3486150"/>
              <a:gd name="connsiteY30" fmla="*/ 57150 h 1019175"/>
              <a:gd name="connsiteX31" fmla="*/ 1266825 w 3486150"/>
              <a:gd name="connsiteY31" fmla="*/ 85725 h 1019175"/>
              <a:gd name="connsiteX32" fmla="*/ 1371600 w 3486150"/>
              <a:gd name="connsiteY32" fmla="*/ 9525 h 1019175"/>
              <a:gd name="connsiteX33" fmla="*/ 1428750 w 3486150"/>
              <a:gd name="connsiteY33" fmla="*/ 47625 h 1019175"/>
              <a:gd name="connsiteX34" fmla="*/ 1447800 w 3486150"/>
              <a:gd name="connsiteY34" fmla="*/ 104775 h 1019175"/>
              <a:gd name="connsiteX35" fmla="*/ 1457325 w 3486150"/>
              <a:gd name="connsiteY35" fmla="*/ 133350 h 1019175"/>
              <a:gd name="connsiteX36" fmla="*/ 1476375 w 3486150"/>
              <a:gd name="connsiteY36" fmla="*/ 161925 h 1019175"/>
              <a:gd name="connsiteX37" fmla="*/ 1533525 w 3486150"/>
              <a:gd name="connsiteY37" fmla="*/ 114300 h 1019175"/>
              <a:gd name="connsiteX38" fmla="*/ 1543050 w 3486150"/>
              <a:gd name="connsiteY38" fmla="*/ 85725 h 1019175"/>
              <a:gd name="connsiteX39" fmla="*/ 1581150 w 3486150"/>
              <a:gd name="connsiteY39" fmla="*/ 47625 h 1019175"/>
              <a:gd name="connsiteX40" fmla="*/ 1638300 w 3486150"/>
              <a:gd name="connsiteY40" fmla="*/ 123825 h 1019175"/>
              <a:gd name="connsiteX41" fmla="*/ 1647825 w 3486150"/>
              <a:gd name="connsiteY41" fmla="*/ 152400 h 1019175"/>
              <a:gd name="connsiteX42" fmla="*/ 1685925 w 3486150"/>
              <a:gd name="connsiteY42" fmla="*/ 190500 h 1019175"/>
              <a:gd name="connsiteX43" fmla="*/ 1762125 w 3486150"/>
              <a:gd name="connsiteY43" fmla="*/ 209550 h 1019175"/>
              <a:gd name="connsiteX44" fmla="*/ 1790700 w 3486150"/>
              <a:gd name="connsiteY44" fmla="*/ 219075 h 1019175"/>
              <a:gd name="connsiteX45" fmla="*/ 1819275 w 3486150"/>
              <a:gd name="connsiteY45" fmla="*/ 209550 h 1019175"/>
              <a:gd name="connsiteX46" fmla="*/ 1838325 w 3486150"/>
              <a:gd name="connsiteY46" fmla="*/ 171450 h 1019175"/>
              <a:gd name="connsiteX47" fmla="*/ 1866900 w 3486150"/>
              <a:gd name="connsiteY47" fmla="*/ 142875 h 1019175"/>
              <a:gd name="connsiteX48" fmla="*/ 1933575 w 3486150"/>
              <a:gd name="connsiteY48" fmla="*/ 190500 h 1019175"/>
              <a:gd name="connsiteX49" fmla="*/ 1971675 w 3486150"/>
              <a:gd name="connsiteY49" fmla="*/ 209550 h 1019175"/>
              <a:gd name="connsiteX50" fmla="*/ 2000250 w 3486150"/>
              <a:gd name="connsiteY50" fmla="*/ 247650 h 1019175"/>
              <a:gd name="connsiteX51" fmla="*/ 2057400 w 3486150"/>
              <a:gd name="connsiteY51" fmla="*/ 314325 h 1019175"/>
              <a:gd name="connsiteX52" fmla="*/ 2095500 w 3486150"/>
              <a:gd name="connsiteY52" fmla="*/ 295275 h 1019175"/>
              <a:gd name="connsiteX53" fmla="*/ 2105025 w 3486150"/>
              <a:gd name="connsiteY53" fmla="*/ 266700 h 1019175"/>
              <a:gd name="connsiteX54" fmla="*/ 2162175 w 3486150"/>
              <a:gd name="connsiteY54" fmla="*/ 323850 h 1019175"/>
              <a:gd name="connsiteX55" fmla="*/ 2190750 w 3486150"/>
              <a:gd name="connsiteY55" fmla="*/ 352425 h 1019175"/>
              <a:gd name="connsiteX56" fmla="*/ 2266950 w 3486150"/>
              <a:gd name="connsiteY56" fmla="*/ 381000 h 1019175"/>
              <a:gd name="connsiteX57" fmla="*/ 2295525 w 3486150"/>
              <a:gd name="connsiteY57" fmla="*/ 390525 h 1019175"/>
              <a:gd name="connsiteX58" fmla="*/ 2400300 w 3486150"/>
              <a:gd name="connsiteY58" fmla="*/ 342900 h 1019175"/>
              <a:gd name="connsiteX59" fmla="*/ 2419350 w 3486150"/>
              <a:gd name="connsiteY59" fmla="*/ 304800 h 1019175"/>
              <a:gd name="connsiteX60" fmla="*/ 2457450 w 3486150"/>
              <a:gd name="connsiteY60" fmla="*/ 314325 h 1019175"/>
              <a:gd name="connsiteX61" fmla="*/ 2476500 w 3486150"/>
              <a:gd name="connsiteY61" fmla="*/ 352425 h 1019175"/>
              <a:gd name="connsiteX62" fmla="*/ 2505075 w 3486150"/>
              <a:gd name="connsiteY62" fmla="*/ 390525 h 1019175"/>
              <a:gd name="connsiteX63" fmla="*/ 2543175 w 3486150"/>
              <a:gd name="connsiteY63" fmla="*/ 419100 h 1019175"/>
              <a:gd name="connsiteX64" fmla="*/ 2562225 w 3486150"/>
              <a:gd name="connsiteY64" fmla="*/ 447675 h 1019175"/>
              <a:gd name="connsiteX65" fmla="*/ 2590800 w 3486150"/>
              <a:gd name="connsiteY65" fmla="*/ 485775 h 1019175"/>
              <a:gd name="connsiteX66" fmla="*/ 2638425 w 3486150"/>
              <a:gd name="connsiteY66" fmla="*/ 504825 h 1019175"/>
              <a:gd name="connsiteX67" fmla="*/ 2714625 w 3486150"/>
              <a:gd name="connsiteY67" fmla="*/ 561975 h 1019175"/>
              <a:gd name="connsiteX68" fmla="*/ 2762250 w 3486150"/>
              <a:gd name="connsiteY68" fmla="*/ 685800 h 1019175"/>
              <a:gd name="connsiteX69" fmla="*/ 2809875 w 3486150"/>
              <a:gd name="connsiteY69" fmla="*/ 790575 h 1019175"/>
              <a:gd name="connsiteX70" fmla="*/ 2847975 w 3486150"/>
              <a:gd name="connsiteY70" fmla="*/ 876300 h 1019175"/>
              <a:gd name="connsiteX71" fmla="*/ 2886075 w 3486150"/>
              <a:gd name="connsiteY71" fmla="*/ 914400 h 1019175"/>
              <a:gd name="connsiteX72" fmla="*/ 2924175 w 3486150"/>
              <a:gd name="connsiteY72" fmla="*/ 981075 h 1019175"/>
              <a:gd name="connsiteX73" fmla="*/ 2971800 w 3486150"/>
              <a:gd name="connsiteY73" fmla="*/ 1019175 h 1019175"/>
              <a:gd name="connsiteX74" fmla="*/ 3019425 w 3486150"/>
              <a:gd name="connsiteY74" fmla="*/ 981075 h 1019175"/>
              <a:gd name="connsiteX75" fmla="*/ 3038475 w 3486150"/>
              <a:gd name="connsiteY75" fmla="*/ 942975 h 1019175"/>
              <a:gd name="connsiteX76" fmla="*/ 3086100 w 3486150"/>
              <a:gd name="connsiteY76" fmla="*/ 885825 h 1019175"/>
              <a:gd name="connsiteX77" fmla="*/ 3162300 w 3486150"/>
              <a:gd name="connsiteY77" fmla="*/ 809625 h 1019175"/>
              <a:gd name="connsiteX78" fmla="*/ 3209925 w 3486150"/>
              <a:gd name="connsiteY78" fmla="*/ 771525 h 1019175"/>
              <a:gd name="connsiteX79" fmla="*/ 3267075 w 3486150"/>
              <a:gd name="connsiteY79" fmla="*/ 695325 h 1019175"/>
              <a:gd name="connsiteX80" fmla="*/ 3305175 w 3486150"/>
              <a:gd name="connsiteY80" fmla="*/ 657225 h 1019175"/>
              <a:gd name="connsiteX81" fmla="*/ 3352800 w 3486150"/>
              <a:gd name="connsiteY81" fmla="*/ 723900 h 1019175"/>
              <a:gd name="connsiteX82" fmla="*/ 3371850 w 3486150"/>
              <a:gd name="connsiteY82" fmla="*/ 762000 h 1019175"/>
              <a:gd name="connsiteX83" fmla="*/ 3438525 w 3486150"/>
              <a:gd name="connsiteY83" fmla="*/ 828675 h 1019175"/>
              <a:gd name="connsiteX84" fmla="*/ 3476625 w 3486150"/>
              <a:gd name="connsiteY84" fmla="*/ 923925 h 1019175"/>
              <a:gd name="connsiteX85" fmla="*/ 3486150 w 3486150"/>
              <a:gd name="connsiteY85" fmla="*/ 923925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486150" h="1019175">
                <a:moveTo>
                  <a:pt x="0" y="266700"/>
                </a:moveTo>
                <a:cubicBezTo>
                  <a:pt x="12700" y="250825"/>
                  <a:pt x="23725" y="233450"/>
                  <a:pt x="38100" y="219075"/>
                </a:cubicBezTo>
                <a:cubicBezTo>
                  <a:pt x="46195" y="210980"/>
                  <a:pt x="55569" y="197249"/>
                  <a:pt x="66675" y="200025"/>
                </a:cubicBezTo>
                <a:cubicBezTo>
                  <a:pt x="76415" y="202460"/>
                  <a:pt x="69928" y="220760"/>
                  <a:pt x="76200" y="228600"/>
                </a:cubicBezTo>
                <a:cubicBezTo>
                  <a:pt x="83351" y="237539"/>
                  <a:pt x="95250" y="241300"/>
                  <a:pt x="104775" y="247650"/>
                </a:cubicBezTo>
                <a:cubicBezTo>
                  <a:pt x="114300" y="241300"/>
                  <a:pt x="124192" y="235469"/>
                  <a:pt x="133350" y="228600"/>
                </a:cubicBezTo>
                <a:cubicBezTo>
                  <a:pt x="162310" y="206880"/>
                  <a:pt x="219075" y="161925"/>
                  <a:pt x="219075" y="161925"/>
                </a:cubicBezTo>
                <a:cubicBezTo>
                  <a:pt x="222250" y="171450"/>
                  <a:pt x="219620" y="186010"/>
                  <a:pt x="228600" y="190500"/>
                </a:cubicBezTo>
                <a:cubicBezTo>
                  <a:pt x="258932" y="205666"/>
                  <a:pt x="269250" y="148687"/>
                  <a:pt x="276225" y="142875"/>
                </a:cubicBezTo>
                <a:cubicBezTo>
                  <a:pt x="286282" y="134494"/>
                  <a:pt x="301625" y="136525"/>
                  <a:pt x="314325" y="133350"/>
                </a:cubicBezTo>
                <a:cubicBezTo>
                  <a:pt x="330200" y="139700"/>
                  <a:pt x="347724" y="142916"/>
                  <a:pt x="361950" y="152400"/>
                </a:cubicBezTo>
                <a:cubicBezTo>
                  <a:pt x="376894" y="162363"/>
                  <a:pt x="386413" y="178811"/>
                  <a:pt x="400050" y="190500"/>
                </a:cubicBezTo>
                <a:cubicBezTo>
                  <a:pt x="408742" y="197950"/>
                  <a:pt x="419100" y="203200"/>
                  <a:pt x="428625" y="209550"/>
                </a:cubicBezTo>
                <a:cubicBezTo>
                  <a:pt x="444500" y="200025"/>
                  <a:pt x="459691" y="189254"/>
                  <a:pt x="476250" y="180975"/>
                </a:cubicBezTo>
                <a:cubicBezTo>
                  <a:pt x="485230" y="176485"/>
                  <a:pt x="496471" y="177019"/>
                  <a:pt x="504825" y="171450"/>
                </a:cubicBezTo>
                <a:cubicBezTo>
                  <a:pt x="576174" y="123884"/>
                  <a:pt x="494031" y="155998"/>
                  <a:pt x="561975" y="133350"/>
                </a:cubicBezTo>
                <a:cubicBezTo>
                  <a:pt x="596900" y="139700"/>
                  <a:pt x="633320" y="140461"/>
                  <a:pt x="666750" y="152400"/>
                </a:cubicBezTo>
                <a:cubicBezTo>
                  <a:pt x="679436" y="156931"/>
                  <a:pt x="684977" y="172351"/>
                  <a:pt x="695325" y="180975"/>
                </a:cubicBezTo>
                <a:cubicBezTo>
                  <a:pt x="704119" y="188304"/>
                  <a:pt x="714375" y="193675"/>
                  <a:pt x="723900" y="200025"/>
                </a:cubicBezTo>
                <a:cubicBezTo>
                  <a:pt x="733425" y="193675"/>
                  <a:pt x="743681" y="188304"/>
                  <a:pt x="752475" y="180975"/>
                </a:cubicBezTo>
                <a:cubicBezTo>
                  <a:pt x="762823" y="172351"/>
                  <a:pt x="768271" y="156660"/>
                  <a:pt x="781050" y="152400"/>
                </a:cubicBezTo>
                <a:lnTo>
                  <a:pt x="809625" y="161925"/>
                </a:lnTo>
                <a:cubicBezTo>
                  <a:pt x="819150" y="171450"/>
                  <a:pt x="826992" y="183028"/>
                  <a:pt x="838200" y="190500"/>
                </a:cubicBezTo>
                <a:cubicBezTo>
                  <a:pt x="870035" y="211723"/>
                  <a:pt x="877401" y="195490"/>
                  <a:pt x="904875" y="171450"/>
                </a:cubicBezTo>
                <a:cubicBezTo>
                  <a:pt x="918392" y="159623"/>
                  <a:pt x="930275" y="146050"/>
                  <a:pt x="942975" y="133350"/>
                </a:cubicBezTo>
                <a:cubicBezTo>
                  <a:pt x="950546" y="103065"/>
                  <a:pt x="944929" y="71560"/>
                  <a:pt x="990600" y="104775"/>
                </a:cubicBezTo>
                <a:cubicBezTo>
                  <a:pt x="1016019" y="123262"/>
                  <a:pt x="1057275" y="171450"/>
                  <a:pt x="1057275" y="171450"/>
                </a:cubicBezTo>
                <a:cubicBezTo>
                  <a:pt x="1069975" y="158750"/>
                  <a:pt x="1086134" y="148751"/>
                  <a:pt x="1095375" y="133350"/>
                </a:cubicBezTo>
                <a:cubicBezTo>
                  <a:pt x="1105706" y="116131"/>
                  <a:pt x="1106967" y="94844"/>
                  <a:pt x="1114425" y="76200"/>
                </a:cubicBezTo>
                <a:cubicBezTo>
                  <a:pt x="1129368" y="38844"/>
                  <a:pt x="1137485" y="32753"/>
                  <a:pt x="1162050" y="0"/>
                </a:cubicBezTo>
                <a:cubicBezTo>
                  <a:pt x="1223235" y="40790"/>
                  <a:pt x="1154813" y="-7523"/>
                  <a:pt x="1228725" y="57150"/>
                </a:cubicBezTo>
                <a:cubicBezTo>
                  <a:pt x="1240672" y="67604"/>
                  <a:pt x="1254125" y="76200"/>
                  <a:pt x="1266825" y="85725"/>
                </a:cubicBezTo>
                <a:cubicBezTo>
                  <a:pt x="1352183" y="21706"/>
                  <a:pt x="1316607" y="46187"/>
                  <a:pt x="1371600" y="9525"/>
                </a:cubicBezTo>
                <a:cubicBezTo>
                  <a:pt x="1398450" y="18475"/>
                  <a:pt x="1412534" y="18437"/>
                  <a:pt x="1428750" y="47625"/>
                </a:cubicBezTo>
                <a:cubicBezTo>
                  <a:pt x="1438502" y="65178"/>
                  <a:pt x="1441450" y="85725"/>
                  <a:pt x="1447800" y="104775"/>
                </a:cubicBezTo>
                <a:cubicBezTo>
                  <a:pt x="1450975" y="114300"/>
                  <a:pt x="1451756" y="124996"/>
                  <a:pt x="1457325" y="133350"/>
                </a:cubicBezTo>
                <a:lnTo>
                  <a:pt x="1476375" y="161925"/>
                </a:lnTo>
                <a:cubicBezTo>
                  <a:pt x="1497460" y="147868"/>
                  <a:pt x="1518857" y="136302"/>
                  <a:pt x="1533525" y="114300"/>
                </a:cubicBezTo>
                <a:cubicBezTo>
                  <a:pt x="1539094" y="105946"/>
                  <a:pt x="1537214" y="93895"/>
                  <a:pt x="1543050" y="85725"/>
                </a:cubicBezTo>
                <a:cubicBezTo>
                  <a:pt x="1553489" y="71110"/>
                  <a:pt x="1568450" y="60325"/>
                  <a:pt x="1581150" y="47625"/>
                </a:cubicBezTo>
                <a:cubicBezTo>
                  <a:pt x="1600200" y="73025"/>
                  <a:pt x="1628260" y="93704"/>
                  <a:pt x="1638300" y="123825"/>
                </a:cubicBezTo>
                <a:cubicBezTo>
                  <a:pt x="1641475" y="133350"/>
                  <a:pt x="1641989" y="144230"/>
                  <a:pt x="1647825" y="152400"/>
                </a:cubicBezTo>
                <a:cubicBezTo>
                  <a:pt x="1658264" y="167015"/>
                  <a:pt x="1669861" y="182468"/>
                  <a:pt x="1685925" y="190500"/>
                </a:cubicBezTo>
                <a:cubicBezTo>
                  <a:pt x="1709343" y="202209"/>
                  <a:pt x="1737287" y="201271"/>
                  <a:pt x="1762125" y="209550"/>
                </a:cubicBezTo>
                <a:lnTo>
                  <a:pt x="1790700" y="219075"/>
                </a:lnTo>
                <a:cubicBezTo>
                  <a:pt x="1800225" y="215900"/>
                  <a:pt x="1812175" y="216650"/>
                  <a:pt x="1819275" y="209550"/>
                </a:cubicBezTo>
                <a:cubicBezTo>
                  <a:pt x="1829315" y="199510"/>
                  <a:pt x="1830072" y="183004"/>
                  <a:pt x="1838325" y="171450"/>
                </a:cubicBezTo>
                <a:cubicBezTo>
                  <a:pt x="1846155" y="160489"/>
                  <a:pt x="1857375" y="152400"/>
                  <a:pt x="1866900" y="142875"/>
                </a:cubicBezTo>
                <a:cubicBezTo>
                  <a:pt x="1927674" y="163133"/>
                  <a:pt x="1861256" y="136261"/>
                  <a:pt x="1933575" y="190500"/>
                </a:cubicBezTo>
                <a:cubicBezTo>
                  <a:pt x="1944934" y="199019"/>
                  <a:pt x="1958975" y="203200"/>
                  <a:pt x="1971675" y="209550"/>
                </a:cubicBezTo>
                <a:cubicBezTo>
                  <a:pt x="1981200" y="222250"/>
                  <a:pt x="1989796" y="235703"/>
                  <a:pt x="2000250" y="247650"/>
                </a:cubicBezTo>
                <a:cubicBezTo>
                  <a:pt x="2064923" y="321562"/>
                  <a:pt x="2016610" y="253140"/>
                  <a:pt x="2057400" y="314325"/>
                </a:cubicBezTo>
                <a:cubicBezTo>
                  <a:pt x="2070100" y="307975"/>
                  <a:pt x="2085460" y="305315"/>
                  <a:pt x="2095500" y="295275"/>
                </a:cubicBezTo>
                <a:cubicBezTo>
                  <a:pt x="2102600" y="288175"/>
                  <a:pt x="2095285" y="269135"/>
                  <a:pt x="2105025" y="266700"/>
                </a:cubicBezTo>
                <a:cubicBezTo>
                  <a:pt x="2122779" y="262261"/>
                  <a:pt x="2160055" y="321376"/>
                  <a:pt x="2162175" y="323850"/>
                </a:cubicBezTo>
                <a:cubicBezTo>
                  <a:pt x="2170941" y="334077"/>
                  <a:pt x="2179789" y="344595"/>
                  <a:pt x="2190750" y="352425"/>
                </a:cubicBezTo>
                <a:cubicBezTo>
                  <a:pt x="2220343" y="373563"/>
                  <a:pt x="2233713" y="371504"/>
                  <a:pt x="2266950" y="381000"/>
                </a:cubicBezTo>
                <a:cubicBezTo>
                  <a:pt x="2276604" y="383758"/>
                  <a:pt x="2286000" y="387350"/>
                  <a:pt x="2295525" y="390525"/>
                </a:cubicBezTo>
                <a:cubicBezTo>
                  <a:pt x="2352959" y="376166"/>
                  <a:pt x="2369590" y="385894"/>
                  <a:pt x="2400300" y="342900"/>
                </a:cubicBezTo>
                <a:cubicBezTo>
                  <a:pt x="2408553" y="331346"/>
                  <a:pt x="2413000" y="317500"/>
                  <a:pt x="2419350" y="304800"/>
                </a:cubicBezTo>
                <a:cubicBezTo>
                  <a:pt x="2432050" y="307975"/>
                  <a:pt x="2447393" y="305944"/>
                  <a:pt x="2457450" y="314325"/>
                </a:cubicBezTo>
                <a:cubicBezTo>
                  <a:pt x="2468358" y="323415"/>
                  <a:pt x="2468975" y="340384"/>
                  <a:pt x="2476500" y="352425"/>
                </a:cubicBezTo>
                <a:cubicBezTo>
                  <a:pt x="2484914" y="365887"/>
                  <a:pt x="2493850" y="379300"/>
                  <a:pt x="2505075" y="390525"/>
                </a:cubicBezTo>
                <a:cubicBezTo>
                  <a:pt x="2516300" y="401750"/>
                  <a:pt x="2531950" y="407875"/>
                  <a:pt x="2543175" y="419100"/>
                </a:cubicBezTo>
                <a:cubicBezTo>
                  <a:pt x="2551270" y="427195"/>
                  <a:pt x="2555571" y="438360"/>
                  <a:pt x="2562225" y="447675"/>
                </a:cubicBezTo>
                <a:cubicBezTo>
                  <a:pt x="2571452" y="460593"/>
                  <a:pt x="2581275" y="473075"/>
                  <a:pt x="2590800" y="485775"/>
                </a:cubicBezTo>
                <a:cubicBezTo>
                  <a:pt x="2613934" y="555176"/>
                  <a:pt x="2578239" y="479747"/>
                  <a:pt x="2638425" y="504825"/>
                </a:cubicBezTo>
                <a:cubicBezTo>
                  <a:pt x="2667733" y="517037"/>
                  <a:pt x="2689225" y="542925"/>
                  <a:pt x="2714625" y="561975"/>
                </a:cubicBezTo>
                <a:cubicBezTo>
                  <a:pt x="2769154" y="652857"/>
                  <a:pt x="2721055" y="562214"/>
                  <a:pt x="2762250" y="685800"/>
                </a:cubicBezTo>
                <a:cubicBezTo>
                  <a:pt x="2782998" y="748045"/>
                  <a:pt x="2787892" y="741113"/>
                  <a:pt x="2809875" y="790575"/>
                </a:cubicBezTo>
                <a:cubicBezTo>
                  <a:pt x="2817453" y="807625"/>
                  <a:pt x="2835185" y="859247"/>
                  <a:pt x="2847975" y="876300"/>
                </a:cubicBezTo>
                <a:cubicBezTo>
                  <a:pt x="2858751" y="890668"/>
                  <a:pt x="2875299" y="900032"/>
                  <a:pt x="2886075" y="914400"/>
                </a:cubicBezTo>
                <a:cubicBezTo>
                  <a:pt x="2908487" y="944282"/>
                  <a:pt x="2898666" y="955566"/>
                  <a:pt x="2924175" y="981075"/>
                </a:cubicBezTo>
                <a:cubicBezTo>
                  <a:pt x="2938550" y="995450"/>
                  <a:pt x="2955925" y="1006475"/>
                  <a:pt x="2971800" y="1019175"/>
                </a:cubicBezTo>
                <a:cubicBezTo>
                  <a:pt x="2987675" y="1006475"/>
                  <a:pt x="3006038" y="996375"/>
                  <a:pt x="3019425" y="981075"/>
                </a:cubicBezTo>
                <a:cubicBezTo>
                  <a:pt x="3028775" y="970389"/>
                  <a:pt x="3030332" y="954607"/>
                  <a:pt x="3038475" y="942975"/>
                </a:cubicBezTo>
                <a:cubicBezTo>
                  <a:pt x="3052695" y="922660"/>
                  <a:pt x="3069226" y="903996"/>
                  <a:pt x="3086100" y="885825"/>
                </a:cubicBezTo>
                <a:cubicBezTo>
                  <a:pt x="3110543" y="859502"/>
                  <a:pt x="3135905" y="833990"/>
                  <a:pt x="3162300" y="809625"/>
                </a:cubicBezTo>
                <a:cubicBezTo>
                  <a:pt x="3177238" y="795836"/>
                  <a:pt x="3195550" y="785900"/>
                  <a:pt x="3209925" y="771525"/>
                </a:cubicBezTo>
                <a:cubicBezTo>
                  <a:pt x="3295015" y="686435"/>
                  <a:pt x="3214315" y="756878"/>
                  <a:pt x="3267075" y="695325"/>
                </a:cubicBezTo>
                <a:cubicBezTo>
                  <a:pt x="3278764" y="681688"/>
                  <a:pt x="3292475" y="669925"/>
                  <a:pt x="3305175" y="657225"/>
                </a:cubicBezTo>
                <a:cubicBezTo>
                  <a:pt x="3317441" y="673580"/>
                  <a:pt x="3341658" y="704401"/>
                  <a:pt x="3352800" y="723900"/>
                </a:cubicBezTo>
                <a:cubicBezTo>
                  <a:pt x="3359845" y="736228"/>
                  <a:pt x="3362859" y="751011"/>
                  <a:pt x="3371850" y="762000"/>
                </a:cubicBezTo>
                <a:cubicBezTo>
                  <a:pt x="3391753" y="786326"/>
                  <a:pt x="3438525" y="828675"/>
                  <a:pt x="3438525" y="828675"/>
                </a:cubicBezTo>
                <a:cubicBezTo>
                  <a:pt x="3447849" y="861310"/>
                  <a:pt x="3451128" y="898428"/>
                  <a:pt x="3476625" y="923925"/>
                </a:cubicBezTo>
                <a:cubicBezTo>
                  <a:pt x="3478870" y="926170"/>
                  <a:pt x="3482975" y="923925"/>
                  <a:pt x="3486150" y="9239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A1AF28A5-A053-41AE-A46D-A8299AB03E83}"/>
              </a:ext>
            </a:extLst>
          </p:cNvPr>
          <p:cNvSpPr txBox="1"/>
          <p:nvPr/>
        </p:nvSpPr>
        <p:spPr>
          <a:xfrm>
            <a:off x="3057884" y="3742601"/>
            <a:ext cx="877163" cy="218521"/>
          </a:xfrm>
          <a:prstGeom prst="rect">
            <a:avLst/>
          </a:prstGeom>
          <a:noFill/>
          <a:ln>
            <a:noFill/>
          </a:ln>
        </p:spPr>
        <p:txBody>
          <a:bodyPr wrap="none" rtlCol="0" anchor="ctr">
            <a:spAutoFit/>
          </a:bodyPr>
          <a:lstStyle/>
          <a:p>
            <a:pPr algn="ctr">
              <a:lnSpc>
                <a:spcPct val="80000"/>
              </a:lnSpc>
            </a:pPr>
            <a:r>
              <a:rPr lang="en-US" altLang="ko-KR" sz="1000" b="1" dirty="0">
                <a:latin typeface="Calibri" panose="020F0502020204030204" pitchFamily="34" charset="0"/>
                <a:ea typeface="+mn-ea"/>
                <a:cs typeface="Calibri" panose="020F0502020204030204" pitchFamily="34" charset="0"/>
              </a:rPr>
              <a:t>Data Volume</a:t>
            </a:r>
            <a:endParaRPr lang="ko-KR" altLang="en-US" sz="1000" b="1" dirty="0">
              <a:latin typeface="Calibri" panose="020F0502020204030204" pitchFamily="34" charset="0"/>
              <a:ea typeface="+mn-ea"/>
              <a:cs typeface="Calibri" panose="020F0502020204030204" pitchFamily="34" charset="0"/>
            </a:endParaRPr>
          </a:p>
        </p:txBody>
      </p:sp>
      <p:sp>
        <p:nvSpPr>
          <p:cNvPr id="42" name="자유형: 도형 41">
            <a:extLst>
              <a:ext uri="{FF2B5EF4-FFF2-40B4-BE49-F238E27FC236}">
                <a16:creationId xmlns:a16="http://schemas.microsoft.com/office/drawing/2014/main" id="{3FADBE2E-8EE2-4396-A478-66A3EBC7F6F8}"/>
              </a:ext>
            </a:extLst>
          </p:cNvPr>
          <p:cNvSpPr/>
          <p:nvPr/>
        </p:nvSpPr>
        <p:spPr>
          <a:xfrm>
            <a:off x="3095626" y="4288637"/>
            <a:ext cx="3491120" cy="1143000"/>
          </a:xfrm>
          <a:custGeom>
            <a:avLst/>
            <a:gdLst>
              <a:gd name="connsiteX0" fmla="*/ 0 w 4029075"/>
              <a:gd name="connsiteY0" fmla="*/ 285750 h 1143000"/>
              <a:gd name="connsiteX1" fmla="*/ 57150 w 4029075"/>
              <a:gd name="connsiteY1" fmla="*/ 371475 h 1143000"/>
              <a:gd name="connsiteX2" fmla="*/ 95250 w 4029075"/>
              <a:gd name="connsiteY2" fmla="*/ 342900 h 1143000"/>
              <a:gd name="connsiteX3" fmla="*/ 152400 w 4029075"/>
              <a:gd name="connsiteY3" fmla="*/ 295275 h 1143000"/>
              <a:gd name="connsiteX4" fmla="*/ 161925 w 4029075"/>
              <a:gd name="connsiteY4" fmla="*/ 323850 h 1143000"/>
              <a:gd name="connsiteX5" fmla="*/ 180975 w 4029075"/>
              <a:gd name="connsiteY5" fmla="*/ 400050 h 1143000"/>
              <a:gd name="connsiteX6" fmla="*/ 200025 w 4029075"/>
              <a:gd name="connsiteY6" fmla="*/ 428625 h 1143000"/>
              <a:gd name="connsiteX7" fmla="*/ 238125 w 4029075"/>
              <a:gd name="connsiteY7" fmla="*/ 390525 h 1143000"/>
              <a:gd name="connsiteX8" fmla="*/ 304800 w 4029075"/>
              <a:gd name="connsiteY8" fmla="*/ 333375 h 1143000"/>
              <a:gd name="connsiteX9" fmla="*/ 314325 w 4029075"/>
              <a:gd name="connsiteY9" fmla="*/ 361950 h 1143000"/>
              <a:gd name="connsiteX10" fmla="*/ 381000 w 4029075"/>
              <a:gd name="connsiteY10" fmla="*/ 314325 h 1143000"/>
              <a:gd name="connsiteX11" fmla="*/ 409575 w 4029075"/>
              <a:gd name="connsiteY11" fmla="*/ 295275 h 1143000"/>
              <a:gd name="connsiteX12" fmla="*/ 476250 w 4029075"/>
              <a:gd name="connsiteY12" fmla="*/ 390525 h 1143000"/>
              <a:gd name="connsiteX13" fmla="*/ 504825 w 4029075"/>
              <a:gd name="connsiteY13" fmla="*/ 333375 h 1143000"/>
              <a:gd name="connsiteX14" fmla="*/ 533400 w 4029075"/>
              <a:gd name="connsiteY14" fmla="*/ 304800 h 1143000"/>
              <a:gd name="connsiteX15" fmla="*/ 561975 w 4029075"/>
              <a:gd name="connsiteY15" fmla="*/ 238125 h 1143000"/>
              <a:gd name="connsiteX16" fmla="*/ 600075 w 4029075"/>
              <a:gd name="connsiteY16" fmla="*/ 247650 h 1143000"/>
              <a:gd name="connsiteX17" fmla="*/ 619125 w 4029075"/>
              <a:gd name="connsiteY17" fmla="*/ 285750 h 1143000"/>
              <a:gd name="connsiteX18" fmla="*/ 638175 w 4029075"/>
              <a:gd name="connsiteY18" fmla="*/ 314325 h 1143000"/>
              <a:gd name="connsiteX19" fmla="*/ 704850 w 4029075"/>
              <a:gd name="connsiteY19" fmla="*/ 371475 h 1143000"/>
              <a:gd name="connsiteX20" fmla="*/ 752475 w 4029075"/>
              <a:gd name="connsiteY20" fmla="*/ 314325 h 1143000"/>
              <a:gd name="connsiteX21" fmla="*/ 790575 w 4029075"/>
              <a:gd name="connsiteY21" fmla="*/ 276225 h 1143000"/>
              <a:gd name="connsiteX22" fmla="*/ 800100 w 4029075"/>
              <a:gd name="connsiteY22" fmla="*/ 247650 h 1143000"/>
              <a:gd name="connsiteX23" fmla="*/ 819150 w 4029075"/>
              <a:gd name="connsiteY23" fmla="*/ 295275 h 1143000"/>
              <a:gd name="connsiteX24" fmla="*/ 838200 w 4029075"/>
              <a:gd name="connsiteY24" fmla="*/ 400050 h 1143000"/>
              <a:gd name="connsiteX25" fmla="*/ 857250 w 4029075"/>
              <a:gd name="connsiteY25" fmla="*/ 447675 h 1143000"/>
              <a:gd name="connsiteX26" fmla="*/ 866775 w 4029075"/>
              <a:gd name="connsiteY26" fmla="*/ 495300 h 1143000"/>
              <a:gd name="connsiteX27" fmla="*/ 895350 w 4029075"/>
              <a:gd name="connsiteY27" fmla="*/ 476250 h 1143000"/>
              <a:gd name="connsiteX28" fmla="*/ 942975 w 4029075"/>
              <a:gd name="connsiteY28" fmla="*/ 457200 h 1143000"/>
              <a:gd name="connsiteX29" fmla="*/ 962025 w 4029075"/>
              <a:gd name="connsiteY29" fmla="*/ 495300 h 1143000"/>
              <a:gd name="connsiteX30" fmla="*/ 990600 w 4029075"/>
              <a:gd name="connsiteY30" fmla="*/ 466725 h 1143000"/>
              <a:gd name="connsiteX31" fmla="*/ 1009650 w 4029075"/>
              <a:gd name="connsiteY31" fmla="*/ 428625 h 1143000"/>
              <a:gd name="connsiteX32" fmla="*/ 1104900 w 4029075"/>
              <a:gd name="connsiteY32" fmla="*/ 476250 h 1143000"/>
              <a:gd name="connsiteX33" fmla="*/ 1133475 w 4029075"/>
              <a:gd name="connsiteY33" fmla="*/ 438150 h 1143000"/>
              <a:gd name="connsiteX34" fmla="*/ 1171575 w 4029075"/>
              <a:gd name="connsiteY34" fmla="*/ 457200 h 1143000"/>
              <a:gd name="connsiteX35" fmla="*/ 1190625 w 4029075"/>
              <a:gd name="connsiteY35" fmla="*/ 485775 h 1143000"/>
              <a:gd name="connsiteX36" fmla="*/ 1219200 w 4029075"/>
              <a:gd name="connsiteY36" fmla="*/ 466725 h 1143000"/>
              <a:gd name="connsiteX37" fmla="*/ 1266825 w 4029075"/>
              <a:gd name="connsiteY37" fmla="*/ 400050 h 1143000"/>
              <a:gd name="connsiteX38" fmla="*/ 1295400 w 4029075"/>
              <a:gd name="connsiteY38" fmla="*/ 409575 h 1143000"/>
              <a:gd name="connsiteX39" fmla="*/ 1304925 w 4029075"/>
              <a:gd name="connsiteY39" fmla="*/ 447675 h 1143000"/>
              <a:gd name="connsiteX40" fmla="*/ 1333500 w 4029075"/>
              <a:gd name="connsiteY40" fmla="*/ 428625 h 1143000"/>
              <a:gd name="connsiteX41" fmla="*/ 1371600 w 4029075"/>
              <a:gd name="connsiteY41" fmla="*/ 390525 h 1143000"/>
              <a:gd name="connsiteX42" fmla="*/ 1381125 w 4029075"/>
              <a:gd name="connsiteY42" fmla="*/ 361950 h 1143000"/>
              <a:gd name="connsiteX43" fmla="*/ 1428750 w 4029075"/>
              <a:gd name="connsiteY43" fmla="*/ 419100 h 1143000"/>
              <a:gd name="connsiteX44" fmla="*/ 1476375 w 4029075"/>
              <a:gd name="connsiteY44" fmla="*/ 466725 h 1143000"/>
              <a:gd name="connsiteX45" fmla="*/ 1495425 w 4029075"/>
              <a:gd name="connsiteY45" fmla="*/ 428625 h 1143000"/>
              <a:gd name="connsiteX46" fmla="*/ 1514475 w 4029075"/>
              <a:gd name="connsiteY46" fmla="*/ 400050 h 1143000"/>
              <a:gd name="connsiteX47" fmla="*/ 1533525 w 4029075"/>
              <a:gd name="connsiteY47" fmla="*/ 361950 h 1143000"/>
              <a:gd name="connsiteX48" fmla="*/ 1571625 w 4029075"/>
              <a:gd name="connsiteY48" fmla="*/ 295275 h 1143000"/>
              <a:gd name="connsiteX49" fmla="*/ 1600200 w 4029075"/>
              <a:gd name="connsiteY49" fmla="*/ 314325 h 1143000"/>
              <a:gd name="connsiteX50" fmla="*/ 1619250 w 4029075"/>
              <a:gd name="connsiteY50" fmla="*/ 352425 h 1143000"/>
              <a:gd name="connsiteX51" fmla="*/ 1647825 w 4029075"/>
              <a:gd name="connsiteY51" fmla="*/ 381000 h 1143000"/>
              <a:gd name="connsiteX52" fmla="*/ 1657350 w 4029075"/>
              <a:gd name="connsiteY52" fmla="*/ 409575 h 1143000"/>
              <a:gd name="connsiteX53" fmla="*/ 1676400 w 4029075"/>
              <a:gd name="connsiteY53" fmla="*/ 381000 h 1143000"/>
              <a:gd name="connsiteX54" fmla="*/ 1685925 w 4029075"/>
              <a:gd name="connsiteY54" fmla="*/ 342900 h 1143000"/>
              <a:gd name="connsiteX55" fmla="*/ 1704975 w 4029075"/>
              <a:gd name="connsiteY55" fmla="*/ 304800 h 1143000"/>
              <a:gd name="connsiteX56" fmla="*/ 1724025 w 4029075"/>
              <a:gd name="connsiteY56" fmla="*/ 247650 h 1143000"/>
              <a:gd name="connsiteX57" fmla="*/ 1733550 w 4029075"/>
              <a:gd name="connsiteY57" fmla="*/ 180975 h 1143000"/>
              <a:gd name="connsiteX58" fmla="*/ 1752600 w 4029075"/>
              <a:gd name="connsiteY58" fmla="*/ 114300 h 1143000"/>
              <a:gd name="connsiteX59" fmla="*/ 1762125 w 4029075"/>
              <a:gd name="connsiteY59" fmla="*/ 0 h 1143000"/>
              <a:gd name="connsiteX60" fmla="*/ 1781175 w 4029075"/>
              <a:gd name="connsiteY60" fmla="*/ 85725 h 1143000"/>
              <a:gd name="connsiteX61" fmla="*/ 1828800 w 4029075"/>
              <a:gd name="connsiteY61" fmla="*/ 200025 h 1143000"/>
              <a:gd name="connsiteX62" fmla="*/ 1895475 w 4029075"/>
              <a:gd name="connsiteY62" fmla="*/ 323850 h 1143000"/>
              <a:gd name="connsiteX63" fmla="*/ 1905000 w 4029075"/>
              <a:gd name="connsiteY63" fmla="*/ 361950 h 1143000"/>
              <a:gd name="connsiteX64" fmla="*/ 1943100 w 4029075"/>
              <a:gd name="connsiteY64" fmla="*/ 295275 h 1143000"/>
              <a:gd name="connsiteX65" fmla="*/ 1971675 w 4029075"/>
              <a:gd name="connsiteY65" fmla="*/ 438150 h 1143000"/>
              <a:gd name="connsiteX66" fmla="*/ 1990725 w 4029075"/>
              <a:gd name="connsiteY66" fmla="*/ 600075 h 1143000"/>
              <a:gd name="connsiteX67" fmla="*/ 2019300 w 4029075"/>
              <a:gd name="connsiteY67" fmla="*/ 581025 h 1143000"/>
              <a:gd name="connsiteX68" fmla="*/ 2038350 w 4029075"/>
              <a:gd name="connsiteY68" fmla="*/ 552450 h 1143000"/>
              <a:gd name="connsiteX69" fmla="*/ 2066925 w 4029075"/>
              <a:gd name="connsiteY69" fmla="*/ 523875 h 1143000"/>
              <a:gd name="connsiteX70" fmla="*/ 2076450 w 4029075"/>
              <a:gd name="connsiteY70" fmla="*/ 552450 h 1143000"/>
              <a:gd name="connsiteX71" fmla="*/ 2085975 w 4029075"/>
              <a:gd name="connsiteY71" fmla="*/ 600075 h 1143000"/>
              <a:gd name="connsiteX72" fmla="*/ 2105025 w 4029075"/>
              <a:gd name="connsiteY72" fmla="*/ 628650 h 1143000"/>
              <a:gd name="connsiteX73" fmla="*/ 2114550 w 4029075"/>
              <a:gd name="connsiteY73" fmla="*/ 657225 h 1143000"/>
              <a:gd name="connsiteX74" fmla="*/ 2152650 w 4029075"/>
              <a:gd name="connsiteY74" fmla="*/ 638175 h 1143000"/>
              <a:gd name="connsiteX75" fmla="*/ 2171700 w 4029075"/>
              <a:gd name="connsiteY75" fmla="*/ 600075 h 1143000"/>
              <a:gd name="connsiteX76" fmla="*/ 2190750 w 4029075"/>
              <a:gd name="connsiteY76" fmla="*/ 571500 h 1143000"/>
              <a:gd name="connsiteX77" fmla="*/ 2200275 w 4029075"/>
              <a:gd name="connsiteY77" fmla="*/ 619125 h 1143000"/>
              <a:gd name="connsiteX78" fmla="*/ 2247900 w 4029075"/>
              <a:gd name="connsiteY78" fmla="*/ 695325 h 1143000"/>
              <a:gd name="connsiteX79" fmla="*/ 2276475 w 4029075"/>
              <a:gd name="connsiteY79" fmla="*/ 685800 h 1143000"/>
              <a:gd name="connsiteX80" fmla="*/ 2314575 w 4029075"/>
              <a:gd name="connsiteY80" fmla="*/ 628650 h 1143000"/>
              <a:gd name="connsiteX81" fmla="*/ 2352675 w 4029075"/>
              <a:gd name="connsiteY81" fmla="*/ 590550 h 1143000"/>
              <a:gd name="connsiteX82" fmla="*/ 2390775 w 4029075"/>
              <a:gd name="connsiteY82" fmla="*/ 628650 h 1143000"/>
              <a:gd name="connsiteX83" fmla="*/ 2419350 w 4029075"/>
              <a:gd name="connsiteY83" fmla="*/ 685800 h 1143000"/>
              <a:gd name="connsiteX84" fmla="*/ 2476500 w 4029075"/>
              <a:gd name="connsiteY84" fmla="*/ 847725 h 1143000"/>
              <a:gd name="connsiteX85" fmla="*/ 2524125 w 4029075"/>
              <a:gd name="connsiteY85" fmla="*/ 914400 h 1143000"/>
              <a:gd name="connsiteX86" fmla="*/ 2571750 w 4029075"/>
              <a:gd name="connsiteY86" fmla="*/ 895350 h 1143000"/>
              <a:gd name="connsiteX87" fmla="*/ 2609850 w 4029075"/>
              <a:gd name="connsiteY87" fmla="*/ 838200 h 1143000"/>
              <a:gd name="connsiteX88" fmla="*/ 2647950 w 4029075"/>
              <a:gd name="connsiteY88" fmla="*/ 790575 h 1143000"/>
              <a:gd name="connsiteX89" fmla="*/ 2695575 w 4029075"/>
              <a:gd name="connsiteY89" fmla="*/ 714375 h 1143000"/>
              <a:gd name="connsiteX90" fmla="*/ 2790825 w 4029075"/>
              <a:gd name="connsiteY90" fmla="*/ 619125 h 1143000"/>
              <a:gd name="connsiteX91" fmla="*/ 2847975 w 4029075"/>
              <a:gd name="connsiteY91" fmla="*/ 571500 h 1143000"/>
              <a:gd name="connsiteX92" fmla="*/ 2886075 w 4029075"/>
              <a:gd name="connsiteY92" fmla="*/ 600075 h 1143000"/>
              <a:gd name="connsiteX93" fmla="*/ 2914650 w 4029075"/>
              <a:gd name="connsiteY93" fmla="*/ 685800 h 1143000"/>
              <a:gd name="connsiteX94" fmla="*/ 2971800 w 4029075"/>
              <a:gd name="connsiteY94" fmla="*/ 800100 h 1143000"/>
              <a:gd name="connsiteX95" fmla="*/ 2990850 w 4029075"/>
              <a:gd name="connsiteY95" fmla="*/ 838200 h 1143000"/>
              <a:gd name="connsiteX96" fmla="*/ 3038475 w 4029075"/>
              <a:gd name="connsiteY96" fmla="*/ 876300 h 1143000"/>
              <a:gd name="connsiteX97" fmla="*/ 3086100 w 4029075"/>
              <a:gd name="connsiteY97" fmla="*/ 857250 h 1143000"/>
              <a:gd name="connsiteX98" fmla="*/ 3124200 w 4029075"/>
              <a:gd name="connsiteY98" fmla="*/ 819150 h 1143000"/>
              <a:gd name="connsiteX99" fmla="*/ 3200400 w 4029075"/>
              <a:gd name="connsiteY99" fmla="*/ 771525 h 1143000"/>
              <a:gd name="connsiteX100" fmla="*/ 3228975 w 4029075"/>
              <a:gd name="connsiteY100" fmla="*/ 781050 h 1143000"/>
              <a:gd name="connsiteX101" fmla="*/ 3305175 w 4029075"/>
              <a:gd name="connsiteY101" fmla="*/ 885825 h 1143000"/>
              <a:gd name="connsiteX102" fmla="*/ 3362325 w 4029075"/>
              <a:gd name="connsiteY102" fmla="*/ 904875 h 1143000"/>
              <a:gd name="connsiteX103" fmla="*/ 3390900 w 4029075"/>
              <a:gd name="connsiteY103" fmla="*/ 885825 h 1143000"/>
              <a:gd name="connsiteX104" fmla="*/ 3419475 w 4029075"/>
              <a:gd name="connsiteY104" fmla="*/ 857250 h 1143000"/>
              <a:gd name="connsiteX105" fmla="*/ 3448050 w 4029075"/>
              <a:gd name="connsiteY105" fmla="*/ 876300 h 1143000"/>
              <a:gd name="connsiteX106" fmla="*/ 3476625 w 4029075"/>
              <a:gd name="connsiteY106" fmla="*/ 914400 h 1143000"/>
              <a:gd name="connsiteX107" fmla="*/ 3514725 w 4029075"/>
              <a:gd name="connsiteY107" fmla="*/ 952500 h 1143000"/>
              <a:gd name="connsiteX108" fmla="*/ 3552825 w 4029075"/>
              <a:gd name="connsiteY108" fmla="*/ 942975 h 1143000"/>
              <a:gd name="connsiteX109" fmla="*/ 3667125 w 4029075"/>
              <a:gd name="connsiteY109" fmla="*/ 990600 h 1143000"/>
              <a:gd name="connsiteX110" fmla="*/ 3695700 w 4029075"/>
              <a:gd name="connsiteY110" fmla="*/ 1028700 h 1143000"/>
              <a:gd name="connsiteX111" fmla="*/ 3752850 w 4029075"/>
              <a:gd name="connsiteY111" fmla="*/ 1057275 h 1143000"/>
              <a:gd name="connsiteX112" fmla="*/ 3886200 w 4029075"/>
              <a:gd name="connsiteY112" fmla="*/ 1057275 h 1143000"/>
              <a:gd name="connsiteX113" fmla="*/ 3990975 w 4029075"/>
              <a:gd name="connsiteY113" fmla="*/ 1143000 h 1143000"/>
              <a:gd name="connsiteX114" fmla="*/ 4029075 w 4029075"/>
              <a:gd name="connsiteY114" fmla="*/ 110490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4029075" h="1143000">
                <a:moveTo>
                  <a:pt x="0" y="285750"/>
                </a:moveTo>
                <a:cubicBezTo>
                  <a:pt x="19050" y="314325"/>
                  <a:pt x="27701" y="353806"/>
                  <a:pt x="57150" y="371475"/>
                </a:cubicBezTo>
                <a:cubicBezTo>
                  <a:pt x="70763" y="379643"/>
                  <a:pt x="83197" y="353231"/>
                  <a:pt x="95250" y="342900"/>
                </a:cubicBezTo>
                <a:cubicBezTo>
                  <a:pt x="159422" y="287895"/>
                  <a:pt x="89245" y="337379"/>
                  <a:pt x="152400" y="295275"/>
                </a:cubicBezTo>
                <a:cubicBezTo>
                  <a:pt x="155575" y="304800"/>
                  <a:pt x="159283" y="314164"/>
                  <a:pt x="161925" y="323850"/>
                </a:cubicBezTo>
                <a:cubicBezTo>
                  <a:pt x="168814" y="349109"/>
                  <a:pt x="166452" y="378265"/>
                  <a:pt x="180975" y="400050"/>
                </a:cubicBezTo>
                <a:lnTo>
                  <a:pt x="200025" y="428625"/>
                </a:lnTo>
                <a:cubicBezTo>
                  <a:pt x="212725" y="415925"/>
                  <a:pt x="224608" y="402352"/>
                  <a:pt x="238125" y="390525"/>
                </a:cubicBezTo>
                <a:cubicBezTo>
                  <a:pt x="335878" y="304991"/>
                  <a:pt x="223527" y="414648"/>
                  <a:pt x="304800" y="333375"/>
                </a:cubicBezTo>
                <a:cubicBezTo>
                  <a:pt x="307975" y="342900"/>
                  <a:pt x="304421" y="360299"/>
                  <a:pt x="314325" y="361950"/>
                </a:cubicBezTo>
                <a:cubicBezTo>
                  <a:pt x="362549" y="369987"/>
                  <a:pt x="359181" y="336144"/>
                  <a:pt x="381000" y="314325"/>
                </a:cubicBezTo>
                <a:cubicBezTo>
                  <a:pt x="389095" y="306230"/>
                  <a:pt x="400050" y="301625"/>
                  <a:pt x="409575" y="295275"/>
                </a:cubicBezTo>
                <a:cubicBezTo>
                  <a:pt x="452795" y="381714"/>
                  <a:pt x="424046" y="355723"/>
                  <a:pt x="476250" y="390525"/>
                </a:cubicBezTo>
                <a:cubicBezTo>
                  <a:pt x="485796" y="361886"/>
                  <a:pt x="484309" y="357994"/>
                  <a:pt x="504825" y="333375"/>
                </a:cubicBezTo>
                <a:cubicBezTo>
                  <a:pt x="513449" y="323027"/>
                  <a:pt x="525570" y="315761"/>
                  <a:pt x="533400" y="304800"/>
                </a:cubicBezTo>
                <a:cubicBezTo>
                  <a:pt x="548113" y="284202"/>
                  <a:pt x="554202" y="261444"/>
                  <a:pt x="561975" y="238125"/>
                </a:cubicBezTo>
                <a:cubicBezTo>
                  <a:pt x="574675" y="241300"/>
                  <a:pt x="590018" y="239269"/>
                  <a:pt x="600075" y="247650"/>
                </a:cubicBezTo>
                <a:cubicBezTo>
                  <a:pt x="610983" y="256740"/>
                  <a:pt x="612080" y="273422"/>
                  <a:pt x="619125" y="285750"/>
                </a:cubicBezTo>
                <a:cubicBezTo>
                  <a:pt x="624805" y="295689"/>
                  <a:pt x="630725" y="305633"/>
                  <a:pt x="638175" y="314325"/>
                </a:cubicBezTo>
                <a:cubicBezTo>
                  <a:pt x="668971" y="350254"/>
                  <a:pt x="671145" y="349005"/>
                  <a:pt x="704850" y="371475"/>
                </a:cubicBezTo>
                <a:cubicBezTo>
                  <a:pt x="764725" y="331558"/>
                  <a:pt x="704136" y="378777"/>
                  <a:pt x="752475" y="314325"/>
                </a:cubicBezTo>
                <a:cubicBezTo>
                  <a:pt x="763251" y="299957"/>
                  <a:pt x="777875" y="288925"/>
                  <a:pt x="790575" y="276225"/>
                </a:cubicBezTo>
                <a:cubicBezTo>
                  <a:pt x="793750" y="266700"/>
                  <a:pt x="791746" y="242081"/>
                  <a:pt x="800100" y="247650"/>
                </a:cubicBezTo>
                <a:cubicBezTo>
                  <a:pt x="814326" y="257134"/>
                  <a:pt x="815003" y="278688"/>
                  <a:pt x="819150" y="295275"/>
                </a:cubicBezTo>
                <a:cubicBezTo>
                  <a:pt x="827759" y="329713"/>
                  <a:pt x="829591" y="365612"/>
                  <a:pt x="838200" y="400050"/>
                </a:cubicBezTo>
                <a:cubicBezTo>
                  <a:pt x="842347" y="416637"/>
                  <a:pt x="852337" y="431298"/>
                  <a:pt x="857250" y="447675"/>
                </a:cubicBezTo>
                <a:cubicBezTo>
                  <a:pt x="861902" y="463182"/>
                  <a:pt x="863600" y="479425"/>
                  <a:pt x="866775" y="495300"/>
                </a:cubicBezTo>
                <a:cubicBezTo>
                  <a:pt x="876300" y="488950"/>
                  <a:pt x="889000" y="485775"/>
                  <a:pt x="895350" y="476250"/>
                </a:cubicBezTo>
                <a:cubicBezTo>
                  <a:pt x="924530" y="432480"/>
                  <a:pt x="875583" y="423504"/>
                  <a:pt x="942975" y="457200"/>
                </a:cubicBezTo>
                <a:cubicBezTo>
                  <a:pt x="966942" y="385300"/>
                  <a:pt x="934663" y="467938"/>
                  <a:pt x="962025" y="495300"/>
                </a:cubicBezTo>
                <a:cubicBezTo>
                  <a:pt x="971550" y="504825"/>
                  <a:pt x="982770" y="477686"/>
                  <a:pt x="990600" y="466725"/>
                </a:cubicBezTo>
                <a:cubicBezTo>
                  <a:pt x="998853" y="455171"/>
                  <a:pt x="1003300" y="441325"/>
                  <a:pt x="1009650" y="428625"/>
                </a:cubicBezTo>
                <a:cubicBezTo>
                  <a:pt x="1059376" y="478351"/>
                  <a:pt x="1059294" y="521856"/>
                  <a:pt x="1104900" y="476250"/>
                </a:cubicBezTo>
                <a:cubicBezTo>
                  <a:pt x="1116125" y="465025"/>
                  <a:pt x="1123950" y="450850"/>
                  <a:pt x="1133475" y="438150"/>
                </a:cubicBezTo>
                <a:cubicBezTo>
                  <a:pt x="1146175" y="444500"/>
                  <a:pt x="1160667" y="448110"/>
                  <a:pt x="1171575" y="457200"/>
                </a:cubicBezTo>
                <a:cubicBezTo>
                  <a:pt x="1180369" y="464529"/>
                  <a:pt x="1179400" y="483530"/>
                  <a:pt x="1190625" y="485775"/>
                </a:cubicBezTo>
                <a:cubicBezTo>
                  <a:pt x="1201850" y="488020"/>
                  <a:pt x="1211105" y="474820"/>
                  <a:pt x="1219200" y="466725"/>
                </a:cubicBezTo>
                <a:cubicBezTo>
                  <a:pt x="1231015" y="454910"/>
                  <a:pt x="1256008" y="416275"/>
                  <a:pt x="1266825" y="400050"/>
                </a:cubicBezTo>
                <a:cubicBezTo>
                  <a:pt x="1276350" y="403225"/>
                  <a:pt x="1289128" y="401735"/>
                  <a:pt x="1295400" y="409575"/>
                </a:cubicBezTo>
                <a:cubicBezTo>
                  <a:pt x="1303578" y="419797"/>
                  <a:pt x="1293216" y="441821"/>
                  <a:pt x="1304925" y="447675"/>
                </a:cubicBezTo>
                <a:cubicBezTo>
                  <a:pt x="1315164" y="452795"/>
                  <a:pt x="1324808" y="436075"/>
                  <a:pt x="1333500" y="428625"/>
                </a:cubicBezTo>
                <a:cubicBezTo>
                  <a:pt x="1347137" y="416936"/>
                  <a:pt x="1358900" y="403225"/>
                  <a:pt x="1371600" y="390525"/>
                </a:cubicBezTo>
                <a:cubicBezTo>
                  <a:pt x="1374775" y="381000"/>
                  <a:pt x="1371085" y="361950"/>
                  <a:pt x="1381125" y="361950"/>
                </a:cubicBezTo>
                <a:cubicBezTo>
                  <a:pt x="1393348" y="361950"/>
                  <a:pt x="1423003" y="410480"/>
                  <a:pt x="1428750" y="419100"/>
                </a:cubicBezTo>
                <a:cubicBezTo>
                  <a:pt x="1432983" y="436033"/>
                  <a:pt x="1434042" y="487892"/>
                  <a:pt x="1476375" y="466725"/>
                </a:cubicBezTo>
                <a:cubicBezTo>
                  <a:pt x="1489075" y="460375"/>
                  <a:pt x="1488380" y="440953"/>
                  <a:pt x="1495425" y="428625"/>
                </a:cubicBezTo>
                <a:cubicBezTo>
                  <a:pt x="1501105" y="418686"/>
                  <a:pt x="1508795" y="409989"/>
                  <a:pt x="1514475" y="400050"/>
                </a:cubicBezTo>
                <a:cubicBezTo>
                  <a:pt x="1521520" y="387722"/>
                  <a:pt x="1526480" y="374278"/>
                  <a:pt x="1533525" y="361950"/>
                </a:cubicBezTo>
                <a:cubicBezTo>
                  <a:pt x="1587377" y="267708"/>
                  <a:pt x="1514058" y="410410"/>
                  <a:pt x="1571625" y="295275"/>
                </a:cubicBezTo>
                <a:cubicBezTo>
                  <a:pt x="1581150" y="301625"/>
                  <a:pt x="1592871" y="305531"/>
                  <a:pt x="1600200" y="314325"/>
                </a:cubicBezTo>
                <a:cubicBezTo>
                  <a:pt x="1609290" y="325233"/>
                  <a:pt x="1610997" y="340871"/>
                  <a:pt x="1619250" y="352425"/>
                </a:cubicBezTo>
                <a:cubicBezTo>
                  <a:pt x="1627080" y="363386"/>
                  <a:pt x="1638300" y="371475"/>
                  <a:pt x="1647825" y="381000"/>
                </a:cubicBezTo>
                <a:cubicBezTo>
                  <a:pt x="1651000" y="390525"/>
                  <a:pt x="1647310" y="409575"/>
                  <a:pt x="1657350" y="409575"/>
                </a:cubicBezTo>
                <a:cubicBezTo>
                  <a:pt x="1668798" y="409575"/>
                  <a:pt x="1671891" y="391522"/>
                  <a:pt x="1676400" y="381000"/>
                </a:cubicBezTo>
                <a:cubicBezTo>
                  <a:pt x="1681557" y="368968"/>
                  <a:pt x="1681328" y="355157"/>
                  <a:pt x="1685925" y="342900"/>
                </a:cubicBezTo>
                <a:cubicBezTo>
                  <a:pt x="1690911" y="329605"/>
                  <a:pt x="1699702" y="317983"/>
                  <a:pt x="1704975" y="304800"/>
                </a:cubicBezTo>
                <a:cubicBezTo>
                  <a:pt x="1712433" y="286156"/>
                  <a:pt x="1717675" y="266700"/>
                  <a:pt x="1724025" y="247650"/>
                </a:cubicBezTo>
                <a:cubicBezTo>
                  <a:pt x="1727200" y="225425"/>
                  <a:pt x="1728846" y="202927"/>
                  <a:pt x="1733550" y="180975"/>
                </a:cubicBezTo>
                <a:cubicBezTo>
                  <a:pt x="1738393" y="158374"/>
                  <a:pt x="1748995" y="137131"/>
                  <a:pt x="1752600" y="114300"/>
                </a:cubicBezTo>
                <a:cubicBezTo>
                  <a:pt x="1758563" y="76536"/>
                  <a:pt x="1758950" y="38100"/>
                  <a:pt x="1762125" y="0"/>
                </a:cubicBezTo>
                <a:cubicBezTo>
                  <a:pt x="1789377" y="81756"/>
                  <a:pt x="1747648" y="-48382"/>
                  <a:pt x="1781175" y="85725"/>
                </a:cubicBezTo>
                <a:cubicBezTo>
                  <a:pt x="1797820" y="152305"/>
                  <a:pt x="1800939" y="136343"/>
                  <a:pt x="1828800" y="200025"/>
                </a:cubicBezTo>
                <a:cubicBezTo>
                  <a:pt x="1879087" y="314966"/>
                  <a:pt x="1839890" y="268265"/>
                  <a:pt x="1895475" y="323850"/>
                </a:cubicBezTo>
                <a:cubicBezTo>
                  <a:pt x="1898650" y="336550"/>
                  <a:pt x="1891909" y="361950"/>
                  <a:pt x="1905000" y="361950"/>
                </a:cubicBezTo>
                <a:cubicBezTo>
                  <a:pt x="1924222" y="361950"/>
                  <a:pt x="1938280" y="309734"/>
                  <a:pt x="1943100" y="295275"/>
                </a:cubicBezTo>
                <a:cubicBezTo>
                  <a:pt x="1952625" y="342900"/>
                  <a:pt x="1965039" y="390037"/>
                  <a:pt x="1971675" y="438150"/>
                </a:cubicBezTo>
                <a:cubicBezTo>
                  <a:pt x="1998179" y="630307"/>
                  <a:pt x="1963444" y="518231"/>
                  <a:pt x="1990725" y="600075"/>
                </a:cubicBezTo>
                <a:cubicBezTo>
                  <a:pt x="2000250" y="593725"/>
                  <a:pt x="2011205" y="589120"/>
                  <a:pt x="2019300" y="581025"/>
                </a:cubicBezTo>
                <a:cubicBezTo>
                  <a:pt x="2027395" y="572930"/>
                  <a:pt x="2031021" y="561244"/>
                  <a:pt x="2038350" y="552450"/>
                </a:cubicBezTo>
                <a:cubicBezTo>
                  <a:pt x="2046974" y="542102"/>
                  <a:pt x="2057400" y="533400"/>
                  <a:pt x="2066925" y="523875"/>
                </a:cubicBezTo>
                <a:cubicBezTo>
                  <a:pt x="2070100" y="533400"/>
                  <a:pt x="2074015" y="542710"/>
                  <a:pt x="2076450" y="552450"/>
                </a:cubicBezTo>
                <a:cubicBezTo>
                  <a:pt x="2080377" y="568156"/>
                  <a:pt x="2080291" y="584916"/>
                  <a:pt x="2085975" y="600075"/>
                </a:cubicBezTo>
                <a:cubicBezTo>
                  <a:pt x="2089995" y="610794"/>
                  <a:pt x="2099905" y="618411"/>
                  <a:pt x="2105025" y="628650"/>
                </a:cubicBezTo>
                <a:cubicBezTo>
                  <a:pt x="2109515" y="637630"/>
                  <a:pt x="2111375" y="647700"/>
                  <a:pt x="2114550" y="657225"/>
                </a:cubicBezTo>
                <a:cubicBezTo>
                  <a:pt x="2127250" y="650875"/>
                  <a:pt x="2142610" y="648215"/>
                  <a:pt x="2152650" y="638175"/>
                </a:cubicBezTo>
                <a:cubicBezTo>
                  <a:pt x="2162690" y="628135"/>
                  <a:pt x="2164655" y="612403"/>
                  <a:pt x="2171700" y="600075"/>
                </a:cubicBezTo>
                <a:cubicBezTo>
                  <a:pt x="2177380" y="590136"/>
                  <a:pt x="2184400" y="581025"/>
                  <a:pt x="2190750" y="571500"/>
                </a:cubicBezTo>
                <a:cubicBezTo>
                  <a:pt x="2193925" y="587375"/>
                  <a:pt x="2195155" y="603766"/>
                  <a:pt x="2200275" y="619125"/>
                </a:cubicBezTo>
                <a:cubicBezTo>
                  <a:pt x="2210735" y="650504"/>
                  <a:pt x="2228347" y="669255"/>
                  <a:pt x="2247900" y="695325"/>
                </a:cubicBezTo>
                <a:cubicBezTo>
                  <a:pt x="2257425" y="692150"/>
                  <a:pt x="2269375" y="692900"/>
                  <a:pt x="2276475" y="685800"/>
                </a:cubicBezTo>
                <a:cubicBezTo>
                  <a:pt x="2292664" y="669611"/>
                  <a:pt x="2298386" y="644839"/>
                  <a:pt x="2314575" y="628650"/>
                </a:cubicBezTo>
                <a:lnTo>
                  <a:pt x="2352675" y="590550"/>
                </a:lnTo>
                <a:cubicBezTo>
                  <a:pt x="2365375" y="603250"/>
                  <a:pt x="2380475" y="613936"/>
                  <a:pt x="2390775" y="628650"/>
                </a:cubicBezTo>
                <a:cubicBezTo>
                  <a:pt x="2402989" y="646098"/>
                  <a:pt x="2411630" y="665950"/>
                  <a:pt x="2419350" y="685800"/>
                </a:cubicBezTo>
                <a:cubicBezTo>
                  <a:pt x="2425679" y="702074"/>
                  <a:pt x="2458363" y="811450"/>
                  <a:pt x="2476500" y="847725"/>
                </a:cubicBezTo>
                <a:cubicBezTo>
                  <a:pt x="2483464" y="861653"/>
                  <a:pt x="2517653" y="905771"/>
                  <a:pt x="2524125" y="914400"/>
                </a:cubicBezTo>
                <a:cubicBezTo>
                  <a:pt x="2540000" y="908050"/>
                  <a:pt x="2558971" y="906709"/>
                  <a:pt x="2571750" y="895350"/>
                </a:cubicBezTo>
                <a:cubicBezTo>
                  <a:pt x="2588862" y="880139"/>
                  <a:pt x="2596384" y="856716"/>
                  <a:pt x="2609850" y="838200"/>
                </a:cubicBezTo>
                <a:cubicBezTo>
                  <a:pt x="2621807" y="821758"/>
                  <a:pt x="2636378" y="807290"/>
                  <a:pt x="2647950" y="790575"/>
                </a:cubicBezTo>
                <a:cubicBezTo>
                  <a:pt x="2664999" y="765948"/>
                  <a:pt x="2678165" y="738749"/>
                  <a:pt x="2695575" y="714375"/>
                </a:cubicBezTo>
                <a:cubicBezTo>
                  <a:pt x="2744787" y="645478"/>
                  <a:pt x="2733206" y="669542"/>
                  <a:pt x="2790825" y="619125"/>
                </a:cubicBezTo>
                <a:cubicBezTo>
                  <a:pt x="2849497" y="567787"/>
                  <a:pt x="2789494" y="610487"/>
                  <a:pt x="2847975" y="571500"/>
                </a:cubicBezTo>
                <a:cubicBezTo>
                  <a:pt x="2860675" y="581025"/>
                  <a:pt x="2876550" y="587375"/>
                  <a:pt x="2886075" y="600075"/>
                </a:cubicBezTo>
                <a:cubicBezTo>
                  <a:pt x="2912837" y="635758"/>
                  <a:pt x="2898796" y="649562"/>
                  <a:pt x="2914650" y="685800"/>
                </a:cubicBezTo>
                <a:cubicBezTo>
                  <a:pt x="2931724" y="724826"/>
                  <a:pt x="2952750" y="762000"/>
                  <a:pt x="2971800" y="800100"/>
                </a:cubicBezTo>
                <a:cubicBezTo>
                  <a:pt x="2978150" y="812800"/>
                  <a:pt x="2979762" y="829330"/>
                  <a:pt x="2990850" y="838200"/>
                </a:cubicBezTo>
                <a:lnTo>
                  <a:pt x="3038475" y="876300"/>
                </a:lnTo>
                <a:cubicBezTo>
                  <a:pt x="3054350" y="869950"/>
                  <a:pt x="3071874" y="866734"/>
                  <a:pt x="3086100" y="857250"/>
                </a:cubicBezTo>
                <a:cubicBezTo>
                  <a:pt x="3101044" y="847287"/>
                  <a:pt x="3110683" y="830977"/>
                  <a:pt x="3124200" y="819150"/>
                </a:cubicBezTo>
                <a:cubicBezTo>
                  <a:pt x="3157173" y="790299"/>
                  <a:pt x="3162847" y="790302"/>
                  <a:pt x="3200400" y="771525"/>
                </a:cubicBezTo>
                <a:cubicBezTo>
                  <a:pt x="3209925" y="774700"/>
                  <a:pt x="3221135" y="774778"/>
                  <a:pt x="3228975" y="781050"/>
                </a:cubicBezTo>
                <a:cubicBezTo>
                  <a:pt x="3271167" y="814804"/>
                  <a:pt x="3225817" y="859372"/>
                  <a:pt x="3305175" y="885825"/>
                </a:cubicBezTo>
                <a:lnTo>
                  <a:pt x="3362325" y="904875"/>
                </a:lnTo>
                <a:cubicBezTo>
                  <a:pt x="3371850" y="898525"/>
                  <a:pt x="3382106" y="893154"/>
                  <a:pt x="3390900" y="885825"/>
                </a:cubicBezTo>
                <a:cubicBezTo>
                  <a:pt x="3401248" y="877201"/>
                  <a:pt x="3406188" y="859465"/>
                  <a:pt x="3419475" y="857250"/>
                </a:cubicBezTo>
                <a:cubicBezTo>
                  <a:pt x="3430767" y="855368"/>
                  <a:pt x="3439955" y="868205"/>
                  <a:pt x="3448050" y="876300"/>
                </a:cubicBezTo>
                <a:cubicBezTo>
                  <a:pt x="3459275" y="887525"/>
                  <a:pt x="3466171" y="902453"/>
                  <a:pt x="3476625" y="914400"/>
                </a:cubicBezTo>
                <a:cubicBezTo>
                  <a:pt x="3488452" y="927917"/>
                  <a:pt x="3502025" y="939800"/>
                  <a:pt x="3514725" y="952500"/>
                </a:cubicBezTo>
                <a:cubicBezTo>
                  <a:pt x="3527425" y="949325"/>
                  <a:pt x="3539779" y="941888"/>
                  <a:pt x="3552825" y="942975"/>
                </a:cubicBezTo>
                <a:cubicBezTo>
                  <a:pt x="3601213" y="947007"/>
                  <a:pt x="3634281" y="957756"/>
                  <a:pt x="3667125" y="990600"/>
                </a:cubicBezTo>
                <a:cubicBezTo>
                  <a:pt x="3678350" y="1001825"/>
                  <a:pt x="3683169" y="1018954"/>
                  <a:pt x="3695700" y="1028700"/>
                </a:cubicBezTo>
                <a:cubicBezTo>
                  <a:pt x="3712512" y="1041776"/>
                  <a:pt x="3733800" y="1047750"/>
                  <a:pt x="3752850" y="1057275"/>
                </a:cubicBezTo>
                <a:cubicBezTo>
                  <a:pt x="3764018" y="1056158"/>
                  <a:pt x="3856984" y="1036027"/>
                  <a:pt x="3886200" y="1057275"/>
                </a:cubicBezTo>
                <a:cubicBezTo>
                  <a:pt x="4054974" y="1180019"/>
                  <a:pt x="3883175" y="1089100"/>
                  <a:pt x="3990975" y="1143000"/>
                </a:cubicBezTo>
                <a:cubicBezTo>
                  <a:pt x="4025457" y="1120012"/>
                  <a:pt x="4014430" y="1134189"/>
                  <a:pt x="4029075" y="1104900"/>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46">
            <a:extLst>
              <a:ext uri="{FF2B5EF4-FFF2-40B4-BE49-F238E27FC236}">
                <a16:creationId xmlns:a16="http://schemas.microsoft.com/office/drawing/2014/main" id="{F56B3610-BF66-4F9C-917A-94ED3989FAF6}"/>
              </a:ext>
            </a:extLst>
          </p:cNvPr>
          <p:cNvSpPr/>
          <p:nvPr/>
        </p:nvSpPr>
        <p:spPr>
          <a:xfrm>
            <a:off x="3200400" y="3458218"/>
            <a:ext cx="3105783" cy="782794"/>
          </a:xfrm>
          <a:custGeom>
            <a:avLst/>
            <a:gdLst>
              <a:gd name="connsiteX0" fmla="*/ 0 w 3638550"/>
              <a:gd name="connsiteY0" fmla="*/ 866775 h 962025"/>
              <a:gd name="connsiteX1" fmla="*/ 47625 w 3638550"/>
              <a:gd name="connsiteY1" fmla="*/ 838200 h 962025"/>
              <a:gd name="connsiteX2" fmla="*/ 76200 w 3638550"/>
              <a:gd name="connsiteY2" fmla="*/ 847725 h 962025"/>
              <a:gd name="connsiteX3" fmla="*/ 114300 w 3638550"/>
              <a:gd name="connsiteY3" fmla="*/ 857250 h 962025"/>
              <a:gd name="connsiteX4" fmla="*/ 142875 w 3638550"/>
              <a:gd name="connsiteY4" fmla="*/ 876300 h 962025"/>
              <a:gd name="connsiteX5" fmla="*/ 152400 w 3638550"/>
              <a:gd name="connsiteY5" fmla="*/ 904875 h 962025"/>
              <a:gd name="connsiteX6" fmla="*/ 238125 w 3638550"/>
              <a:gd name="connsiteY6" fmla="*/ 838200 h 962025"/>
              <a:gd name="connsiteX7" fmla="*/ 342900 w 3638550"/>
              <a:gd name="connsiteY7" fmla="*/ 904875 h 962025"/>
              <a:gd name="connsiteX8" fmla="*/ 419100 w 3638550"/>
              <a:gd name="connsiteY8" fmla="*/ 809625 h 962025"/>
              <a:gd name="connsiteX9" fmla="*/ 428625 w 3638550"/>
              <a:gd name="connsiteY9" fmla="*/ 771525 h 962025"/>
              <a:gd name="connsiteX10" fmla="*/ 438150 w 3638550"/>
              <a:gd name="connsiteY10" fmla="*/ 685800 h 962025"/>
              <a:gd name="connsiteX11" fmla="*/ 523875 w 3638550"/>
              <a:gd name="connsiteY11" fmla="*/ 723900 h 962025"/>
              <a:gd name="connsiteX12" fmla="*/ 561975 w 3638550"/>
              <a:gd name="connsiteY12" fmla="*/ 685800 h 962025"/>
              <a:gd name="connsiteX13" fmla="*/ 581025 w 3638550"/>
              <a:gd name="connsiteY13" fmla="*/ 638175 h 962025"/>
              <a:gd name="connsiteX14" fmla="*/ 619125 w 3638550"/>
              <a:gd name="connsiteY14" fmla="*/ 666750 h 962025"/>
              <a:gd name="connsiteX15" fmla="*/ 657225 w 3638550"/>
              <a:gd name="connsiteY15" fmla="*/ 762000 h 962025"/>
              <a:gd name="connsiteX16" fmla="*/ 676275 w 3638550"/>
              <a:gd name="connsiteY16" fmla="*/ 790575 h 962025"/>
              <a:gd name="connsiteX17" fmla="*/ 704850 w 3638550"/>
              <a:gd name="connsiteY17" fmla="*/ 809625 h 962025"/>
              <a:gd name="connsiteX18" fmla="*/ 762000 w 3638550"/>
              <a:gd name="connsiteY18" fmla="*/ 790575 h 962025"/>
              <a:gd name="connsiteX19" fmla="*/ 819150 w 3638550"/>
              <a:gd name="connsiteY19" fmla="*/ 742950 h 962025"/>
              <a:gd name="connsiteX20" fmla="*/ 857250 w 3638550"/>
              <a:gd name="connsiteY20" fmla="*/ 762000 h 962025"/>
              <a:gd name="connsiteX21" fmla="*/ 895350 w 3638550"/>
              <a:gd name="connsiteY21" fmla="*/ 838200 h 962025"/>
              <a:gd name="connsiteX22" fmla="*/ 923925 w 3638550"/>
              <a:gd name="connsiteY22" fmla="*/ 876300 h 962025"/>
              <a:gd name="connsiteX23" fmla="*/ 981075 w 3638550"/>
              <a:gd name="connsiteY23" fmla="*/ 933450 h 962025"/>
              <a:gd name="connsiteX24" fmla="*/ 1009650 w 3638550"/>
              <a:gd name="connsiteY24" fmla="*/ 904875 h 962025"/>
              <a:gd name="connsiteX25" fmla="*/ 1019175 w 3638550"/>
              <a:gd name="connsiteY25" fmla="*/ 876300 h 962025"/>
              <a:gd name="connsiteX26" fmla="*/ 1028700 w 3638550"/>
              <a:gd name="connsiteY26" fmla="*/ 904875 h 962025"/>
              <a:gd name="connsiteX27" fmla="*/ 1057275 w 3638550"/>
              <a:gd name="connsiteY27" fmla="*/ 942975 h 962025"/>
              <a:gd name="connsiteX28" fmla="*/ 1085850 w 3638550"/>
              <a:gd name="connsiteY28" fmla="*/ 933450 h 962025"/>
              <a:gd name="connsiteX29" fmla="*/ 1123950 w 3638550"/>
              <a:gd name="connsiteY29" fmla="*/ 876300 h 962025"/>
              <a:gd name="connsiteX30" fmla="*/ 1162050 w 3638550"/>
              <a:gd name="connsiteY30" fmla="*/ 828675 h 962025"/>
              <a:gd name="connsiteX31" fmla="*/ 1190625 w 3638550"/>
              <a:gd name="connsiteY31" fmla="*/ 838200 h 962025"/>
              <a:gd name="connsiteX32" fmla="*/ 1247775 w 3638550"/>
              <a:gd name="connsiteY32" fmla="*/ 828675 h 962025"/>
              <a:gd name="connsiteX33" fmla="*/ 1266825 w 3638550"/>
              <a:gd name="connsiteY33" fmla="*/ 771525 h 962025"/>
              <a:gd name="connsiteX34" fmla="*/ 1295400 w 3638550"/>
              <a:gd name="connsiteY34" fmla="*/ 704850 h 962025"/>
              <a:gd name="connsiteX35" fmla="*/ 1314450 w 3638550"/>
              <a:gd name="connsiteY35" fmla="*/ 638175 h 962025"/>
              <a:gd name="connsiteX36" fmla="*/ 1323975 w 3638550"/>
              <a:gd name="connsiteY36" fmla="*/ 561975 h 962025"/>
              <a:gd name="connsiteX37" fmla="*/ 1343025 w 3638550"/>
              <a:gd name="connsiteY37" fmla="*/ 476250 h 962025"/>
              <a:gd name="connsiteX38" fmla="*/ 1352550 w 3638550"/>
              <a:gd name="connsiteY38" fmla="*/ 371475 h 962025"/>
              <a:gd name="connsiteX39" fmla="*/ 1381125 w 3638550"/>
              <a:gd name="connsiteY39" fmla="*/ 409575 h 962025"/>
              <a:gd name="connsiteX40" fmla="*/ 1400175 w 3638550"/>
              <a:gd name="connsiteY40" fmla="*/ 476250 h 962025"/>
              <a:gd name="connsiteX41" fmla="*/ 1457325 w 3638550"/>
              <a:gd name="connsiteY41" fmla="*/ 609600 h 962025"/>
              <a:gd name="connsiteX42" fmla="*/ 1476375 w 3638550"/>
              <a:gd name="connsiteY42" fmla="*/ 657225 h 962025"/>
              <a:gd name="connsiteX43" fmla="*/ 1495425 w 3638550"/>
              <a:gd name="connsiteY43" fmla="*/ 685800 h 962025"/>
              <a:gd name="connsiteX44" fmla="*/ 1504950 w 3638550"/>
              <a:gd name="connsiteY44" fmla="*/ 714375 h 962025"/>
              <a:gd name="connsiteX45" fmla="*/ 1533525 w 3638550"/>
              <a:gd name="connsiteY45" fmla="*/ 723900 h 962025"/>
              <a:gd name="connsiteX46" fmla="*/ 1562100 w 3638550"/>
              <a:gd name="connsiteY46" fmla="*/ 695325 h 962025"/>
              <a:gd name="connsiteX47" fmla="*/ 1600200 w 3638550"/>
              <a:gd name="connsiteY47" fmla="*/ 609600 h 962025"/>
              <a:gd name="connsiteX48" fmla="*/ 1628775 w 3638550"/>
              <a:gd name="connsiteY48" fmla="*/ 590550 h 962025"/>
              <a:gd name="connsiteX49" fmla="*/ 1657350 w 3638550"/>
              <a:gd name="connsiteY49" fmla="*/ 619125 h 962025"/>
              <a:gd name="connsiteX50" fmla="*/ 1752600 w 3638550"/>
              <a:gd name="connsiteY50" fmla="*/ 733425 h 962025"/>
              <a:gd name="connsiteX51" fmla="*/ 1790700 w 3638550"/>
              <a:gd name="connsiteY51" fmla="*/ 752475 h 962025"/>
              <a:gd name="connsiteX52" fmla="*/ 1809750 w 3638550"/>
              <a:gd name="connsiteY52" fmla="*/ 714375 h 962025"/>
              <a:gd name="connsiteX53" fmla="*/ 1876425 w 3638550"/>
              <a:gd name="connsiteY53" fmla="*/ 809625 h 962025"/>
              <a:gd name="connsiteX54" fmla="*/ 1924050 w 3638550"/>
              <a:gd name="connsiteY54" fmla="*/ 762000 h 962025"/>
              <a:gd name="connsiteX55" fmla="*/ 1962150 w 3638550"/>
              <a:gd name="connsiteY55" fmla="*/ 704850 h 962025"/>
              <a:gd name="connsiteX56" fmla="*/ 2019300 w 3638550"/>
              <a:gd name="connsiteY56" fmla="*/ 819150 h 962025"/>
              <a:gd name="connsiteX57" fmla="*/ 2038350 w 3638550"/>
              <a:gd name="connsiteY57" fmla="*/ 895350 h 962025"/>
              <a:gd name="connsiteX58" fmla="*/ 2076450 w 3638550"/>
              <a:gd name="connsiteY58" fmla="*/ 933450 h 962025"/>
              <a:gd name="connsiteX59" fmla="*/ 2095500 w 3638550"/>
              <a:gd name="connsiteY59" fmla="*/ 962025 h 962025"/>
              <a:gd name="connsiteX60" fmla="*/ 2133600 w 3638550"/>
              <a:gd name="connsiteY60" fmla="*/ 942975 h 962025"/>
              <a:gd name="connsiteX61" fmla="*/ 2152650 w 3638550"/>
              <a:gd name="connsiteY61" fmla="*/ 904875 h 962025"/>
              <a:gd name="connsiteX62" fmla="*/ 2190750 w 3638550"/>
              <a:gd name="connsiteY62" fmla="*/ 866775 h 962025"/>
              <a:gd name="connsiteX63" fmla="*/ 2238375 w 3638550"/>
              <a:gd name="connsiteY63" fmla="*/ 914400 h 962025"/>
              <a:gd name="connsiteX64" fmla="*/ 2276475 w 3638550"/>
              <a:gd name="connsiteY64" fmla="*/ 942975 h 962025"/>
              <a:gd name="connsiteX65" fmla="*/ 2352675 w 3638550"/>
              <a:gd name="connsiteY65" fmla="*/ 838200 h 962025"/>
              <a:gd name="connsiteX66" fmla="*/ 2400300 w 3638550"/>
              <a:gd name="connsiteY66" fmla="*/ 771525 h 962025"/>
              <a:gd name="connsiteX67" fmla="*/ 2419350 w 3638550"/>
              <a:gd name="connsiteY67" fmla="*/ 800100 h 962025"/>
              <a:gd name="connsiteX68" fmla="*/ 2466975 w 3638550"/>
              <a:gd name="connsiteY68" fmla="*/ 771525 h 962025"/>
              <a:gd name="connsiteX69" fmla="*/ 2505075 w 3638550"/>
              <a:gd name="connsiteY69" fmla="*/ 714375 h 962025"/>
              <a:gd name="connsiteX70" fmla="*/ 2524125 w 3638550"/>
              <a:gd name="connsiteY70" fmla="*/ 685800 h 962025"/>
              <a:gd name="connsiteX71" fmla="*/ 2543175 w 3638550"/>
              <a:gd name="connsiteY71" fmla="*/ 657225 h 962025"/>
              <a:gd name="connsiteX72" fmla="*/ 2562225 w 3638550"/>
              <a:gd name="connsiteY72" fmla="*/ 628650 h 962025"/>
              <a:gd name="connsiteX73" fmla="*/ 2590800 w 3638550"/>
              <a:gd name="connsiteY73" fmla="*/ 638175 h 962025"/>
              <a:gd name="connsiteX74" fmla="*/ 2609850 w 3638550"/>
              <a:gd name="connsiteY74" fmla="*/ 676275 h 962025"/>
              <a:gd name="connsiteX75" fmla="*/ 2647950 w 3638550"/>
              <a:gd name="connsiteY75" fmla="*/ 666750 h 962025"/>
              <a:gd name="connsiteX76" fmla="*/ 2676525 w 3638550"/>
              <a:gd name="connsiteY76" fmla="*/ 628650 h 962025"/>
              <a:gd name="connsiteX77" fmla="*/ 2695575 w 3638550"/>
              <a:gd name="connsiteY77" fmla="*/ 600075 h 962025"/>
              <a:gd name="connsiteX78" fmla="*/ 2762250 w 3638550"/>
              <a:gd name="connsiteY78" fmla="*/ 638175 h 962025"/>
              <a:gd name="connsiteX79" fmla="*/ 2790825 w 3638550"/>
              <a:gd name="connsiteY79" fmla="*/ 619125 h 962025"/>
              <a:gd name="connsiteX80" fmla="*/ 2828925 w 3638550"/>
              <a:gd name="connsiteY80" fmla="*/ 542925 h 962025"/>
              <a:gd name="connsiteX81" fmla="*/ 2867025 w 3638550"/>
              <a:gd name="connsiteY81" fmla="*/ 466725 h 962025"/>
              <a:gd name="connsiteX82" fmla="*/ 2914650 w 3638550"/>
              <a:gd name="connsiteY82" fmla="*/ 295275 h 962025"/>
              <a:gd name="connsiteX83" fmla="*/ 2943225 w 3638550"/>
              <a:gd name="connsiteY83" fmla="*/ 323850 h 962025"/>
              <a:gd name="connsiteX84" fmla="*/ 2962275 w 3638550"/>
              <a:gd name="connsiteY84" fmla="*/ 361950 h 962025"/>
              <a:gd name="connsiteX85" fmla="*/ 2990850 w 3638550"/>
              <a:gd name="connsiteY85" fmla="*/ 352425 h 962025"/>
              <a:gd name="connsiteX86" fmla="*/ 3019425 w 3638550"/>
              <a:gd name="connsiteY86" fmla="*/ 381000 h 962025"/>
              <a:gd name="connsiteX87" fmla="*/ 3038475 w 3638550"/>
              <a:gd name="connsiteY87" fmla="*/ 409575 h 962025"/>
              <a:gd name="connsiteX88" fmla="*/ 3067050 w 3638550"/>
              <a:gd name="connsiteY88" fmla="*/ 361950 h 962025"/>
              <a:gd name="connsiteX89" fmla="*/ 3114675 w 3638550"/>
              <a:gd name="connsiteY89" fmla="*/ 247650 h 962025"/>
              <a:gd name="connsiteX90" fmla="*/ 3133725 w 3638550"/>
              <a:gd name="connsiteY90" fmla="*/ 209550 h 962025"/>
              <a:gd name="connsiteX91" fmla="*/ 3152775 w 3638550"/>
              <a:gd name="connsiteY91" fmla="*/ 257175 h 962025"/>
              <a:gd name="connsiteX92" fmla="*/ 3200400 w 3638550"/>
              <a:gd name="connsiteY92" fmla="*/ 285750 h 962025"/>
              <a:gd name="connsiteX93" fmla="*/ 3228975 w 3638550"/>
              <a:gd name="connsiteY93" fmla="*/ 314325 h 962025"/>
              <a:gd name="connsiteX94" fmla="*/ 3267075 w 3638550"/>
              <a:gd name="connsiteY94" fmla="*/ 304800 h 962025"/>
              <a:gd name="connsiteX95" fmla="*/ 3276600 w 3638550"/>
              <a:gd name="connsiteY95" fmla="*/ 276225 h 962025"/>
              <a:gd name="connsiteX96" fmla="*/ 3286125 w 3638550"/>
              <a:gd name="connsiteY96" fmla="*/ 219075 h 962025"/>
              <a:gd name="connsiteX97" fmla="*/ 3324225 w 3638550"/>
              <a:gd name="connsiteY97" fmla="*/ 142875 h 962025"/>
              <a:gd name="connsiteX98" fmla="*/ 3352800 w 3638550"/>
              <a:gd name="connsiteY98" fmla="*/ 76200 h 962025"/>
              <a:gd name="connsiteX99" fmla="*/ 3381375 w 3638550"/>
              <a:gd name="connsiteY99" fmla="*/ 114300 h 962025"/>
              <a:gd name="connsiteX100" fmla="*/ 3409950 w 3638550"/>
              <a:gd name="connsiteY100" fmla="*/ 133350 h 962025"/>
              <a:gd name="connsiteX101" fmla="*/ 3486150 w 3638550"/>
              <a:gd name="connsiteY101" fmla="*/ 47625 h 962025"/>
              <a:gd name="connsiteX102" fmla="*/ 3505200 w 3638550"/>
              <a:gd name="connsiteY102" fmla="*/ 19050 h 962025"/>
              <a:gd name="connsiteX103" fmla="*/ 3571875 w 3638550"/>
              <a:gd name="connsiteY103" fmla="*/ 76200 h 962025"/>
              <a:gd name="connsiteX104" fmla="*/ 3600450 w 3638550"/>
              <a:gd name="connsiteY104" fmla="*/ 66675 h 962025"/>
              <a:gd name="connsiteX105" fmla="*/ 3619500 w 3638550"/>
              <a:gd name="connsiteY105" fmla="*/ 38100 h 962025"/>
              <a:gd name="connsiteX106" fmla="*/ 3638550 w 3638550"/>
              <a:gd name="connsiteY106" fmla="*/ 0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638550" h="962025">
                <a:moveTo>
                  <a:pt x="0" y="866775"/>
                </a:moveTo>
                <a:cubicBezTo>
                  <a:pt x="15875" y="857250"/>
                  <a:pt x="29664" y="842690"/>
                  <a:pt x="47625" y="838200"/>
                </a:cubicBezTo>
                <a:cubicBezTo>
                  <a:pt x="57365" y="835765"/>
                  <a:pt x="66546" y="844967"/>
                  <a:pt x="76200" y="847725"/>
                </a:cubicBezTo>
                <a:cubicBezTo>
                  <a:pt x="88787" y="851321"/>
                  <a:pt x="101600" y="854075"/>
                  <a:pt x="114300" y="857250"/>
                </a:cubicBezTo>
                <a:cubicBezTo>
                  <a:pt x="123825" y="863600"/>
                  <a:pt x="135724" y="867361"/>
                  <a:pt x="142875" y="876300"/>
                </a:cubicBezTo>
                <a:cubicBezTo>
                  <a:pt x="149147" y="884140"/>
                  <a:pt x="142461" y="906295"/>
                  <a:pt x="152400" y="904875"/>
                </a:cubicBezTo>
                <a:cubicBezTo>
                  <a:pt x="178984" y="901077"/>
                  <a:pt x="217938" y="858387"/>
                  <a:pt x="238125" y="838200"/>
                </a:cubicBezTo>
                <a:cubicBezTo>
                  <a:pt x="322357" y="901374"/>
                  <a:pt x="284204" y="885310"/>
                  <a:pt x="342900" y="904875"/>
                </a:cubicBezTo>
                <a:cubicBezTo>
                  <a:pt x="404488" y="843287"/>
                  <a:pt x="403529" y="864125"/>
                  <a:pt x="419100" y="809625"/>
                </a:cubicBezTo>
                <a:cubicBezTo>
                  <a:pt x="422696" y="797038"/>
                  <a:pt x="425450" y="784225"/>
                  <a:pt x="428625" y="771525"/>
                </a:cubicBezTo>
                <a:cubicBezTo>
                  <a:pt x="431800" y="742950"/>
                  <a:pt x="417820" y="706130"/>
                  <a:pt x="438150" y="685800"/>
                </a:cubicBezTo>
                <a:cubicBezTo>
                  <a:pt x="451752" y="672198"/>
                  <a:pt x="509609" y="714390"/>
                  <a:pt x="523875" y="723900"/>
                </a:cubicBezTo>
                <a:cubicBezTo>
                  <a:pt x="536575" y="711200"/>
                  <a:pt x="552012" y="700744"/>
                  <a:pt x="561975" y="685800"/>
                </a:cubicBezTo>
                <a:cubicBezTo>
                  <a:pt x="571459" y="671574"/>
                  <a:pt x="564805" y="643582"/>
                  <a:pt x="581025" y="638175"/>
                </a:cubicBezTo>
                <a:cubicBezTo>
                  <a:pt x="596085" y="633155"/>
                  <a:pt x="606425" y="657225"/>
                  <a:pt x="619125" y="666750"/>
                </a:cubicBezTo>
                <a:cubicBezTo>
                  <a:pt x="634737" y="713586"/>
                  <a:pt x="634801" y="722758"/>
                  <a:pt x="657225" y="762000"/>
                </a:cubicBezTo>
                <a:cubicBezTo>
                  <a:pt x="662905" y="771939"/>
                  <a:pt x="668180" y="782480"/>
                  <a:pt x="676275" y="790575"/>
                </a:cubicBezTo>
                <a:cubicBezTo>
                  <a:pt x="684370" y="798670"/>
                  <a:pt x="695325" y="803275"/>
                  <a:pt x="704850" y="809625"/>
                </a:cubicBezTo>
                <a:cubicBezTo>
                  <a:pt x="723900" y="803275"/>
                  <a:pt x="743650" y="798730"/>
                  <a:pt x="762000" y="790575"/>
                </a:cubicBezTo>
                <a:cubicBezTo>
                  <a:pt x="785870" y="779966"/>
                  <a:pt x="801205" y="760895"/>
                  <a:pt x="819150" y="742950"/>
                </a:cubicBezTo>
                <a:cubicBezTo>
                  <a:pt x="831850" y="749300"/>
                  <a:pt x="848380" y="750912"/>
                  <a:pt x="857250" y="762000"/>
                </a:cubicBezTo>
                <a:cubicBezTo>
                  <a:pt x="874990" y="784175"/>
                  <a:pt x="878311" y="815482"/>
                  <a:pt x="895350" y="838200"/>
                </a:cubicBezTo>
                <a:cubicBezTo>
                  <a:pt x="904875" y="850900"/>
                  <a:pt x="913305" y="864500"/>
                  <a:pt x="923925" y="876300"/>
                </a:cubicBezTo>
                <a:cubicBezTo>
                  <a:pt x="941947" y="896325"/>
                  <a:pt x="981075" y="933450"/>
                  <a:pt x="981075" y="933450"/>
                </a:cubicBezTo>
                <a:cubicBezTo>
                  <a:pt x="990600" y="923925"/>
                  <a:pt x="1002178" y="916083"/>
                  <a:pt x="1009650" y="904875"/>
                </a:cubicBezTo>
                <a:cubicBezTo>
                  <a:pt x="1015219" y="896521"/>
                  <a:pt x="1009135" y="876300"/>
                  <a:pt x="1019175" y="876300"/>
                </a:cubicBezTo>
                <a:cubicBezTo>
                  <a:pt x="1029215" y="876300"/>
                  <a:pt x="1023719" y="896158"/>
                  <a:pt x="1028700" y="904875"/>
                </a:cubicBezTo>
                <a:cubicBezTo>
                  <a:pt x="1036576" y="918658"/>
                  <a:pt x="1047750" y="930275"/>
                  <a:pt x="1057275" y="942975"/>
                </a:cubicBezTo>
                <a:cubicBezTo>
                  <a:pt x="1066800" y="939800"/>
                  <a:pt x="1078750" y="940550"/>
                  <a:pt x="1085850" y="933450"/>
                </a:cubicBezTo>
                <a:cubicBezTo>
                  <a:pt x="1102039" y="917261"/>
                  <a:pt x="1109647" y="894178"/>
                  <a:pt x="1123950" y="876300"/>
                </a:cubicBezTo>
                <a:lnTo>
                  <a:pt x="1162050" y="828675"/>
                </a:lnTo>
                <a:cubicBezTo>
                  <a:pt x="1171575" y="831850"/>
                  <a:pt x="1182785" y="831928"/>
                  <a:pt x="1190625" y="838200"/>
                </a:cubicBezTo>
                <a:cubicBezTo>
                  <a:pt x="1230920" y="870436"/>
                  <a:pt x="1183879" y="892571"/>
                  <a:pt x="1247775" y="828675"/>
                </a:cubicBezTo>
                <a:cubicBezTo>
                  <a:pt x="1254125" y="809625"/>
                  <a:pt x="1259617" y="790267"/>
                  <a:pt x="1266825" y="771525"/>
                </a:cubicBezTo>
                <a:cubicBezTo>
                  <a:pt x="1275505" y="748957"/>
                  <a:pt x="1287267" y="727621"/>
                  <a:pt x="1295400" y="704850"/>
                </a:cubicBezTo>
                <a:cubicBezTo>
                  <a:pt x="1303174" y="683082"/>
                  <a:pt x="1308100" y="660400"/>
                  <a:pt x="1314450" y="638175"/>
                </a:cubicBezTo>
                <a:cubicBezTo>
                  <a:pt x="1317625" y="612775"/>
                  <a:pt x="1320083" y="587275"/>
                  <a:pt x="1323975" y="561975"/>
                </a:cubicBezTo>
                <a:cubicBezTo>
                  <a:pt x="1328812" y="530535"/>
                  <a:pt x="1335440" y="506589"/>
                  <a:pt x="1343025" y="476250"/>
                </a:cubicBezTo>
                <a:cubicBezTo>
                  <a:pt x="1346200" y="441325"/>
                  <a:pt x="1335151" y="401923"/>
                  <a:pt x="1352550" y="371475"/>
                </a:cubicBezTo>
                <a:cubicBezTo>
                  <a:pt x="1360426" y="357692"/>
                  <a:pt x="1374556" y="395123"/>
                  <a:pt x="1381125" y="409575"/>
                </a:cubicBezTo>
                <a:cubicBezTo>
                  <a:pt x="1390690" y="430618"/>
                  <a:pt x="1392866" y="454322"/>
                  <a:pt x="1400175" y="476250"/>
                </a:cubicBezTo>
                <a:cubicBezTo>
                  <a:pt x="1434168" y="578228"/>
                  <a:pt x="1418236" y="523605"/>
                  <a:pt x="1457325" y="609600"/>
                </a:cubicBezTo>
                <a:cubicBezTo>
                  <a:pt x="1464400" y="625165"/>
                  <a:pt x="1468729" y="641932"/>
                  <a:pt x="1476375" y="657225"/>
                </a:cubicBezTo>
                <a:cubicBezTo>
                  <a:pt x="1481495" y="667464"/>
                  <a:pt x="1490305" y="675561"/>
                  <a:pt x="1495425" y="685800"/>
                </a:cubicBezTo>
                <a:cubicBezTo>
                  <a:pt x="1499915" y="694780"/>
                  <a:pt x="1497850" y="707275"/>
                  <a:pt x="1504950" y="714375"/>
                </a:cubicBezTo>
                <a:cubicBezTo>
                  <a:pt x="1512050" y="721475"/>
                  <a:pt x="1524000" y="720725"/>
                  <a:pt x="1533525" y="723900"/>
                </a:cubicBezTo>
                <a:cubicBezTo>
                  <a:pt x="1543050" y="714375"/>
                  <a:pt x="1555558" y="707100"/>
                  <a:pt x="1562100" y="695325"/>
                </a:cubicBezTo>
                <a:cubicBezTo>
                  <a:pt x="1585679" y="652883"/>
                  <a:pt x="1569493" y="640307"/>
                  <a:pt x="1600200" y="609600"/>
                </a:cubicBezTo>
                <a:cubicBezTo>
                  <a:pt x="1608295" y="601505"/>
                  <a:pt x="1619250" y="596900"/>
                  <a:pt x="1628775" y="590550"/>
                </a:cubicBezTo>
                <a:cubicBezTo>
                  <a:pt x="1638300" y="600075"/>
                  <a:pt x="1648726" y="608777"/>
                  <a:pt x="1657350" y="619125"/>
                </a:cubicBezTo>
                <a:cubicBezTo>
                  <a:pt x="1659883" y="622164"/>
                  <a:pt x="1725372" y="713977"/>
                  <a:pt x="1752600" y="733425"/>
                </a:cubicBezTo>
                <a:cubicBezTo>
                  <a:pt x="1764154" y="741678"/>
                  <a:pt x="1778000" y="746125"/>
                  <a:pt x="1790700" y="752475"/>
                </a:cubicBezTo>
                <a:cubicBezTo>
                  <a:pt x="1797050" y="739775"/>
                  <a:pt x="1796097" y="710474"/>
                  <a:pt x="1809750" y="714375"/>
                </a:cubicBezTo>
                <a:cubicBezTo>
                  <a:pt x="1836217" y="721937"/>
                  <a:pt x="1863605" y="783985"/>
                  <a:pt x="1876425" y="809625"/>
                </a:cubicBezTo>
                <a:cubicBezTo>
                  <a:pt x="1941801" y="776937"/>
                  <a:pt x="1897098" y="810514"/>
                  <a:pt x="1924050" y="762000"/>
                </a:cubicBezTo>
                <a:cubicBezTo>
                  <a:pt x="1935169" y="741986"/>
                  <a:pt x="1962150" y="704850"/>
                  <a:pt x="1962150" y="704850"/>
                </a:cubicBezTo>
                <a:cubicBezTo>
                  <a:pt x="2003895" y="767467"/>
                  <a:pt x="1999582" y="750138"/>
                  <a:pt x="2019300" y="819150"/>
                </a:cubicBezTo>
                <a:cubicBezTo>
                  <a:pt x="2026493" y="844324"/>
                  <a:pt x="2026641" y="871932"/>
                  <a:pt x="2038350" y="895350"/>
                </a:cubicBezTo>
                <a:cubicBezTo>
                  <a:pt x="2046382" y="911414"/>
                  <a:pt x="2064761" y="919813"/>
                  <a:pt x="2076450" y="933450"/>
                </a:cubicBezTo>
                <a:cubicBezTo>
                  <a:pt x="2083900" y="942142"/>
                  <a:pt x="2089150" y="952500"/>
                  <a:pt x="2095500" y="962025"/>
                </a:cubicBezTo>
                <a:cubicBezTo>
                  <a:pt x="2108200" y="955675"/>
                  <a:pt x="2123560" y="953015"/>
                  <a:pt x="2133600" y="942975"/>
                </a:cubicBezTo>
                <a:cubicBezTo>
                  <a:pt x="2143640" y="932935"/>
                  <a:pt x="2144131" y="916234"/>
                  <a:pt x="2152650" y="904875"/>
                </a:cubicBezTo>
                <a:cubicBezTo>
                  <a:pt x="2163426" y="890507"/>
                  <a:pt x="2178050" y="879475"/>
                  <a:pt x="2190750" y="866775"/>
                </a:cubicBezTo>
                <a:cubicBezTo>
                  <a:pt x="2266950" y="917575"/>
                  <a:pt x="2174875" y="850900"/>
                  <a:pt x="2238375" y="914400"/>
                </a:cubicBezTo>
                <a:cubicBezTo>
                  <a:pt x="2249600" y="925625"/>
                  <a:pt x="2263775" y="933450"/>
                  <a:pt x="2276475" y="942975"/>
                </a:cubicBezTo>
                <a:cubicBezTo>
                  <a:pt x="2311340" y="899394"/>
                  <a:pt x="2323049" y="887577"/>
                  <a:pt x="2352675" y="838200"/>
                </a:cubicBezTo>
                <a:cubicBezTo>
                  <a:pt x="2390286" y="775515"/>
                  <a:pt x="2349791" y="822034"/>
                  <a:pt x="2400300" y="771525"/>
                </a:cubicBezTo>
                <a:cubicBezTo>
                  <a:pt x="2406650" y="781050"/>
                  <a:pt x="2407902" y="800100"/>
                  <a:pt x="2419350" y="800100"/>
                </a:cubicBezTo>
                <a:cubicBezTo>
                  <a:pt x="2437863" y="800100"/>
                  <a:pt x="2453884" y="784616"/>
                  <a:pt x="2466975" y="771525"/>
                </a:cubicBezTo>
                <a:cubicBezTo>
                  <a:pt x="2483164" y="755336"/>
                  <a:pt x="2492375" y="733425"/>
                  <a:pt x="2505075" y="714375"/>
                </a:cubicBezTo>
                <a:lnTo>
                  <a:pt x="2524125" y="685800"/>
                </a:lnTo>
                <a:lnTo>
                  <a:pt x="2543175" y="657225"/>
                </a:lnTo>
                <a:lnTo>
                  <a:pt x="2562225" y="628650"/>
                </a:lnTo>
                <a:cubicBezTo>
                  <a:pt x="2571750" y="631825"/>
                  <a:pt x="2583700" y="631075"/>
                  <a:pt x="2590800" y="638175"/>
                </a:cubicBezTo>
                <a:cubicBezTo>
                  <a:pt x="2600840" y="648215"/>
                  <a:pt x="2597150" y="669925"/>
                  <a:pt x="2609850" y="676275"/>
                </a:cubicBezTo>
                <a:cubicBezTo>
                  <a:pt x="2621559" y="682129"/>
                  <a:pt x="2635250" y="669925"/>
                  <a:pt x="2647950" y="666750"/>
                </a:cubicBezTo>
                <a:cubicBezTo>
                  <a:pt x="2657475" y="654050"/>
                  <a:pt x="2667298" y="641568"/>
                  <a:pt x="2676525" y="628650"/>
                </a:cubicBezTo>
                <a:cubicBezTo>
                  <a:pt x="2683179" y="619335"/>
                  <a:pt x="2684283" y="601957"/>
                  <a:pt x="2695575" y="600075"/>
                </a:cubicBezTo>
                <a:cubicBezTo>
                  <a:pt x="2705243" y="598464"/>
                  <a:pt x="2753038" y="632034"/>
                  <a:pt x="2762250" y="638175"/>
                </a:cubicBezTo>
                <a:cubicBezTo>
                  <a:pt x="2771775" y="631825"/>
                  <a:pt x="2782730" y="627220"/>
                  <a:pt x="2790825" y="619125"/>
                </a:cubicBezTo>
                <a:cubicBezTo>
                  <a:pt x="2811588" y="598362"/>
                  <a:pt x="2817231" y="568263"/>
                  <a:pt x="2828925" y="542925"/>
                </a:cubicBezTo>
                <a:cubicBezTo>
                  <a:pt x="2840825" y="517141"/>
                  <a:pt x="2857320" y="493413"/>
                  <a:pt x="2867025" y="466725"/>
                </a:cubicBezTo>
                <a:cubicBezTo>
                  <a:pt x="2883704" y="420859"/>
                  <a:pt x="2900997" y="349886"/>
                  <a:pt x="2914650" y="295275"/>
                </a:cubicBezTo>
                <a:cubicBezTo>
                  <a:pt x="2924175" y="304800"/>
                  <a:pt x="2935395" y="312889"/>
                  <a:pt x="2943225" y="323850"/>
                </a:cubicBezTo>
                <a:cubicBezTo>
                  <a:pt x="2951478" y="335404"/>
                  <a:pt x="2950099" y="354645"/>
                  <a:pt x="2962275" y="361950"/>
                </a:cubicBezTo>
                <a:cubicBezTo>
                  <a:pt x="2970884" y="367116"/>
                  <a:pt x="2981325" y="355600"/>
                  <a:pt x="2990850" y="352425"/>
                </a:cubicBezTo>
                <a:cubicBezTo>
                  <a:pt x="3000375" y="361950"/>
                  <a:pt x="3010801" y="370652"/>
                  <a:pt x="3019425" y="381000"/>
                </a:cubicBezTo>
                <a:cubicBezTo>
                  <a:pt x="3026754" y="389794"/>
                  <a:pt x="3027846" y="413827"/>
                  <a:pt x="3038475" y="409575"/>
                </a:cubicBezTo>
                <a:cubicBezTo>
                  <a:pt x="3055664" y="402699"/>
                  <a:pt x="3057525" y="377825"/>
                  <a:pt x="3067050" y="361950"/>
                </a:cubicBezTo>
                <a:cubicBezTo>
                  <a:pt x="3083463" y="296300"/>
                  <a:pt x="3070721" y="335559"/>
                  <a:pt x="3114675" y="247650"/>
                </a:cubicBezTo>
                <a:lnTo>
                  <a:pt x="3133725" y="209550"/>
                </a:lnTo>
                <a:cubicBezTo>
                  <a:pt x="3140075" y="225425"/>
                  <a:pt x="3141516" y="244308"/>
                  <a:pt x="3152775" y="257175"/>
                </a:cubicBezTo>
                <a:cubicBezTo>
                  <a:pt x="3164966" y="271108"/>
                  <a:pt x="3185589" y="274642"/>
                  <a:pt x="3200400" y="285750"/>
                </a:cubicBezTo>
                <a:cubicBezTo>
                  <a:pt x="3211176" y="293832"/>
                  <a:pt x="3219450" y="304800"/>
                  <a:pt x="3228975" y="314325"/>
                </a:cubicBezTo>
                <a:cubicBezTo>
                  <a:pt x="3241675" y="311150"/>
                  <a:pt x="3256853" y="312978"/>
                  <a:pt x="3267075" y="304800"/>
                </a:cubicBezTo>
                <a:cubicBezTo>
                  <a:pt x="3274915" y="298528"/>
                  <a:pt x="3274422" y="286026"/>
                  <a:pt x="3276600" y="276225"/>
                </a:cubicBezTo>
                <a:cubicBezTo>
                  <a:pt x="3280790" y="257372"/>
                  <a:pt x="3282337" y="238013"/>
                  <a:pt x="3286125" y="219075"/>
                </a:cubicBezTo>
                <a:cubicBezTo>
                  <a:pt x="3295852" y="170438"/>
                  <a:pt x="3292219" y="185550"/>
                  <a:pt x="3324225" y="142875"/>
                </a:cubicBezTo>
                <a:cubicBezTo>
                  <a:pt x="3324348" y="142384"/>
                  <a:pt x="3337138" y="73068"/>
                  <a:pt x="3352800" y="76200"/>
                </a:cubicBezTo>
                <a:cubicBezTo>
                  <a:pt x="3368367" y="79313"/>
                  <a:pt x="3370150" y="103075"/>
                  <a:pt x="3381375" y="114300"/>
                </a:cubicBezTo>
                <a:cubicBezTo>
                  <a:pt x="3389470" y="122395"/>
                  <a:pt x="3400425" y="127000"/>
                  <a:pt x="3409950" y="133350"/>
                </a:cubicBezTo>
                <a:cubicBezTo>
                  <a:pt x="3466366" y="91038"/>
                  <a:pt x="3439244" y="117984"/>
                  <a:pt x="3486150" y="47625"/>
                </a:cubicBezTo>
                <a:lnTo>
                  <a:pt x="3505200" y="19050"/>
                </a:lnTo>
                <a:cubicBezTo>
                  <a:pt x="3518043" y="31893"/>
                  <a:pt x="3554768" y="71312"/>
                  <a:pt x="3571875" y="76200"/>
                </a:cubicBezTo>
                <a:cubicBezTo>
                  <a:pt x="3581529" y="78958"/>
                  <a:pt x="3590925" y="69850"/>
                  <a:pt x="3600450" y="66675"/>
                </a:cubicBezTo>
                <a:cubicBezTo>
                  <a:pt x="3606800" y="57150"/>
                  <a:pt x="3613820" y="48039"/>
                  <a:pt x="3619500" y="38100"/>
                </a:cubicBezTo>
                <a:cubicBezTo>
                  <a:pt x="3626545" y="25772"/>
                  <a:pt x="3638550" y="0"/>
                  <a:pt x="3638550" y="0"/>
                </a:cubicBez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34679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Disconnection: Using Previous gathered data</a:t>
            </a:r>
          </a:p>
          <a:p>
            <a:pPr lvl="1"/>
            <a:r>
              <a:rPr lang="en-US" altLang="ko-KR" dirty="0"/>
              <a:t>A Disaster Profile is a tuple of (Disaster Type, List Symptoms, Characteristics)</a:t>
            </a:r>
          </a:p>
          <a:p>
            <a:pPr lvl="2"/>
            <a:r>
              <a:rPr lang="en-US" altLang="ko-KR" dirty="0"/>
              <a:t>Disaster Type</a:t>
            </a:r>
          </a:p>
          <a:p>
            <a:pPr lvl="3"/>
            <a:r>
              <a:rPr lang="en-US" altLang="ko-KR" dirty="0"/>
              <a:t>Type of the Disaster</a:t>
            </a:r>
          </a:p>
          <a:p>
            <a:pPr lvl="2"/>
            <a:r>
              <a:rPr lang="en-US" altLang="ko-KR" dirty="0"/>
              <a:t>Symptom</a:t>
            </a:r>
          </a:p>
          <a:p>
            <a:pPr lvl="3"/>
            <a:r>
              <a:rPr lang="en-US" altLang="ko-KR" dirty="0"/>
              <a:t>Observable State of the Environment such as Temperate, Object Shifting, Noise, etc.</a:t>
            </a:r>
          </a:p>
          <a:p>
            <a:pPr lvl="3"/>
            <a:r>
              <a:rPr lang="en-US" altLang="ko-KR" dirty="0"/>
              <a:t>Tuple of (Symptom Attribute, Value Range, Annotation)</a:t>
            </a:r>
          </a:p>
          <a:p>
            <a:pPr lvl="2"/>
            <a:r>
              <a:rPr lang="en-US" altLang="ko-KR" dirty="0"/>
              <a:t>Characteristics</a:t>
            </a:r>
          </a:p>
          <a:p>
            <a:pPr lvl="3"/>
            <a:r>
              <a:rPr lang="en-US" altLang="ko-KR" dirty="0"/>
              <a:t>Additional Description of the Disaster</a:t>
            </a:r>
          </a:p>
          <a:p>
            <a:pPr lvl="1"/>
            <a:r>
              <a:rPr lang="en-US" altLang="ko-KR" dirty="0"/>
              <a:t>Statistical analytics and ML Model generation.</a:t>
            </a:r>
          </a:p>
          <a:p>
            <a:r>
              <a:rPr lang="en-US" altLang="ko-KR" dirty="0"/>
              <a:t>Poor Quality : Purify </a:t>
            </a:r>
          </a:p>
          <a:p>
            <a:pPr lvl="1"/>
            <a:r>
              <a:rPr lang="en-US" altLang="ko-KR" dirty="0"/>
              <a:t>Generate a clear high-resolution people from a blurry small one</a:t>
            </a:r>
          </a:p>
        </p:txBody>
      </p:sp>
      <p:sp>
        <p:nvSpPr>
          <p:cNvPr id="3" name="제목 2"/>
          <p:cNvSpPr>
            <a:spLocks noGrp="1"/>
          </p:cNvSpPr>
          <p:nvPr>
            <p:ph type="title"/>
          </p:nvPr>
        </p:nvSpPr>
        <p:spPr/>
        <p:txBody>
          <a:bodyPr/>
          <a:lstStyle/>
          <a:p>
            <a:r>
              <a:rPr lang="en-US" altLang="ko-KR" dirty="0"/>
              <a:t>Solutions</a:t>
            </a:r>
            <a:endParaRPr lang="ko-KR" altLang="en-US" dirty="0"/>
          </a:p>
        </p:txBody>
      </p:sp>
      <p:sp>
        <p:nvSpPr>
          <p:cNvPr id="4" name="슬라이드 번호 개체 틀 3"/>
          <p:cNvSpPr>
            <a:spLocks noGrp="1"/>
          </p:cNvSpPr>
          <p:nvPr>
            <p:ph type="sldNum" sz="quarter" idx="10"/>
          </p:nvPr>
        </p:nvSpPr>
        <p:spPr/>
        <p:txBody>
          <a:bodyPr/>
          <a:lstStyle/>
          <a:p>
            <a:fld id="{0BDF5A50-FEA7-4531-911E-E701FBDB2E78}" type="slidenum">
              <a:rPr lang="ko-KR" altLang="en-US" smtClean="0"/>
              <a:pPr/>
              <a:t>19</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1114259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Table of Contents</a:t>
            </a:r>
            <a:endParaRPr lang="ko-KR" altLang="en-US" dirty="0"/>
          </a:p>
        </p:txBody>
      </p:sp>
      <p:sp>
        <p:nvSpPr>
          <p:cNvPr id="4" name="슬라이드 번호 개체 틀 3"/>
          <p:cNvSpPr>
            <a:spLocks noGrp="1"/>
          </p:cNvSpPr>
          <p:nvPr>
            <p:ph type="sldNum" sz="quarter" idx="15"/>
          </p:nvPr>
        </p:nvSpPr>
        <p:spPr/>
        <p:txBody>
          <a:bodyPr/>
          <a:lstStyle/>
          <a:p>
            <a:fld id="{4A91FC48-8A96-4FB9-BA72-0388FB2898FB}" type="slidenum">
              <a:rPr lang="ko-KR" altLang="en-US" smtClean="0"/>
              <a:pPr/>
              <a:t>2</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graphicFrame>
        <p:nvGraphicFramePr>
          <p:cNvPr id="6" name="Content Placeholder 5">
            <a:extLst>
              <a:ext uri="{FF2B5EF4-FFF2-40B4-BE49-F238E27FC236}">
                <a16:creationId xmlns:a16="http://schemas.microsoft.com/office/drawing/2014/main" id="{1766C437-32E0-479F-AB4B-DF65CDBFA82F}"/>
              </a:ext>
            </a:extLst>
          </p:cNvPr>
          <p:cNvGraphicFramePr>
            <a:graphicFrameLocks/>
          </p:cNvGraphicFramePr>
          <p:nvPr>
            <p:extLst>
              <p:ext uri="{D42A27DB-BD31-4B8C-83A1-F6EECF244321}">
                <p14:modId xmlns:p14="http://schemas.microsoft.com/office/powerpoint/2010/main" val="2989419006"/>
              </p:ext>
            </p:extLst>
          </p:nvPr>
        </p:nvGraphicFramePr>
        <p:xfrm>
          <a:off x="204455" y="920910"/>
          <a:ext cx="8734425" cy="5151120"/>
        </p:xfrm>
        <a:graphic>
          <a:graphicData uri="http://schemas.openxmlformats.org/drawingml/2006/table">
            <a:tbl>
              <a:tblPr firstRow="1" bandRow="1">
                <a:tableStyleId>{5A111915-BE36-4E01-A7E5-04B1672EAD32}</a:tableStyleId>
              </a:tblPr>
              <a:tblGrid>
                <a:gridCol w="938212">
                  <a:extLst>
                    <a:ext uri="{9D8B030D-6E8A-4147-A177-3AD203B41FA5}">
                      <a16:colId xmlns:a16="http://schemas.microsoft.com/office/drawing/2014/main" val="20000"/>
                    </a:ext>
                  </a:extLst>
                </a:gridCol>
                <a:gridCol w="6201308">
                  <a:extLst>
                    <a:ext uri="{9D8B030D-6E8A-4147-A177-3AD203B41FA5}">
                      <a16:colId xmlns:a16="http://schemas.microsoft.com/office/drawing/2014/main" val="20001"/>
                    </a:ext>
                  </a:extLst>
                </a:gridCol>
                <a:gridCol w="1594905">
                  <a:extLst>
                    <a:ext uri="{9D8B030D-6E8A-4147-A177-3AD203B41FA5}">
                      <a16:colId xmlns:a16="http://schemas.microsoft.com/office/drawing/2014/main" val="20002"/>
                    </a:ext>
                  </a:extLst>
                </a:gridCol>
              </a:tblGrid>
              <a:tr h="370840">
                <a:tc>
                  <a:txBody>
                    <a:bodyPr/>
                    <a:lstStyle/>
                    <a:p>
                      <a:pPr algn="ctr"/>
                      <a:r>
                        <a:rPr lang="en-US" sz="2000" dirty="0">
                          <a:latin typeface="Calibri" panose="020F0502020204030204" pitchFamily="34" charset="0"/>
                          <a:cs typeface="Calibri" panose="020F0502020204030204" pitchFamily="34" charset="0"/>
                        </a:rPr>
                        <a:t>Unit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2000" dirty="0">
                          <a:latin typeface="Calibri" panose="020F0502020204030204" pitchFamily="34" charset="0"/>
                          <a:cs typeface="Calibri" panose="020F0502020204030204" pitchFamily="34" charset="0"/>
                        </a:rPr>
                        <a:t>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2000" dirty="0">
                          <a:latin typeface="Calibri" panose="020F0502020204030204" pitchFamily="34" charset="0"/>
                          <a:cs typeface="Calibri" panose="020F0502020204030204" pitchFamily="34" charset="0"/>
                        </a:rPr>
                        <a:t>Slide</a:t>
                      </a:r>
                      <a:r>
                        <a:rPr lang="en-US" sz="2000" baseline="0" dirty="0">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40">
                <a:tc>
                  <a:txBody>
                    <a:bodyPr/>
                    <a:lstStyle/>
                    <a:p>
                      <a:pPr algn="ctr"/>
                      <a:endParaRPr lang="en-US" sz="20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Calibri" panose="020F0502020204030204" pitchFamily="34" charset="0"/>
                          <a:cs typeface="Calibri" panose="020F0502020204030204" pitchFamily="34" charset="0"/>
                        </a:rPr>
                        <a:t>Response Letter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6392287"/>
                  </a:ext>
                </a:extLst>
              </a:tr>
              <a:tr h="370840">
                <a:tc>
                  <a:txBody>
                    <a:bodyPr/>
                    <a:lstStyle/>
                    <a:p>
                      <a:pPr algn="ctr"/>
                      <a:r>
                        <a:rPr lang="en-US" sz="2000" dirty="0">
                          <a:latin typeface="Calibri" panose="020F0502020204030204" pitchFamily="34" charset="0"/>
                          <a:cs typeface="Calibri" panose="020F0502020204030204" pitchFamily="34" charset="0"/>
                        </a:rPr>
                        <a:t>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2000" dirty="0">
                          <a:solidFill>
                            <a:schemeClr val="tx1"/>
                          </a:solidFill>
                          <a:latin typeface="Calibri" panose="020F0502020204030204" pitchFamily="34" charset="0"/>
                          <a:cs typeface="Calibri" panose="020F0502020204030204" pitchFamily="34" charset="0"/>
                        </a:rPr>
                        <a:t>Motivation and Milestones</a:t>
                      </a:r>
                      <a:endParaRPr lang="en-US" sz="200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15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2000" dirty="0">
                          <a:latin typeface="Calibri" panose="020F0502020204030204" pitchFamily="34" charset="0"/>
                          <a:cs typeface="Calibri" panose="020F0502020204030204" pitchFamily="34"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None/>
                      </a:pPr>
                      <a:r>
                        <a:rPr lang="en-US" altLang="ko-KR" sz="2000" dirty="0">
                          <a:solidFill>
                            <a:schemeClr val="tx1"/>
                          </a:solidFill>
                          <a:latin typeface="Calibri" panose="020F0502020204030204" pitchFamily="34" charset="0"/>
                          <a:cs typeface="Calibri" panose="020F0502020204030204" pitchFamily="34" charset="0"/>
                        </a:rPr>
                        <a:t>State of the Art Survey (Related Works)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21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2000" dirty="0">
                          <a:latin typeface="Calibri" panose="020F0502020204030204" pitchFamily="34" charset="0"/>
                          <a:cs typeface="Calibri" panose="020F0502020204030204" pitchFamily="34"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2000" dirty="0">
                          <a:solidFill>
                            <a:schemeClr val="tx1"/>
                          </a:solidFill>
                          <a:latin typeface="Calibri" panose="020F0502020204030204" pitchFamily="34" charset="0"/>
                          <a:cs typeface="Calibri" panose="020F0502020204030204" pitchFamily="34" charset="0"/>
                        </a:rPr>
                        <a:t>Functionality of Framework</a:t>
                      </a:r>
                      <a:endParaRPr lang="en-US" sz="200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31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2000" dirty="0">
                          <a:latin typeface="Calibri" panose="020F0502020204030204" pitchFamily="34" charset="0"/>
                          <a:cs typeface="Calibri" panose="020F0502020204030204" pitchFamily="34" charset="0"/>
                        </a:rPr>
                        <a:t>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2000" dirty="0">
                          <a:solidFill>
                            <a:schemeClr val="tx1"/>
                          </a:solidFill>
                          <a:latin typeface="Calibri" panose="020F0502020204030204" pitchFamily="34" charset="0"/>
                          <a:cs typeface="Calibri" panose="020F0502020204030204" pitchFamily="34" charset="0"/>
                        </a:rPr>
                        <a:t>Architecture Design</a:t>
                      </a:r>
                      <a:endParaRPr lang="en-US" sz="200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39</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sz="2000" dirty="0">
                          <a:latin typeface="Calibri" panose="020F0502020204030204" pitchFamily="34" charset="0"/>
                          <a:cs typeface="Calibri" panose="020F0502020204030204" pitchFamily="34" charset="0"/>
                        </a:rPr>
                        <a:t>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2000" dirty="0">
                          <a:solidFill>
                            <a:schemeClr val="tx1"/>
                          </a:solidFill>
                          <a:latin typeface="Calibri" panose="020F0502020204030204" pitchFamily="34" charset="0"/>
                          <a:cs typeface="Calibri" panose="020F0502020204030204" pitchFamily="34" charset="0"/>
                        </a:rPr>
                        <a:t>Detailed Design</a:t>
                      </a:r>
                      <a:endParaRPr lang="en-US" sz="200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45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endParaRPr lang="en-US" sz="20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Calibri" panose="020F0502020204030204" pitchFamily="34" charset="0"/>
                          <a:cs typeface="Calibri" panose="020F0502020204030204" pitchFamily="34" charset="0"/>
                        </a:rPr>
                        <a:t>5.1 Design for Disaster Detection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46</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2718748"/>
                  </a:ext>
                </a:extLst>
              </a:tr>
              <a:tr h="370840">
                <a:tc>
                  <a:txBody>
                    <a:bodyPr/>
                    <a:lstStyle/>
                    <a:p>
                      <a:pPr algn="ctr"/>
                      <a:endParaRPr lang="en-US" sz="20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Calibri" panose="020F0502020204030204" pitchFamily="34" charset="0"/>
                          <a:cs typeface="Calibri" panose="020F0502020204030204" pitchFamily="34" charset="0"/>
                        </a:rPr>
                        <a:t>5.2 Design for People Detection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67</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4805506"/>
                  </a:ext>
                </a:extLst>
              </a:tr>
              <a:tr h="370840">
                <a:tc>
                  <a:txBody>
                    <a:bodyPr/>
                    <a:lstStyle/>
                    <a:p>
                      <a:pPr algn="ctr"/>
                      <a:r>
                        <a:rPr lang="en-US" sz="2000" dirty="0">
                          <a:latin typeface="Calibri" panose="020F0502020204030204" pitchFamily="34" charset="0"/>
                          <a:cs typeface="Calibri" panose="020F0502020204030204" pitchFamily="34" charset="0"/>
                        </a:rPr>
                        <a:t>6</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2000" dirty="0">
                          <a:solidFill>
                            <a:schemeClr val="tx1"/>
                          </a:solidFill>
                          <a:latin typeface="Calibri" panose="020F0502020204030204" pitchFamily="34" charset="0"/>
                          <a:cs typeface="Calibri" panose="020F0502020204030204" pitchFamily="34" charset="0"/>
                        </a:rPr>
                        <a:t>Design for Quality Requirements</a:t>
                      </a:r>
                      <a:endParaRPr lang="en-US" sz="200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75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791364"/>
                  </a:ext>
                </a:extLst>
              </a:tr>
              <a:tr h="370840">
                <a:tc>
                  <a:txBody>
                    <a:bodyPr/>
                    <a:lstStyle/>
                    <a:p>
                      <a:pPr algn="ctr"/>
                      <a:r>
                        <a:rPr lang="en-US" sz="2000" dirty="0">
                          <a:latin typeface="Calibri" panose="020F0502020204030204" pitchFamily="34" charset="0"/>
                          <a:cs typeface="Calibri" panose="020F0502020204030204" pitchFamily="34" charset="0"/>
                        </a:rPr>
                        <a:t>7</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2000" dirty="0">
                          <a:solidFill>
                            <a:schemeClr val="tx1"/>
                          </a:solidFill>
                          <a:latin typeface="Calibri" panose="020F0502020204030204" pitchFamily="34" charset="0"/>
                          <a:cs typeface="Calibri" panose="020F0502020204030204" pitchFamily="34" charset="0"/>
                        </a:rPr>
                        <a:t>Proof-of-Concept Implementation</a:t>
                      </a:r>
                      <a:endParaRPr lang="en-US" sz="200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81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7113131"/>
                  </a:ext>
                </a:extLst>
              </a:tr>
              <a:tr h="370840">
                <a:tc>
                  <a:txBody>
                    <a:bodyPr/>
                    <a:lstStyle/>
                    <a:p>
                      <a:pPr algn="ctr"/>
                      <a:r>
                        <a:rPr lang="en-US" sz="2000" dirty="0">
                          <a:latin typeface="Calibri" panose="020F0502020204030204" pitchFamily="34" charset="0"/>
                          <a:cs typeface="Calibri" panose="020F0502020204030204" pitchFamily="34" charset="0"/>
                        </a:rPr>
                        <a:t>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2000" dirty="0">
                          <a:solidFill>
                            <a:schemeClr val="tx1"/>
                          </a:solidFill>
                          <a:latin typeface="Calibri" panose="020F0502020204030204" pitchFamily="34" charset="0"/>
                          <a:cs typeface="Calibri" panose="020F0502020204030204" pitchFamily="34" charset="0"/>
                        </a:rPr>
                        <a:t>Experiments and Assessment</a:t>
                      </a:r>
                      <a:endParaRPr lang="en-US" sz="200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84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1491085"/>
                  </a:ext>
                </a:extLst>
              </a:tr>
              <a:tr h="370840">
                <a:tc>
                  <a:txBody>
                    <a:bodyPr/>
                    <a:lstStyle/>
                    <a:p>
                      <a:pPr algn="ctr"/>
                      <a:endParaRPr lang="en-US" sz="20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2000" dirty="0">
                        <a:solidFill>
                          <a:schemeClr val="tx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6801119"/>
                  </a:ext>
                </a:extLst>
              </a:tr>
            </a:tbl>
          </a:graphicData>
        </a:graphic>
      </p:graphicFrame>
    </p:spTree>
    <p:extLst>
      <p:ext uri="{BB962C8B-B14F-4D97-AF65-F5344CB8AC3E}">
        <p14:creationId xmlns:p14="http://schemas.microsoft.com/office/powerpoint/2010/main" val="122405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내용 개체 틀 1">
            <a:extLst>
              <a:ext uri="{FF2B5EF4-FFF2-40B4-BE49-F238E27FC236}">
                <a16:creationId xmlns:a16="http://schemas.microsoft.com/office/drawing/2014/main" id="{DD0CEEF3-BBAD-41C5-89C6-E97CA5508464}"/>
              </a:ext>
            </a:extLst>
          </p:cNvPr>
          <p:cNvSpPr>
            <a:spLocks noGrp="1"/>
          </p:cNvSpPr>
          <p:nvPr>
            <p:ph idx="1"/>
          </p:nvPr>
        </p:nvSpPr>
        <p:spPr/>
        <p:txBody>
          <a:bodyPr/>
          <a:lstStyle/>
          <a:p>
            <a:r>
              <a:rPr lang="en-US" altLang="ko-KR" dirty="0"/>
              <a:t>Milestones</a:t>
            </a:r>
          </a:p>
          <a:p>
            <a:pPr lvl="1"/>
            <a:r>
              <a:rPr lang="en-US" altLang="ko-KR" dirty="0"/>
              <a:t>Design of Detecting </a:t>
            </a:r>
            <a:r>
              <a:rPr lang="en-US" altLang="ko-KR" u="sng" dirty="0"/>
              <a:t>Occurrences </a:t>
            </a:r>
            <a:r>
              <a:rPr lang="en-US" altLang="ko-KR" dirty="0"/>
              <a:t>of Disaster</a:t>
            </a:r>
          </a:p>
          <a:p>
            <a:pPr lvl="1"/>
            <a:r>
              <a:rPr lang="en-US" altLang="ko-KR" dirty="0"/>
              <a:t>Design of Detecting </a:t>
            </a:r>
            <a:r>
              <a:rPr lang="en-US" altLang="ko-KR" u="sng" dirty="0"/>
              <a:t>Presence of People </a:t>
            </a:r>
            <a:r>
              <a:rPr lang="en-US" altLang="ko-KR" dirty="0"/>
              <a:t>in Disaster</a:t>
            </a:r>
          </a:p>
          <a:p>
            <a:r>
              <a:rPr lang="en-US" altLang="ko-KR" dirty="0"/>
              <a:t>Quality Goal</a:t>
            </a:r>
          </a:p>
          <a:p>
            <a:pPr lvl="1"/>
            <a:r>
              <a:rPr lang="en-US" altLang="ko-KR" dirty="0"/>
              <a:t>High Accuracy</a:t>
            </a:r>
          </a:p>
          <a:p>
            <a:pPr lvl="1"/>
            <a:r>
              <a:rPr lang="en-US" altLang="ko-KR" dirty="0"/>
              <a:t>Time Efficiency</a:t>
            </a:r>
          </a:p>
        </p:txBody>
      </p:sp>
      <p:sp>
        <p:nvSpPr>
          <p:cNvPr id="3" name="제목 2"/>
          <p:cNvSpPr>
            <a:spLocks noGrp="1"/>
          </p:cNvSpPr>
          <p:nvPr>
            <p:ph type="title"/>
          </p:nvPr>
        </p:nvSpPr>
        <p:spPr/>
        <p:txBody>
          <a:bodyPr/>
          <a:lstStyle/>
          <a:p>
            <a:r>
              <a:rPr lang="en-US" altLang="ko-KR"/>
              <a:t>Research</a:t>
            </a:r>
            <a:r>
              <a:rPr lang="ko-KR" altLang="en-US"/>
              <a:t> </a:t>
            </a:r>
            <a:r>
              <a:rPr lang="en-US" altLang="ko-KR"/>
              <a:t>Milestones</a:t>
            </a:r>
            <a:endParaRPr lang="ko-KR" altLang="en-US" dirty="0"/>
          </a:p>
        </p:txBody>
      </p:sp>
      <p:sp>
        <p:nvSpPr>
          <p:cNvPr id="4" name="슬라이드 번호 개체 틀 3"/>
          <p:cNvSpPr>
            <a:spLocks noGrp="1"/>
          </p:cNvSpPr>
          <p:nvPr>
            <p:ph type="sldNum" sz="quarter" idx="10"/>
          </p:nvPr>
        </p:nvSpPr>
        <p:spPr/>
        <p:txBody>
          <a:bodyPr/>
          <a:lstStyle/>
          <a:p>
            <a:fld id="{0BDF5A50-FEA7-4531-911E-E701FBDB2E78}" type="slidenum">
              <a:rPr lang="ko-KR" altLang="en-US" smtClean="0"/>
              <a:pPr/>
              <a:t>20</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65928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21</a:t>
            </a:fld>
            <a:endParaRPr lang="ko-KR" altLang="en-US" dirty="0"/>
          </a:p>
        </p:txBody>
      </p:sp>
      <p:sp>
        <p:nvSpPr>
          <p:cNvPr id="8" name="제목 7"/>
          <p:cNvSpPr>
            <a:spLocks noGrp="1"/>
          </p:cNvSpPr>
          <p:nvPr>
            <p:ph type="ctrTitle"/>
          </p:nvPr>
        </p:nvSpPr>
        <p:spPr/>
        <p:txBody>
          <a:bodyPr/>
          <a:lstStyle/>
          <a:p>
            <a:pPr algn="ctr"/>
            <a:r>
              <a:rPr lang="en-US" altLang="ko-KR" dirty="0"/>
              <a:t>Unit 2.</a:t>
            </a:r>
            <a:br>
              <a:rPr lang="en-US" altLang="ko-KR" dirty="0"/>
            </a:br>
            <a:r>
              <a:rPr lang="en-US" altLang="ko-KR" dirty="0"/>
              <a:t>State-of-the-Art Survey</a:t>
            </a:r>
            <a:endParaRPr lang="en-US" dirty="0"/>
          </a:p>
        </p:txBody>
      </p:sp>
      <p:sp>
        <p:nvSpPr>
          <p:cNvPr id="9" name="부제목 8"/>
          <p:cNvSpPr>
            <a:spLocks noGrp="1"/>
          </p:cNvSpPr>
          <p:nvPr>
            <p:ph type="subTitle" idx="1"/>
          </p:nvPr>
        </p:nvSpPr>
        <p:spPr/>
        <p:txBody>
          <a:bodyPr/>
          <a:lstStyle/>
          <a:p>
            <a:r>
              <a:rPr lang="en-US" dirty="0"/>
              <a:t>Works on Disaster Detection</a:t>
            </a:r>
          </a:p>
          <a:p>
            <a:r>
              <a:rPr lang="en-US" dirty="0"/>
              <a:t>Works on People Detection</a:t>
            </a:r>
          </a:p>
        </p:txBody>
      </p:sp>
      <p:sp>
        <p:nvSpPr>
          <p:cNvPr id="5" name="바닥글 개체 틀 4"/>
          <p:cNvSpPr>
            <a:spLocks noGrp="1"/>
          </p:cNvSpPr>
          <p:nvPr>
            <p:ph type="ftr" sz="quarter" idx="13"/>
          </p:nvPr>
        </p:nvSpPr>
        <p:spPr/>
        <p:txBody>
          <a:bodyPr/>
          <a:lstStyle/>
          <a:p>
            <a:pPr algn="l">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76552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a:extLst>
              <a:ext uri="{FF2B5EF4-FFF2-40B4-BE49-F238E27FC236}">
                <a16:creationId xmlns:a16="http://schemas.microsoft.com/office/drawing/2014/main" id="{CAA72C2E-ACB1-439C-A368-C5259B4A4F14}"/>
              </a:ext>
            </a:extLst>
          </p:cNvPr>
          <p:cNvSpPr>
            <a:spLocks noGrp="1"/>
          </p:cNvSpPr>
          <p:nvPr>
            <p:ph idx="1"/>
          </p:nvPr>
        </p:nvSpPr>
        <p:spPr/>
        <p:txBody>
          <a:bodyPr/>
          <a:lstStyle/>
          <a:p>
            <a:r>
              <a:rPr lang="en-US" altLang="ko-KR" dirty="0"/>
              <a:t>[Fuentes et al., 2018] </a:t>
            </a:r>
          </a:p>
          <a:p>
            <a:pPr lvl="1"/>
            <a:r>
              <a:rPr lang="en-US" altLang="ko-KR" dirty="0">
                <a:solidFill>
                  <a:schemeClr val="tx1"/>
                </a:solidFill>
              </a:rPr>
              <a:t>Laura Lopez-Fuentes et al., Review on Computer Vision Techniques in Emergency Situation, 2017 </a:t>
            </a:r>
            <a:r>
              <a:rPr lang="en-US" altLang="ko-KR" i="1" dirty="0">
                <a:solidFill>
                  <a:schemeClr val="tx1"/>
                </a:solidFill>
              </a:rPr>
              <a:t>Multimedia Tools and Applications (pp. 1-39)</a:t>
            </a:r>
            <a:endParaRPr lang="en-US" altLang="ko-KR" sz="800" dirty="0">
              <a:solidFill>
                <a:schemeClr val="tx1"/>
              </a:solidFill>
            </a:endParaRPr>
          </a:p>
          <a:p>
            <a:pPr lvl="2"/>
            <a:r>
              <a:rPr lang="en-US" altLang="ko-KR" dirty="0"/>
              <a:t>distinguish two generic emergency groups: natural emergencies and man-made emergencies. </a:t>
            </a:r>
          </a:p>
          <a:p>
            <a:pPr lvl="2"/>
            <a:r>
              <a:rPr lang="en-US" altLang="ko-KR" dirty="0"/>
              <a:t>Natural emergencies are divided into three emergency types: fire, flood and drought. </a:t>
            </a:r>
          </a:p>
          <a:p>
            <a:pPr lvl="2"/>
            <a:r>
              <a:rPr lang="en-US" altLang="ko-KR" dirty="0"/>
              <a:t>Emergencies caused by humans are divided into two subtypes depending on the scope: emergencies that cause dangers to multiple persons and emergencies that cause dangers to a single person.</a:t>
            </a:r>
          </a:p>
          <a:p>
            <a:endParaRPr lang="en-US" altLang="ko-KR" dirty="0"/>
          </a:p>
        </p:txBody>
      </p:sp>
      <p:sp>
        <p:nvSpPr>
          <p:cNvPr id="6" name="제목 5"/>
          <p:cNvSpPr>
            <a:spLocks noGrp="1"/>
          </p:cNvSpPr>
          <p:nvPr>
            <p:ph type="title"/>
          </p:nvPr>
        </p:nvSpPr>
        <p:spPr/>
        <p:txBody>
          <a:bodyPr/>
          <a:lstStyle/>
          <a:p>
            <a:r>
              <a:rPr lang="en-US" altLang="ko-KR" dirty="0"/>
              <a:t>Works on Disaster Detection (1) </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22</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pic>
        <p:nvPicPr>
          <p:cNvPr id="10" name="그림 9">
            <a:extLst>
              <a:ext uri="{FF2B5EF4-FFF2-40B4-BE49-F238E27FC236}">
                <a16:creationId xmlns:a16="http://schemas.microsoft.com/office/drawing/2014/main" id="{143D80C5-1188-408C-BFCA-D293F10DC072}"/>
              </a:ext>
            </a:extLst>
          </p:cNvPr>
          <p:cNvPicPr>
            <a:picLocks noChangeAspect="1"/>
          </p:cNvPicPr>
          <p:nvPr/>
        </p:nvPicPr>
        <p:blipFill>
          <a:blip r:embed="rId3"/>
          <a:stretch>
            <a:fillRect/>
          </a:stretch>
        </p:blipFill>
        <p:spPr>
          <a:xfrm>
            <a:off x="1223628" y="3992038"/>
            <a:ext cx="6264696" cy="2101258"/>
          </a:xfrm>
          <a:prstGeom prst="rect">
            <a:avLst/>
          </a:prstGeom>
        </p:spPr>
      </p:pic>
    </p:spTree>
    <p:extLst>
      <p:ext uri="{BB962C8B-B14F-4D97-AF65-F5344CB8AC3E}">
        <p14:creationId xmlns:p14="http://schemas.microsoft.com/office/powerpoint/2010/main" val="2048330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1">
            <a:extLst>
              <a:ext uri="{FF2B5EF4-FFF2-40B4-BE49-F238E27FC236}">
                <a16:creationId xmlns:a16="http://schemas.microsoft.com/office/drawing/2014/main" id="{87C6CDC0-27FC-4D1E-83EA-F1EE7A8385C2}"/>
              </a:ext>
            </a:extLst>
          </p:cNvPr>
          <p:cNvSpPr>
            <a:spLocks noGrp="1"/>
          </p:cNvSpPr>
          <p:nvPr>
            <p:ph idx="1"/>
          </p:nvPr>
        </p:nvSpPr>
        <p:spPr/>
        <p:txBody>
          <a:bodyPr/>
          <a:lstStyle/>
          <a:p>
            <a:r>
              <a:rPr lang="en-US" altLang="ko-KR" dirty="0"/>
              <a:t>[</a:t>
            </a:r>
            <a:r>
              <a:rPr lang="en-US" altLang="ko-KR" dirty="0" err="1"/>
              <a:t>Schnizler</a:t>
            </a:r>
            <a:r>
              <a:rPr lang="en-US" altLang="ko-KR" dirty="0"/>
              <a:t> et al., 2014] </a:t>
            </a:r>
          </a:p>
          <a:p>
            <a:pPr lvl="1"/>
            <a:r>
              <a:rPr lang="en-US" altLang="ko-KR" dirty="0">
                <a:solidFill>
                  <a:schemeClr val="tx1"/>
                </a:solidFill>
              </a:rPr>
              <a:t>Francois </a:t>
            </a:r>
            <a:r>
              <a:rPr lang="en-US" altLang="ko-KR" dirty="0" err="1">
                <a:solidFill>
                  <a:schemeClr val="tx1"/>
                </a:solidFill>
              </a:rPr>
              <a:t>Schnizler</a:t>
            </a:r>
            <a:r>
              <a:rPr lang="en-US" altLang="ko-KR" dirty="0">
                <a:solidFill>
                  <a:schemeClr val="tx1"/>
                </a:solidFill>
              </a:rPr>
              <a:t> et al., Heterogeneous Stream Processing for Disaster Detection and Alarming, </a:t>
            </a:r>
            <a:r>
              <a:rPr lang="en-US" altLang="ko-KR" i="1" dirty="0">
                <a:solidFill>
                  <a:schemeClr val="tx1"/>
                </a:solidFill>
              </a:rPr>
              <a:t>2014 IEEE International Conference on Big Data (pp. 914-923)</a:t>
            </a:r>
            <a:endParaRPr lang="en-US" altLang="ko-KR" i="1" dirty="0"/>
          </a:p>
          <a:p>
            <a:pPr lvl="1"/>
            <a:r>
              <a:rPr lang="en-US" altLang="ko-KR" dirty="0"/>
              <a:t>Method for Disaster Detection </a:t>
            </a:r>
          </a:p>
          <a:p>
            <a:pPr lvl="2"/>
            <a:r>
              <a:rPr lang="en-US" altLang="ko-KR" dirty="0"/>
              <a:t>Each incident is characterized by </a:t>
            </a:r>
          </a:p>
          <a:p>
            <a:pPr lvl="4">
              <a:buFont typeface="Wingdings" panose="05000000000000000000" pitchFamily="2" charset="2"/>
              <a:buChar char="§"/>
            </a:pPr>
            <a:r>
              <a:rPr lang="en-US" altLang="ko-KR" dirty="0"/>
              <a:t>a location, the area affected by the incident</a:t>
            </a:r>
          </a:p>
          <a:p>
            <a:pPr lvl="4">
              <a:buFont typeface="Wingdings" panose="05000000000000000000" pitchFamily="2" charset="2"/>
              <a:buChar char="§"/>
            </a:pPr>
            <a:r>
              <a:rPr lang="en-US" altLang="ko-KR" dirty="0"/>
              <a:t>a time interval (potentially of length zero) when the event occurred</a:t>
            </a:r>
          </a:p>
          <a:p>
            <a:pPr lvl="2"/>
            <a:r>
              <a:rPr lang="en-US" altLang="ko-KR" dirty="0"/>
              <a:t> Incidents :  Each incident is part of a situation, accident or more complex disaster situation. </a:t>
            </a:r>
          </a:p>
          <a:p>
            <a:endParaRPr lang="en-US" altLang="ko-KR" dirty="0"/>
          </a:p>
        </p:txBody>
      </p:sp>
      <p:sp>
        <p:nvSpPr>
          <p:cNvPr id="6" name="제목 5"/>
          <p:cNvSpPr>
            <a:spLocks noGrp="1"/>
          </p:cNvSpPr>
          <p:nvPr>
            <p:ph type="title"/>
          </p:nvPr>
        </p:nvSpPr>
        <p:spPr/>
        <p:txBody>
          <a:bodyPr/>
          <a:lstStyle/>
          <a:p>
            <a:r>
              <a:rPr lang="en-US" altLang="ko-KR" dirty="0"/>
              <a:t>Works on Disaster Detection (2)</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23</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pic>
        <p:nvPicPr>
          <p:cNvPr id="7" name="그림 6">
            <a:extLst>
              <a:ext uri="{FF2B5EF4-FFF2-40B4-BE49-F238E27FC236}">
                <a16:creationId xmlns:a16="http://schemas.microsoft.com/office/drawing/2014/main" id="{75BCD193-D9F0-45E2-97D9-EF274C20B1DD}"/>
              </a:ext>
            </a:extLst>
          </p:cNvPr>
          <p:cNvPicPr>
            <a:picLocks noChangeAspect="1"/>
          </p:cNvPicPr>
          <p:nvPr/>
        </p:nvPicPr>
        <p:blipFill>
          <a:blip r:embed="rId3"/>
          <a:stretch>
            <a:fillRect/>
          </a:stretch>
        </p:blipFill>
        <p:spPr>
          <a:xfrm>
            <a:off x="1949651" y="4294846"/>
            <a:ext cx="5244034" cy="1764196"/>
          </a:xfrm>
          <a:prstGeom prst="rect">
            <a:avLst/>
          </a:prstGeom>
        </p:spPr>
      </p:pic>
    </p:spTree>
    <p:extLst>
      <p:ext uri="{BB962C8B-B14F-4D97-AF65-F5344CB8AC3E}">
        <p14:creationId xmlns:p14="http://schemas.microsoft.com/office/powerpoint/2010/main" val="191776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1">
            <a:extLst>
              <a:ext uri="{FF2B5EF4-FFF2-40B4-BE49-F238E27FC236}">
                <a16:creationId xmlns:a16="http://schemas.microsoft.com/office/drawing/2014/main" id="{87C6CDC0-27FC-4D1E-83EA-F1EE7A8385C2}"/>
              </a:ext>
            </a:extLst>
          </p:cNvPr>
          <p:cNvSpPr>
            <a:spLocks noGrp="1"/>
          </p:cNvSpPr>
          <p:nvPr>
            <p:ph idx="1"/>
          </p:nvPr>
        </p:nvSpPr>
        <p:spPr/>
        <p:txBody>
          <a:bodyPr/>
          <a:lstStyle/>
          <a:p>
            <a:r>
              <a:rPr lang="en-US" altLang="ko-KR" dirty="0"/>
              <a:t>[</a:t>
            </a:r>
            <a:r>
              <a:rPr lang="en-US" altLang="ko-KR" dirty="0" err="1"/>
              <a:t>Stange</a:t>
            </a:r>
            <a:r>
              <a:rPr lang="en-US" altLang="ko-KR" dirty="0"/>
              <a:t> et al., 2015] </a:t>
            </a:r>
          </a:p>
          <a:p>
            <a:pPr lvl="1"/>
            <a:r>
              <a:rPr lang="en-US" altLang="ko-KR" dirty="0">
                <a:solidFill>
                  <a:schemeClr val="tx1"/>
                </a:solidFill>
              </a:rPr>
              <a:t>Hendrik </a:t>
            </a:r>
            <a:r>
              <a:rPr lang="en-US" altLang="ko-KR" dirty="0" err="1">
                <a:solidFill>
                  <a:schemeClr val="tx1"/>
                </a:solidFill>
              </a:rPr>
              <a:t>Stange</a:t>
            </a:r>
            <a:r>
              <a:rPr lang="en-US" altLang="ko-KR" dirty="0">
                <a:solidFill>
                  <a:schemeClr val="tx1"/>
                </a:solidFill>
              </a:rPr>
              <a:t> et al., Insight-driven Crisis Information Preparing for the Unexpected using Big Data, </a:t>
            </a:r>
            <a:r>
              <a:rPr lang="en-US" altLang="ko-KR" i="1" dirty="0">
                <a:solidFill>
                  <a:schemeClr val="tx1"/>
                </a:solidFill>
              </a:rPr>
              <a:t>In 2015 ISCRAM(Information Systems for Crisis Response and Management) </a:t>
            </a:r>
            <a:endParaRPr lang="en-US" altLang="ko-KR" sz="1600" i="1" dirty="0">
              <a:solidFill>
                <a:schemeClr val="tx1"/>
              </a:solidFill>
            </a:endParaRPr>
          </a:p>
          <a:p>
            <a:pPr lvl="1"/>
            <a:r>
              <a:rPr lang="en-US" altLang="ko-KR" dirty="0"/>
              <a:t>Feature for Disaster Detection</a:t>
            </a:r>
          </a:p>
          <a:p>
            <a:pPr lvl="2"/>
            <a:r>
              <a:rPr lang="en-US" altLang="ko-KR" dirty="0"/>
              <a:t>Fire</a:t>
            </a:r>
          </a:p>
          <a:p>
            <a:pPr lvl="3"/>
            <a:r>
              <a:rPr lang="en-US" altLang="ko-KR" dirty="0"/>
              <a:t>Flame height, angle, width, smoke, color of fire</a:t>
            </a:r>
          </a:p>
          <a:p>
            <a:pPr lvl="2"/>
            <a:r>
              <a:rPr lang="en-US" altLang="ko-KR" dirty="0"/>
              <a:t>Water</a:t>
            </a:r>
          </a:p>
          <a:p>
            <a:pPr lvl="3"/>
            <a:r>
              <a:rPr lang="en-US" altLang="ko-KR" dirty="0"/>
              <a:t>color, ripple pattern of water</a:t>
            </a:r>
          </a:p>
        </p:txBody>
      </p:sp>
      <p:sp>
        <p:nvSpPr>
          <p:cNvPr id="6" name="제목 5"/>
          <p:cNvSpPr>
            <a:spLocks noGrp="1"/>
          </p:cNvSpPr>
          <p:nvPr>
            <p:ph type="title"/>
          </p:nvPr>
        </p:nvSpPr>
        <p:spPr/>
        <p:txBody>
          <a:bodyPr/>
          <a:lstStyle/>
          <a:p>
            <a:r>
              <a:rPr lang="en-US" altLang="ko-KR" dirty="0"/>
              <a:t>Works on Disaster Detection (3)</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24</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1961558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dirty="0"/>
              <a:t>[Zhu et al., 2017]</a:t>
            </a:r>
          </a:p>
          <a:p>
            <a:pPr lvl="1"/>
            <a:r>
              <a:rPr lang="en-US" altLang="ko-KR" dirty="0"/>
              <a:t>Zhu, Jun-Yan, et al. "Unpaired image-to-image translation using cycle-consistent adversarial networks." </a:t>
            </a:r>
            <a:r>
              <a:rPr lang="en-US" altLang="ko-KR" dirty="0" err="1"/>
              <a:t>arXiv</a:t>
            </a:r>
            <a:r>
              <a:rPr lang="en-US" altLang="ko-KR" dirty="0"/>
              <a:t> preprint (2017).</a:t>
            </a:r>
          </a:p>
          <a:p>
            <a:pPr lvl="1"/>
            <a:r>
              <a:rPr lang="en-US" altLang="ko-KR" dirty="0"/>
              <a:t>Given two image collections</a:t>
            </a:r>
          </a:p>
          <a:p>
            <a:pPr lvl="2"/>
            <a:r>
              <a:rPr lang="en-US" altLang="ko-KR" dirty="0"/>
              <a:t>algorithm learns to translate an image from one collection to the other</a:t>
            </a:r>
          </a:p>
          <a:p>
            <a:pPr lvl="2"/>
            <a:r>
              <a:rPr lang="en-US" altLang="ko-KR" dirty="0"/>
              <a:t>does not require correspondence between images</a:t>
            </a:r>
          </a:p>
        </p:txBody>
      </p:sp>
      <p:sp>
        <p:nvSpPr>
          <p:cNvPr id="3" name="Title 2"/>
          <p:cNvSpPr>
            <a:spLocks noGrp="1"/>
          </p:cNvSpPr>
          <p:nvPr>
            <p:ph type="title"/>
          </p:nvPr>
        </p:nvSpPr>
        <p:spPr/>
        <p:txBody>
          <a:bodyPr/>
          <a:lstStyle/>
          <a:p>
            <a:r>
              <a:rPr lang="en-US" altLang="ko-KR" dirty="0"/>
              <a:t>Works on Disaster</a:t>
            </a:r>
            <a:r>
              <a:rPr lang="ko-KR" altLang="en-US" dirty="0"/>
              <a:t> </a:t>
            </a:r>
            <a:r>
              <a:rPr lang="en-US" altLang="ko-KR" dirty="0"/>
              <a:t>Detection (4) </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25</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dirty="0"/>
              <a:t>Machine Learning Framework for In-Disaster People Detection</a:t>
            </a:r>
            <a:endParaRPr lang="ko-KR" altLang="en-US" dirty="0"/>
          </a:p>
        </p:txBody>
      </p:sp>
      <p:pic>
        <p:nvPicPr>
          <p:cNvPr id="29" name="Picture 3">
            <a:extLst>
              <a:ext uri="{FF2B5EF4-FFF2-40B4-BE49-F238E27FC236}">
                <a16:creationId xmlns:a16="http://schemas.microsoft.com/office/drawing/2014/main" id="{1E96C6D5-4ECB-4311-AF07-31232A22F59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83668" y="3118907"/>
            <a:ext cx="6536093" cy="2974389"/>
          </a:xfrm>
          <a:prstGeom prst="rect">
            <a:avLst/>
          </a:prstGeom>
        </p:spPr>
      </p:pic>
    </p:spTree>
    <p:extLst>
      <p:ext uri="{BB962C8B-B14F-4D97-AF65-F5344CB8AC3E}">
        <p14:creationId xmlns:p14="http://schemas.microsoft.com/office/powerpoint/2010/main" val="1324014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1">
            <a:extLst>
              <a:ext uri="{FF2B5EF4-FFF2-40B4-BE49-F238E27FC236}">
                <a16:creationId xmlns:a16="http://schemas.microsoft.com/office/drawing/2014/main" id="{13B6811B-8161-4D2A-A64F-BE531E1C2959}"/>
              </a:ext>
            </a:extLst>
          </p:cNvPr>
          <p:cNvSpPr>
            <a:spLocks noGrp="1"/>
          </p:cNvSpPr>
          <p:nvPr>
            <p:ph idx="1"/>
          </p:nvPr>
        </p:nvSpPr>
        <p:spPr/>
        <p:txBody>
          <a:bodyPr/>
          <a:lstStyle/>
          <a:p>
            <a:r>
              <a:rPr lang="en-US" altLang="ko-KR" dirty="0"/>
              <a:t>[Bai et al., 2018] </a:t>
            </a:r>
          </a:p>
          <a:p>
            <a:pPr lvl="1"/>
            <a:r>
              <a:rPr lang="en-US" altLang="ko-KR" dirty="0" err="1">
                <a:solidFill>
                  <a:schemeClr val="tx1"/>
                </a:solidFill>
              </a:rPr>
              <a:t>Yancheng</a:t>
            </a:r>
            <a:r>
              <a:rPr lang="en-US" altLang="ko-KR" dirty="0">
                <a:solidFill>
                  <a:schemeClr val="tx1"/>
                </a:solidFill>
              </a:rPr>
              <a:t> Bai et al., Finding Tiny Faces in the Wild with Generative Adversarial Network, 2018 Conference on Computer Vision and Pattern Recognition, IEEE</a:t>
            </a:r>
          </a:p>
          <a:p>
            <a:pPr marL="406400"/>
            <a:r>
              <a:rPr lang="en-US" altLang="ko-KR" sz="2000" dirty="0">
                <a:solidFill>
                  <a:schemeClr val="tx1"/>
                </a:solidFill>
              </a:rPr>
              <a:t>Tiny faces are often lacking detailed information and blurring </a:t>
            </a:r>
          </a:p>
          <a:p>
            <a:pPr marL="406400"/>
            <a:r>
              <a:rPr lang="en-US" altLang="ko-KR" sz="2000" dirty="0">
                <a:solidFill>
                  <a:schemeClr val="tx1"/>
                </a:solidFill>
              </a:rPr>
              <a:t>Generate a clear high-resolution face from a blurry small one by adopting a generative adversarial network</a:t>
            </a:r>
          </a:p>
        </p:txBody>
      </p:sp>
      <p:sp>
        <p:nvSpPr>
          <p:cNvPr id="6" name="제목 5"/>
          <p:cNvSpPr>
            <a:spLocks noGrp="1"/>
          </p:cNvSpPr>
          <p:nvPr>
            <p:ph type="title"/>
          </p:nvPr>
        </p:nvSpPr>
        <p:spPr/>
        <p:txBody>
          <a:bodyPr/>
          <a:lstStyle/>
          <a:p>
            <a:r>
              <a:rPr lang="en-US" altLang="ko-KR" dirty="0"/>
              <a:t>Works on People</a:t>
            </a:r>
            <a:r>
              <a:rPr lang="ko-KR" altLang="en-US" dirty="0"/>
              <a:t> </a:t>
            </a:r>
            <a:r>
              <a:rPr lang="en-US" altLang="ko-KR" dirty="0"/>
              <a:t>Detection (1) </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26</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pic>
        <p:nvPicPr>
          <p:cNvPr id="8" name="그림 7">
            <a:extLst>
              <a:ext uri="{FF2B5EF4-FFF2-40B4-BE49-F238E27FC236}">
                <a16:creationId xmlns:a16="http://schemas.microsoft.com/office/drawing/2014/main" id="{CC966D2C-8CAD-4AB7-9148-37DF41D4B173}"/>
              </a:ext>
            </a:extLst>
          </p:cNvPr>
          <p:cNvPicPr>
            <a:picLocks noChangeAspect="1"/>
          </p:cNvPicPr>
          <p:nvPr/>
        </p:nvPicPr>
        <p:blipFill>
          <a:blip r:embed="rId3"/>
          <a:stretch>
            <a:fillRect/>
          </a:stretch>
        </p:blipFill>
        <p:spPr>
          <a:xfrm>
            <a:off x="725314" y="3366664"/>
            <a:ext cx="7885540" cy="2726632"/>
          </a:xfrm>
          <a:prstGeom prst="rect">
            <a:avLst/>
          </a:prstGeom>
        </p:spPr>
      </p:pic>
    </p:spTree>
    <p:extLst>
      <p:ext uri="{BB962C8B-B14F-4D97-AF65-F5344CB8AC3E}">
        <p14:creationId xmlns:p14="http://schemas.microsoft.com/office/powerpoint/2010/main" val="902670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1">
            <a:extLst>
              <a:ext uri="{FF2B5EF4-FFF2-40B4-BE49-F238E27FC236}">
                <a16:creationId xmlns:a16="http://schemas.microsoft.com/office/drawing/2014/main" id="{13B6811B-8161-4D2A-A64F-BE531E1C2959}"/>
              </a:ext>
            </a:extLst>
          </p:cNvPr>
          <p:cNvSpPr>
            <a:spLocks noGrp="1"/>
          </p:cNvSpPr>
          <p:nvPr>
            <p:ph idx="1"/>
          </p:nvPr>
        </p:nvSpPr>
        <p:spPr/>
        <p:txBody>
          <a:bodyPr/>
          <a:lstStyle/>
          <a:p>
            <a:r>
              <a:rPr lang="en-US" altLang="ko-KR" dirty="0"/>
              <a:t>Elaborating the Figure</a:t>
            </a:r>
          </a:p>
          <a:p>
            <a:pPr marL="250825" lvl="1" indent="0">
              <a:buNone/>
            </a:pPr>
            <a:r>
              <a:rPr lang="en-US" altLang="ko-KR" dirty="0"/>
              <a:t>(A) The images are fed into the network; </a:t>
            </a:r>
          </a:p>
          <a:p>
            <a:pPr marL="250825" lvl="1" indent="0">
              <a:buNone/>
            </a:pPr>
            <a:r>
              <a:rPr lang="en-US" altLang="ko-KR" dirty="0"/>
              <a:t>(B) MB-FCN detector is baseline, it crops the positive data (i.e. faces) and negative data (i.e. non-faces) from the input images for training the generator network and the discriminator network, or generates the regions of interest (ROIs) for testing. </a:t>
            </a:r>
          </a:p>
          <a:p>
            <a:pPr marL="250825" lvl="1" indent="0">
              <a:buNone/>
            </a:pPr>
            <a:r>
              <a:rPr lang="en-US" altLang="ko-KR" dirty="0"/>
              <a:t>(C) The positive data and negative data (or ROIs) are generated by the MB-FCN detector.</a:t>
            </a:r>
          </a:p>
          <a:p>
            <a:pPr marL="250825" lvl="1" indent="0">
              <a:buNone/>
            </a:pPr>
            <a:r>
              <a:rPr lang="en-US" altLang="ko-KR" dirty="0"/>
              <a:t>(D) The generator network is trained to reconstruct a clear super-resolution image (4× upscaling) from the low-resolution input image, which includes the up sample sub-network and the refinement sub-network. </a:t>
            </a:r>
          </a:p>
          <a:p>
            <a:pPr marL="250825" lvl="1" indent="0">
              <a:buNone/>
            </a:pPr>
            <a:r>
              <a:rPr lang="en-US" altLang="ko-KR" dirty="0"/>
              <a:t>(E) The discriminator network is two parallel fc layers, and the first fc layer is to distinguish the natural real images or the generated super-resolution images and the second one is to classify faces or non-faces.</a:t>
            </a:r>
          </a:p>
          <a:p>
            <a:pPr lvl="2"/>
            <a:endParaRPr lang="en-US" altLang="ko-KR" dirty="0"/>
          </a:p>
          <a:p>
            <a:pPr lvl="2"/>
            <a:endParaRPr lang="en-US" altLang="ko-KR" dirty="0"/>
          </a:p>
        </p:txBody>
      </p:sp>
      <p:sp>
        <p:nvSpPr>
          <p:cNvPr id="6" name="제목 5"/>
          <p:cNvSpPr>
            <a:spLocks noGrp="1"/>
          </p:cNvSpPr>
          <p:nvPr>
            <p:ph type="title"/>
          </p:nvPr>
        </p:nvSpPr>
        <p:spPr/>
        <p:txBody>
          <a:bodyPr/>
          <a:lstStyle/>
          <a:p>
            <a:r>
              <a:rPr lang="en-US" altLang="ko-KR" dirty="0"/>
              <a:t>Works on People</a:t>
            </a:r>
            <a:r>
              <a:rPr lang="ko-KR" altLang="en-US" dirty="0"/>
              <a:t> </a:t>
            </a:r>
            <a:r>
              <a:rPr lang="en-US" altLang="ko-KR" dirty="0"/>
              <a:t>Detection (2) </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27</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818278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1">
            <a:extLst>
              <a:ext uri="{FF2B5EF4-FFF2-40B4-BE49-F238E27FC236}">
                <a16:creationId xmlns:a16="http://schemas.microsoft.com/office/drawing/2014/main" id="{13B6811B-8161-4D2A-A64F-BE531E1C2959}"/>
              </a:ext>
            </a:extLst>
          </p:cNvPr>
          <p:cNvSpPr>
            <a:spLocks noGrp="1"/>
          </p:cNvSpPr>
          <p:nvPr>
            <p:ph idx="1"/>
          </p:nvPr>
        </p:nvSpPr>
        <p:spPr/>
        <p:txBody>
          <a:bodyPr/>
          <a:lstStyle/>
          <a:p>
            <a:r>
              <a:rPr lang="en-US" altLang="ko-KR" dirty="0"/>
              <a:t>[</a:t>
            </a:r>
            <a:r>
              <a:rPr lang="en-US" altLang="ko-KR" dirty="0" err="1"/>
              <a:t>AlDahoul</a:t>
            </a:r>
            <a:r>
              <a:rPr lang="en-US" altLang="ko-KR" dirty="0"/>
              <a:t> et al., 2018] </a:t>
            </a:r>
          </a:p>
          <a:p>
            <a:pPr lvl="1"/>
            <a:r>
              <a:rPr lang="en-US" altLang="ko-KR" dirty="0" err="1">
                <a:solidFill>
                  <a:schemeClr val="tx1"/>
                </a:solidFill>
              </a:rPr>
              <a:t>Nouar</a:t>
            </a:r>
            <a:r>
              <a:rPr lang="en-US" altLang="ko-KR" dirty="0">
                <a:solidFill>
                  <a:schemeClr val="tx1"/>
                </a:solidFill>
              </a:rPr>
              <a:t> </a:t>
            </a:r>
            <a:r>
              <a:rPr lang="en-US" altLang="ko-KR" dirty="0" err="1">
                <a:solidFill>
                  <a:schemeClr val="tx1"/>
                </a:solidFill>
              </a:rPr>
              <a:t>AlDahoul</a:t>
            </a:r>
            <a:r>
              <a:rPr lang="en-US" altLang="ko-KR" dirty="0">
                <a:solidFill>
                  <a:schemeClr val="tx1"/>
                </a:solidFill>
              </a:rPr>
              <a:t> et al., Real-Time Human Detection for Aerial Captured Video Sequences via Deep Models, 2018 Computational Intelligence and Neuroscience</a:t>
            </a:r>
          </a:p>
          <a:p>
            <a:pPr marL="406400"/>
            <a:r>
              <a:rPr lang="en-US" altLang="ko-KR" sz="2000" dirty="0">
                <a:solidFill>
                  <a:schemeClr val="tx1"/>
                </a:solidFill>
              </a:rPr>
              <a:t>Highly abstract and discriminative features can be produced automatically without the need of expert knowledge</a:t>
            </a:r>
          </a:p>
          <a:p>
            <a:pPr marL="406400"/>
            <a:r>
              <a:rPr lang="en-US" altLang="ko-KR" sz="2000" dirty="0">
                <a:solidFill>
                  <a:schemeClr val="tx1"/>
                </a:solidFill>
              </a:rPr>
              <a:t>Automatic feature learning methods which combine optical flow and three different deep models</a:t>
            </a:r>
          </a:p>
          <a:p>
            <a:pPr marL="406400"/>
            <a:endParaRPr lang="en-US" altLang="ko-KR" sz="2000" dirty="0">
              <a:solidFill>
                <a:schemeClr val="tx1"/>
              </a:solidFill>
            </a:endParaRPr>
          </a:p>
        </p:txBody>
      </p:sp>
      <p:sp>
        <p:nvSpPr>
          <p:cNvPr id="6" name="제목 5"/>
          <p:cNvSpPr>
            <a:spLocks noGrp="1"/>
          </p:cNvSpPr>
          <p:nvPr>
            <p:ph type="title"/>
          </p:nvPr>
        </p:nvSpPr>
        <p:spPr/>
        <p:txBody>
          <a:bodyPr/>
          <a:lstStyle/>
          <a:p>
            <a:r>
              <a:rPr lang="en-US" altLang="ko-KR" dirty="0"/>
              <a:t>Works on People</a:t>
            </a:r>
            <a:r>
              <a:rPr lang="ko-KR" altLang="en-US" dirty="0"/>
              <a:t> </a:t>
            </a:r>
            <a:r>
              <a:rPr lang="en-US" altLang="ko-KR" dirty="0"/>
              <a:t>Detection (3) </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28</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pic>
        <p:nvPicPr>
          <p:cNvPr id="3" name="그림 2">
            <a:extLst>
              <a:ext uri="{FF2B5EF4-FFF2-40B4-BE49-F238E27FC236}">
                <a16:creationId xmlns:a16="http://schemas.microsoft.com/office/drawing/2014/main" id="{B6CD010F-AB03-40DD-9B53-66EA13ECDC4D}"/>
              </a:ext>
            </a:extLst>
          </p:cNvPr>
          <p:cNvPicPr>
            <a:picLocks noChangeAspect="1"/>
          </p:cNvPicPr>
          <p:nvPr/>
        </p:nvPicPr>
        <p:blipFill>
          <a:blip r:embed="rId3"/>
          <a:stretch>
            <a:fillRect/>
          </a:stretch>
        </p:blipFill>
        <p:spPr>
          <a:xfrm>
            <a:off x="2087724" y="3842170"/>
            <a:ext cx="5343525" cy="2438400"/>
          </a:xfrm>
          <a:prstGeom prst="rect">
            <a:avLst/>
          </a:prstGeom>
        </p:spPr>
      </p:pic>
    </p:spTree>
    <p:extLst>
      <p:ext uri="{BB962C8B-B14F-4D97-AF65-F5344CB8AC3E}">
        <p14:creationId xmlns:p14="http://schemas.microsoft.com/office/powerpoint/2010/main" val="861048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1">
            <a:extLst>
              <a:ext uri="{FF2B5EF4-FFF2-40B4-BE49-F238E27FC236}">
                <a16:creationId xmlns:a16="http://schemas.microsoft.com/office/drawing/2014/main" id="{13B6811B-8161-4D2A-A64F-BE531E1C2959}"/>
              </a:ext>
            </a:extLst>
          </p:cNvPr>
          <p:cNvSpPr>
            <a:spLocks noGrp="1"/>
          </p:cNvSpPr>
          <p:nvPr>
            <p:ph idx="1"/>
          </p:nvPr>
        </p:nvSpPr>
        <p:spPr/>
        <p:txBody>
          <a:bodyPr/>
          <a:lstStyle/>
          <a:p>
            <a:r>
              <a:rPr lang="en-US" altLang="ko-KR" dirty="0"/>
              <a:t>Stewart’s Work</a:t>
            </a:r>
            <a:r>
              <a:rPr lang="en-US" altLang="ko-KR" sz="1600" dirty="0"/>
              <a:t> [Stewart ‘16]</a:t>
            </a:r>
            <a:endParaRPr lang="en-US" altLang="ko-KR" dirty="0"/>
          </a:p>
          <a:p>
            <a:pPr lvl="1"/>
            <a:r>
              <a:rPr lang="en-US" altLang="ko-KR" dirty="0"/>
              <a:t>To detect people from images by using a combination of convolutional neural networks (CNN) and recurrent neural networks (RNN)</a:t>
            </a:r>
          </a:p>
          <a:p>
            <a:pPr lvl="1"/>
            <a:r>
              <a:rPr lang="en-US" altLang="ko-KR" dirty="0"/>
              <a:t>To detect partially occluded instances</a:t>
            </a:r>
          </a:p>
          <a:p>
            <a:r>
              <a:rPr lang="en-US" altLang="ko-KR" dirty="0"/>
              <a:t>Lots of other works also propose effective structures of neural networks for people detection. </a:t>
            </a:r>
            <a:r>
              <a:rPr lang="en-US" altLang="ko-KR" sz="1600" dirty="0"/>
              <a:t>[Zeng ‘17][Nguyen ‘16]…</a:t>
            </a:r>
          </a:p>
          <a:p>
            <a:r>
              <a:rPr lang="en-US" altLang="ko-KR" dirty="0"/>
              <a:t>These works focus on increasing accuracy of people detection at building a model.</a:t>
            </a:r>
          </a:p>
          <a:p>
            <a:pPr lvl="1"/>
            <a:r>
              <a:rPr lang="en-US" altLang="ko-KR" dirty="0"/>
              <a:t>As characteristics of input data can be changed, accuracy of fixed model would be drop in accuracy.</a:t>
            </a:r>
          </a:p>
          <a:p>
            <a:pPr marL="406400"/>
            <a:endParaRPr lang="en-US" altLang="ko-KR" sz="2000" dirty="0">
              <a:solidFill>
                <a:schemeClr val="tx1"/>
              </a:solidFill>
            </a:endParaRPr>
          </a:p>
        </p:txBody>
      </p:sp>
      <p:sp>
        <p:nvSpPr>
          <p:cNvPr id="6" name="제목 5"/>
          <p:cNvSpPr>
            <a:spLocks noGrp="1"/>
          </p:cNvSpPr>
          <p:nvPr>
            <p:ph type="title"/>
          </p:nvPr>
        </p:nvSpPr>
        <p:spPr/>
        <p:txBody>
          <a:bodyPr/>
          <a:lstStyle/>
          <a:p>
            <a:r>
              <a:rPr lang="en-US" altLang="ko-KR" dirty="0"/>
              <a:t>Works on People</a:t>
            </a:r>
            <a:r>
              <a:rPr lang="ko-KR" altLang="en-US" dirty="0"/>
              <a:t> </a:t>
            </a:r>
            <a:r>
              <a:rPr lang="en-US" altLang="ko-KR" dirty="0"/>
              <a:t>Detection (4) </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29</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1454796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3</a:t>
            </a:fld>
            <a:endParaRPr lang="ko-KR" altLang="en-US" dirty="0"/>
          </a:p>
        </p:txBody>
      </p:sp>
      <p:sp>
        <p:nvSpPr>
          <p:cNvPr id="8" name="제목 7"/>
          <p:cNvSpPr>
            <a:spLocks noGrp="1"/>
          </p:cNvSpPr>
          <p:nvPr>
            <p:ph type="ctrTitle"/>
          </p:nvPr>
        </p:nvSpPr>
        <p:spPr/>
        <p:txBody>
          <a:bodyPr/>
          <a:lstStyle/>
          <a:p>
            <a:pPr algn="ctr"/>
            <a:r>
              <a:rPr lang="en-US" dirty="0"/>
              <a:t>Response</a:t>
            </a:r>
            <a:r>
              <a:rPr lang="ko-KR" altLang="en-US" dirty="0"/>
              <a:t> </a:t>
            </a:r>
            <a:r>
              <a:rPr lang="en-US" altLang="ko-KR" dirty="0"/>
              <a:t>Letter</a:t>
            </a:r>
            <a:endParaRPr lang="en-US" dirty="0"/>
          </a:p>
        </p:txBody>
      </p:sp>
      <p:sp>
        <p:nvSpPr>
          <p:cNvPr id="9" name="부제목 8"/>
          <p:cNvSpPr>
            <a:spLocks noGrp="1"/>
          </p:cNvSpPr>
          <p:nvPr>
            <p:ph type="subTitle" idx="1"/>
          </p:nvPr>
        </p:nvSpPr>
        <p:spPr/>
        <p:txBody>
          <a:bodyPr/>
          <a:lstStyle/>
          <a:p>
            <a:endParaRPr lang="en-US" dirty="0"/>
          </a:p>
        </p:txBody>
      </p:sp>
      <p:sp>
        <p:nvSpPr>
          <p:cNvPr id="5" name="바닥글 개체 틀 4"/>
          <p:cNvSpPr>
            <a:spLocks noGrp="1"/>
          </p:cNvSpPr>
          <p:nvPr>
            <p:ph type="ftr" sz="quarter" idx="13"/>
          </p:nvPr>
        </p:nvSpPr>
        <p:spPr/>
        <p:txBody>
          <a:bodyPr/>
          <a:lstStyle/>
          <a:p>
            <a:pPr algn="l">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241039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1">
            <a:extLst>
              <a:ext uri="{FF2B5EF4-FFF2-40B4-BE49-F238E27FC236}">
                <a16:creationId xmlns:a16="http://schemas.microsoft.com/office/drawing/2014/main" id="{13B6811B-8161-4D2A-A64F-BE531E1C2959}"/>
              </a:ext>
            </a:extLst>
          </p:cNvPr>
          <p:cNvSpPr>
            <a:spLocks noGrp="1"/>
          </p:cNvSpPr>
          <p:nvPr>
            <p:ph idx="1"/>
          </p:nvPr>
        </p:nvSpPr>
        <p:spPr/>
        <p:txBody>
          <a:bodyPr/>
          <a:lstStyle/>
          <a:p>
            <a:r>
              <a:rPr lang="en-US" altLang="ko-KR" dirty="0"/>
              <a:t>Baylor’s Work</a:t>
            </a:r>
            <a:r>
              <a:rPr lang="en-US" altLang="ko-KR" sz="1700" dirty="0"/>
              <a:t> [Baylor ’17]</a:t>
            </a:r>
            <a:endParaRPr lang="en-US" altLang="ko-KR" dirty="0"/>
          </a:p>
          <a:p>
            <a:pPr lvl="1"/>
            <a:r>
              <a:rPr lang="en-US" altLang="ko-KR" dirty="0"/>
              <a:t>To propose a TensorFlow-based machine learning platform which reduces the effort of developing general ML applications</a:t>
            </a:r>
          </a:p>
          <a:p>
            <a:pPr lvl="1"/>
            <a:r>
              <a:rPr lang="en-US" altLang="ko-KR" dirty="0"/>
              <a:t>To develop reusable components for data analysis, data validation, model training, model evaluation, and serving infrastructure</a:t>
            </a:r>
          </a:p>
          <a:p>
            <a:r>
              <a:rPr lang="en-US" altLang="ko-KR" dirty="0"/>
              <a:t>There are many domain-specific machine learning platforms. </a:t>
            </a:r>
            <a:r>
              <a:rPr lang="en-US" altLang="ko-KR" sz="1700" dirty="0"/>
              <a:t>[</a:t>
            </a:r>
            <a:r>
              <a:rPr lang="en-US" altLang="ko-KR" sz="1700" dirty="0" err="1"/>
              <a:t>Remita</a:t>
            </a:r>
            <a:r>
              <a:rPr lang="en-US" altLang="ko-KR" sz="1700" dirty="0"/>
              <a:t> ‘16][Rahman ‘17]</a:t>
            </a:r>
            <a:endParaRPr lang="en-US" altLang="ko-KR" dirty="0"/>
          </a:p>
          <a:p>
            <a:pPr lvl="1"/>
            <a:r>
              <a:rPr lang="en-US" altLang="ko-KR" dirty="0"/>
              <a:t>Genome Classification</a:t>
            </a:r>
          </a:p>
          <a:p>
            <a:pPr lvl="1"/>
            <a:r>
              <a:rPr lang="en-US" altLang="ko-KR" dirty="0"/>
              <a:t>Biomedical Image Analysis</a:t>
            </a:r>
          </a:p>
          <a:p>
            <a:r>
              <a:rPr lang="en-US" altLang="ko-KR" dirty="0"/>
              <a:t>It is needed to serve people detection results with diverse schemes including pulling and pushing.</a:t>
            </a:r>
          </a:p>
          <a:p>
            <a:pPr marL="406400"/>
            <a:endParaRPr lang="en-US" altLang="ko-KR" sz="2000" dirty="0">
              <a:solidFill>
                <a:schemeClr val="tx1"/>
              </a:solidFill>
            </a:endParaRPr>
          </a:p>
        </p:txBody>
      </p:sp>
      <p:sp>
        <p:nvSpPr>
          <p:cNvPr id="6" name="제목 5"/>
          <p:cNvSpPr>
            <a:spLocks noGrp="1"/>
          </p:cNvSpPr>
          <p:nvPr>
            <p:ph type="title"/>
          </p:nvPr>
        </p:nvSpPr>
        <p:spPr>
          <a:xfrm>
            <a:off x="142844" y="53600"/>
            <a:ext cx="8857648" cy="500066"/>
          </a:xfrm>
        </p:spPr>
        <p:txBody>
          <a:bodyPr/>
          <a:lstStyle/>
          <a:p>
            <a:r>
              <a:rPr lang="en-US" altLang="ko-KR" dirty="0"/>
              <a:t>Works on Machine Learning F/W </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30</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3412860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31</a:t>
            </a:fld>
            <a:endParaRPr lang="ko-KR" altLang="en-US" dirty="0"/>
          </a:p>
        </p:txBody>
      </p:sp>
      <p:sp>
        <p:nvSpPr>
          <p:cNvPr id="8" name="제목 7"/>
          <p:cNvSpPr>
            <a:spLocks noGrp="1"/>
          </p:cNvSpPr>
          <p:nvPr>
            <p:ph type="ctrTitle"/>
          </p:nvPr>
        </p:nvSpPr>
        <p:spPr/>
        <p:txBody>
          <a:bodyPr>
            <a:normAutofit/>
          </a:bodyPr>
          <a:lstStyle/>
          <a:p>
            <a:r>
              <a:rPr lang="en-US" altLang="ko-KR" dirty="0"/>
              <a:t>Unit 3.</a:t>
            </a:r>
            <a:br>
              <a:rPr lang="en-US" altLang="ko-KR" dirty="0"/>
            </a:br>
            <a:r>
              <a:rPr lang="en-US" altLang="ko-KR" dirty="0"/>
              <a:t>Functionality of Framework</a:t>
            </a:r>
            <a:endParaRPr lang="en-US" dirty="0"/>
          </a:p>
        </p:txBody>
      </p:sp>
      <p:sp>
        <p:nvSpPr>
          <p:cNvPr id="9" name="부제목 8"/>
          <p:cNvSpPr>
            <a:spLocks noGrp="1"/>
          </p:cNvSpPr>
          <p:nvPr>
            <p:ph type="subTitle" idx="1"/>
          </p:nvPr>
        </p:nvSpPr>
        <p:spPr/>
        <p:txBody>
          <a:bodyPr/>
          <a:lstStyle/>
          <a:p>
            <a:endParaRPr lang="en-US"/>
          </a:p>
        </p:txBody>
      </p:sp>
      <p:sp>
        <p:nvSpPr>
          <p:cNvPr id="5" name="바닥글 개체 틀 4"/>
          <p:cNvSpPr>
            <a:spLocks noGrp="1"/>
          </p:cNvSpPr>
          <p:nvPr>
            <p:ph type="ftr" sz="quarter" idx="13"/>
          </p:nvPr>
        </p:nvSpPr>
        <p:spPr/>
        <p:txBody>
          <a:bodyPr/>
          <a:lstStyle/>
          <a:p>
            <a:pPr algn="l">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841329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Disaster Profile Management </a:t>
            </a:r>
          </a:p>
          <a:p>
            <a:pPr lvl="1"/>
            <a:r>
              <a:rPr lang="en-US" dirty="0"/>
              <a:t>Overall Disaster profile management for natural and man-made type.</a:t>
            </a:r>
          </a:p>
          <a:p>
            <a:pPr lvl="1"/>
            <a:r>
              <a:rPr lang="en-US" dirty="0"/>
              <a:t>Manage disaster type, symptoms, characteristics</a:t>
            </a:r>
          </a:p>
          <a:p>
            <a:r>
              <a:rPr lang="en-US" dirty="0"/>
              <a:t>Event Agent Management</a:t>
            </a:r>
          </a:p>
          <a:p>
            <a:pPr lvl="1"/>
            <a:r>
              <a:rPr lang="en-US" dirty="0"/>
              <a:t>Manage Agent type, location, information</a:t>
            </a:r>
          </a:p>
          <a:p>
            <a:pPr lvl="1"/>
            <a:r>
              <a:rPr lang="en-US" dirty="0"/>
              <a:t>Configure Agent for event capturing  </a:t>
            </a:r>
          </a:p>
          <a:p>
            <a:r>
              <a:rPr lang="en-US" altLang="ko-KR" dirty="0"/>
              <a:t>Event Capturing Service</a:t>
            </a:r>
          </a:p>
          <a:p>
            <a:pPr lvl="1"/>
            <a:r>
              <a:rPr lang="en-US" dirty="0"/>
              <a:t>Capture an events placed in different location on the network </a:t>
            </a:r>
          </a:p>
          <a:p>
            <a:pPr lvl="1"/>
            <a:r>
              <a:rPr lang="en-US" dirty="0"/>
              <a:t>Capture an event and information for any changes of contents</a:t>
            </a:r>
          </a:p>
          <a:p>
            <a:pPr lvl="1"/>
            <a:r>
              <a:rPr lang="en-US" dirty="0"/>
              <a:t>Convert formatted message</a:t>
            </a:r>
          </a:p>
        </p:txBody>
      </p:sp>
      <p:sp>
        <p:nvSpPr>
          <p:cNvPr id="3" name="Title 2"/>
          <p:cNvSpPr>
            <a:spLocks noGrp="1"/>
          </p:cNvSpPr>
          <p:nvPr>
            <p:ph type="title"/>
          </p:nvPr>
        </p:nvSpPr>
        <p:spPr/>
        <p:txBody>
          <a:bodyPr/>
          <a:lstStyle/>
          <a:p>
            <a:r>
              <a:rPr lang="en-US" dirty="0"/>
              <a:t>Functional Groups (1)</a:t>
            </a:r>
          </a:p>
        </p:txBody>
      </p:sp>
      <p:sp>
        <p:nvSpPr>
          <p:cNvPr id="4" name="Slide Number Placeholder 3"/>
          <p:cNvSpPr>
            <a:spLocks noGrp="1"/>
          </p:cNvSpPr>
          <p:nvPr>
            <p:ph type="sldNum" sz="quarter" idx="10"/>
          </p:nvPr>
        </p:nvSpPr>
        <p:spPr/>
        <p:txBody>
          <a:bodyPr/>
          <a:lstStyle/>
          <a:p>
            <a:pPr>
              <a:defRPr/>
            </a:pPr>
            <a:fld id="{0BDF5A50-FEA7-4531-911E-E701FBDB2E78}" type="slidenum">
              <a:rPr lang="ko-KR" altLang="en-US" smtClean="0"/>
              <a:pPr>
                <a:defRPr/>
              </a:pPr>
              <a:t>32</a:t>
            </a:fld>
            <a:endParaRPr lang="ko-KR" altLang="en-US" dirty="0"/>
          </a:p>
        </p:txBody>
      </p:sp>
      <p:sp>
        <p:nvSpPr>
          <p:cNvPr id="5" name="Footer Placeholder 4"/>
          <p:cNvSpPr>
            <a:spLocks noGrp="1"/>
          </p:cNvSpPr>
          <p:nvPr>
            <p:ph type="ftr" sz="quarter" idx="17"/>
          </p:nvPr>
        </p:nvSpPr>
        <p:spPr/>
        <p:txBody>
          <a:bodyPr/>
          <a:lstStyle/>
          <a:p>
            <a:pPr>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1235307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dirty="0"/>
              <a:t>Disaster Detection </a:t>
            </a:r>
          </a:p>
          <a:p>
            <a:pPr lvl="1"/>
            <a:r>
              <a:rPr lang="en-US" altLang="ko-KR" dirty="0"/>
              <a:t>Determine possible disaster based on profile and event</a:t>
            </a:r>
          </a:p>
          <a:p>
            <a:pPr lvl="1"/>
            <a:r>
              <a:rPr lang="en-US" altLang="ko-KR" dirty="0"/>
              <a:t>Analytics the disaster and rate the degree of disaster</a:t>
            </a:r>
          </a:p>
          <a:p>
            <a:pPr lvl="1"/>
            <a:r>
              <a:rPr lang="en-US" altLang="ko-KR" dirty="0"/>
              <a:t>Support information for Low-cost and time-efficient analysis</a:t>
            </a:r>
          </a:p>
          <a:p>
            <a:r>
              <a:rPr lang="en-US" altLang="ko-KR" dirty="0"/>
              <a:t>People Detection</a:t>
            </a:r>
          </a:p>
          <a:p>
            <a:pPr lvl="1"/>
            <a:r>
              <a:rPr lang="en-US" altLang="ko-KR" dirty="0"/>
              <a:t>Determine human detection using Video analysis Network </a:t>
            </a:r>
          </a:p>
          <a:p>
            <a:r>
              <a:rPr lang="en-US" altLang="ko-KR" dirty="0"/>
              <a:t>Image Denoising and Deblurring</a:t>
            </a:r>
          </a:p>
          <a:p>
            <a:pPr lvl="1"/>
            <a:r>
              <a:rPr lang="en-US" altLang="ko-KR" dirty="0"/>
              <a:t>Convert Low-Resolution to Super-Resolution</a:t>
            </a:r>
          </a:p>
          <a:p>
            <a:pPr lvl="1"/>
            <a:r>
              <a:rPr lang="en-US" altLang="ko-KR" dirty="0"/>
              <a:t>Denoise and deblur image</a:t>
            </a:r>
          </a:p>
          <a:p>
            <a:pPr lvl="1"/>
            <a:endParaRPr lang="en-US" altLang="ko-KR" dirty="0"/>
          </a:p>
        </p:txBody>
      </p:sp>
      <p:sp>
        <p:nvSpPr>
          <p:cNvPr id="3" name="Title 2"/>
          <p:cNvSpPr>
            <a:spLocks noGrp="1"/>
          </p:cNvSpPr>
          <p:nvPr>
            <p:ph type="title"/>
          </p:nvPr>
        </p:nvSpPr>
        <p:spPr/>
        <p:txBody>
          <a:bodyPr/>
          <a:lstStyle/>
          <a:p>
            <a:r>
              <a:rPr lang="en-US" altLang="ko-KR" dirty="0"/>
              <a:t>Functional Groups (2)</a:t>
            </a:r>
            <a:endParaRPr lang="en-US" dirty="0"/>
          </a:p>
        </p:txBody>
      </p:sp>
      <p:sp>
        <p:nvSpPr>
          <p:cNvPr id="4" name="Slide Number Placeholder 3"/>
          <p:cNvSpPr>
            <a:spLocks noGrp="1"/>
          </p:cNvSpPr>
          <p:nvPr>
            <p:ph type="sldNum" sz="quarter" idx="10"/>
          </p:nvPr>
        </p:nvSpPr>
        <p:spPr/>
        <p:txBody>
          <a:bodyPr/>
          <a:lstStyle/>
          <a:p>
            <a:pPr>
              <a:defRPr/>
            </a:pPr>
            <a:fld id="{0BDF5A50-FEA7-4531-911E-E701FBDB2E78}" type="slidenum">
              <a:rPr lang="ko-KR" altLang="en-US" smtClean="0"/>
              <a:pPr>
                <a:defRPr/>
              </a:pPr>
              <a:t>33</a:t>
            </a:fld>
            <a:endParaRPr lang="ko-KR" altLang="en-US" dirty="0"/>
          </a:p>
        </p:txBody>
      </p:sp>
      <p:sp>
        <p:nvSpPr>
          <p:cNvPr id="5" name="Footer Placeholder 4"/>
          <p:cNvSpPr>
            <a:spLocks noGrp="1"/>
          </p:cNvSpPr>
          <p:nvPr>
            <p:ph type="ftr" sz="quarter" idx="17"/>
          </p:nvPr>
        </p:nvSpPr>
        <p:spPr>
          <a:xfrm>
            <a:off x="142844" y="6350968"/>
            <a:ext cx="8101565" cy="365125"/>
          </a:xfrm>
        </p:spPr>
        <p:txBody>
          <a:bodyPr/>
          <a:lstStyle/>
          <a:p>
            <a:pPr>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4242538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5BB7B5E-EE02-44F3-86A2-197A056F6759}"/>
              </a:ext>
            </a:extLst>
          </p:cNvPr>
          <p:cNvSpPr>
            <a:spLocks noGrp="1"/>
          </p:cNvSpPr>
          <p:nvPr>
            <p:ph type="title"/>
          </p:nvPr>
        </p:nvSpPr>
        <p:spPr/>
        <p:txBody>
          <a:bodyPr/>
          <a:lstStyle/>
          <a:p>
            <a:pPr algn="l"/>
            <a:r>
              <a:rPr lang="en-US" altLang="ko-KR" dirty="0"/>
              <a:t>Use Case</a:t>
            </a:r>
            <a:endParaRPr lang="ko-KR" altLang="en-US" dirty="0"/>
          </a:p>
        </p:txBody>
      </p:sp>
      <p:sp>
        <p:nvSpPr>
          <p:cNvPr id="5" name="바닥글 개체 틀 4">
            <a:extLst>
              <a:ext uri="{FF2B5EF4-FFF2-40B4-BE49-F238E27FC236}">
                <a16:creationId xmlns:a16="http://schemas.microsoft.com/office/drawing/2014/main" id="{BDBC14AA-FDB9-4E85-9673-3EB6D36F414B}"/>
              </a:ext>
            </a:extLst>
          </p:cNvPr>
          <p:cNvSpPr>
            <a:spLocks noGrp="1"/>
          </p:cNvSpPr>
          <p:nvPr>
            <p:ph type="ftr" sz="quarter" idx="17"/>
          </p:nvPr>
        </p:nvSpPr>
        <p:spPr>
          <a:xfrm>
            <a:off x="29419" y="6316292"/>
            <a:ext cx="8101565" cy="365125"/>
          </a:xfrm>
        </p:spPr>
        <p:txBody>
          <a:bodyPr/>
          <a:lstStyle/>
          <a:p>
            <a:pPr>
              <a:defRPr/>
            </a:pPr>
            <a:r>
              <a:rPr lang="en-US" altLang="ko-KR" dirty="0"/>
              <a:t>Machine Learning Framework for In-Disaster People Detection</a:t>
            </a:r>
            <a:endParaRPr lang="ko-KR" altLang="en-US" dirty="0"/>
          </a:p>
        </p:txBody>
      </p:sp>
      <p:grpSp>
        <p:nvGrpSpPr>
          <p:cNvPr id="6" name="그룹 5">
            <a:extLst>
              <a:ext uri="{FF2B5EF4-FFF2-40B4-BE49-F238E27FC236}">
                <a16:creationId xmlns:a16="http://schemas.microsoft.com/office/drawing/2014/main" id="{25C79CA4-76DE-43E2-B6EF-9702C80B47FC}"/>
              </a:ext>
            </a:extLst>
          </p:cNvPr>
          <p:cNvGrpSpPr/>
          <p:nvPr/>
        </p:nvGrpSpPr>
        <p:grpSpPr>
          <a:xfrm>
            <a:off x="2719900" y="634758"/>
            <a:ext cx="1996367" cy="1427964"/>
            <a:chOff x="30096" y="744959"/>
            <a:chExt cx="2489676" cy="1787993"/>
          </a:xfrm>
        </p:grpSpPr>
        <p:sp>
          <p:nvSpPr>
            <p:cNvPr id="56" name="Rectangle 54">
              <a:extLst>
                <a:ext uri="{FF2B5EF4-FFF2-40B4-BE49-F238E27FC236}">
                  <a16:creationId xmlns:a16="http://schemas.microsoft.com/office/drawing/2014/main" id="{FC0FB773-5C5D-4A8A-BAC4-A1939C26DC8D}"/>
                </a:ext>
              </a:extLst>
            </p:cNvPr>
            <p:cNvSpPr/>
            <p:nvPr/>
          </p:nvSpPr>
          <p:spPr>
            <a:xfrm>
              <a:off x="106329" y="1025250"/>
              <a:ext cx="2272488" cy="15077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B1442BA0-45E3-40EE-AE48-CDE9AAB004E2}"/>
                </a:ext>
              </a:extLst>
            </p:cNvPr>
            <p:cNvSpPr txBox="1"/>
            <p:nvPr/>
          </p:nvSpPr>
          <p:spPr>
            <a:xfrm>
              <a:off x="30096" y="744959"/>
              <a:ext cx="2489676" cy="327569"/>
            </a:xfrm>
            <a:prstGeom prst="rect">
              <a:avLst/>
            </a:prstGeom>
            <a:noFill/>
          </p:spPr>
          <p:txBody>
            <a:bodyPr wrap="square" rtlCol="0">
              <a:spAutoFit/>
            </a:bodyPr>
            <a:lstStyle/>
            <a:p>
              <a:pPr algn="r"/>
              <a:r>
                <a:rPr lang="en-US" altLang="ko-KR" sz="1100" b="1" dirty="0">
                  <a:solidFill>
                    <a:srgbClr val="0000FF"/>
                  </a:solidFill>
                  <a:latin typeface="Calibri" panose="020F0502020204030204" pitchFamily="34" charset="0"/>
                  <a:cs typeface="Calibri" panose="020F0502020204030204" pitchFamily="34" charset="0"/>
                </a:rPr>
                <a:t>Disaster Profile Management</a:t>
              </a:r>
              <a:endParaRPr lang="ko-KR" altLang="en-US" sz="1100" b="1" dirty="0">
                <a:solidFill>
                  <a:srgbClr val="0000FF"/>
                </a:solidFill>
                <a:latin typeface="Calibri" panose="020F0502020204030204" pitchFamily="34" charset="0"/>
                <a:cs typeface="Calibri" panose="020F0502020204030204" pitchFamily="34" charset="0"/>
              </a:endParaRPr>
            </a:p>
          </p:txBody>
        </p:sp>
        <p:sp>
          <p:nvSpPr>
            <p:cNvPr id="59" name="Oval 47">
              <a:extLst>
                <a:ext uri="{FF2B5EF4-FFF2-40B4-BE49-F238E27FC236}">
                  <a16:creationId xmlns:a16="http://schemas.microsoft.com/office/drawing/2014/main" id="{2986E399-8B36-4124-9D22-FF0BFD31CBE2}"/>
                </a:ext>
              </a:extLst>
            </p:cNvPr>
            <p:cNvSpPr/>
            <p:nvPr/>
          </p:nvSpPr>
          <p:spPr>
            <a:xfrm>
              <a:off x="376614" y="1161075"/>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Manage Disaster Profile</a:t>
              </a:r>
            </a:p>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Info</a:t>
              </a:r>
              <a:endParaRPr lang="ko-KR" altLang="en-US" sz="1100" b="1" dirty="0">
                <a:solidFill>
                  <a:schemeClr val="tx1"/>
                </a:solidFill>
                <a:latin typeface="Calibri" panose="020F0502020204030204" pitchFamily="34" charset="0"/>
                <a:cs typeface="Calibri" panose="020F0502020204030204" pitchFamily="34" charset="0"/>
              </a:endParaRPr>
            </a:p>
          </p:txBody>
        </p:sp>
        <p:sp>
          <p:nvSpPr>
            <p:cNvPr id="60" name="Oval 47">
              <a:extLst>
                <a:ext uri="{FF2B5EF4-FFF2-40B4-BE49-F238E27FC236}">
                  <a16:creationId xmlns:a16="http://schemas.microsoft.com/office/drawing/2014/main" id="{429FA67C-418E-4805-99C6-F682F560F0CA}"/>
                </a:ext>
              </a:extLst>
            </p:cNvPr>
            <p:cNvSpPr/>
            <p:nvPr/>
          </p:nvSpPr>
          <p:spPr>
            <a:xfrm>
              <a:off x="367785" y="1751032"/>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Upload Profile</a:t>
              </a:r>
              <a:endParaRPr lang="ko-KR" altLang="en-US" sz="1100" b="1" dirty="0">
                <a:solidFill>
                  <a:schemeClr val="tx1"/>
                </a:solidFill>
                <a:latin typeface="Calibri" panose="020F0502020204030204" pitchFamily="34" charset="0"/>
                <a:cs typeface="Calibri" panose="020F0502020204030204" pitchFamily="34" charset="0"/>
              </a:endParaRPr>
            </a:p>
          </p:txBody>
        </p:sp>
      </p:grpSp>
      <p:grpSp>
        <p:nvGrpSpPr>
          <p:cNvPr id="4" name="그룹 3">
            <a:extLst>
              <a:ext uri="{FF2B5EF4-FFF2-40B4-BE49-F238E27FC236}">
                <a16:creationId xmlns:a16="http://schemas.microsoft.com/office/drawing/2014/main" id="{4DCA787C-8F7C-461F-8B1F-E0224FB77C73}"/>
              </a:ext>
            </a:extLst>
          </p:cNvPr>
          <p:cNvGrpSpPr/>
          <p:nvPr/>
        </p:nvGrpSpPr>
        <p:grpSpPr>
          <a:xfrm>
            <a:off x="2724230" y="2141768"/>
            <a:ext cx="1996367" cy="1351188"/>
            <a:chOff x="35496" y="2600908"/>
            <a:chExt cx="2489676" cy="1691860"/>
          </a:xfrm>
        </p:grpSpPr>
        <p:sp>
          <p:nvSpPr>
            <p:cNvPr id="61" name="Rectangle 54">
              <a:extLst>
                <a:ext uri="{FF2B5EF4-FFF2-40B4-BE49-F238E27FC236}">
                  <a16:creationId xmlns:a16="http://schemas.microsoft.com/office/drawing/2014/main" id="{7A491BD4-86B7-4B26-AC86-EEC744901BEC}"/>
                </a:ext>
              </a:extLst>
            </p:cNvPr>
            <p:cNvSpPr/>
            <p:nvPr/>
          </p:nvSpPr>
          <p:spPr>
            <a:xfrm>
              <a:off x="111729" y="2912485"/>
              <a:ext cx="2272488" cy="13802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3351F0C1-DEA7-4882-A668-029CF356B7DB}"/>
                </a:ext>
              </a:extLst>
            </p:cNvPr>
            <p:cNvSpPr txBox="1"/>
            <p:nvPr/>
          </p:nvSpPr>
          <p:spPr>
            <a:xfrm>
              <a:off x="35496" y="2600908"/>
              <a:ext cx="2489676" cy="327569"/>
            </a:xfrm>
            <a:prstGeom prst="rect">
              <a:avLst/>
            </a:prstGeom>
            <a:noFill/>
          </p:spPr>
          <p:txBody>
            <a:bodyPr wrap="square" rtlCol="0">
              <a:spAutoFit/>
            </a:bodyPr>
            <a:lstStyle/>
            <a:p>
              <a:pPr algn="ctr"/>
              <a:r>
                <a:rPr lang="en-US" altLang="ko-KR" sz="1100" b="1" dirty="0">
                  <a:solidFill>
                    <a:srgbClr val="0000FF"/>
                  </a:solidFill>
                  <a:latin typeface="Calibri" panose="020F0502020204030204" pitchFamily="34" charset="0"/>
                  <a:cs typeface="Calibri" panose="020F0502020204030204" pitchFamily="34" charset="0"/>
                </a:rPr>
                <a:t>Event Agent Management</a:t>
              </a:r>
              <a:endParaRPr lang="ko-KR" altLang="en-US" sz="1100" b="1" dirty="0">
                <a:solidFill>
                  <a:srgbClr val="0000FF"/>
                </a:solidFill>
                <a:latin typeface="Calibri" panose="020F0502020204030204" pitchFamily="34" charset="0"/>
                <a:cs typeface="Calibri" panose="020F0502020204030204" pitchFamily="34" charset="0"/>
              </a:endParaRPr>
            </a:p>
          </p:txBody>
        </p:sp>
        <p:sp>
          <p:nvSpPr>
            <p:cNvPr id="63" name="Oval 47">
              <a:extLst>
                <a:ext uri="{FF2B5EF4-FFF2-40B4-BE49-F238E27FC236}">
                  <a16:creationId xmlns:a16="http://schemas.microsoft.com/office/drawing/2014/main" id="{00C7DB56-A6C7-4035-AC3D-838FF24E82B0}"/>
                </a:ext>
              </a:extLst>
            </p:cNvPr>
            <p:cNvSpPr/>
            <p:nvPr/>
          </p:nvSpPr>
          <p:spPr>
            <a:xfrm>
              <a:off x="382014" y="3048311"/>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Manage Event Agent Info.</a:t>
              </a:r>
              <a:endParaRPr lang="ko-KR" altLang="en-US" sz="1100" b="1" dirty="0">
                <a:solidFill>
                  <a:schemeClr val="tx1"/>
                </a:solidFill>
                <a:latin typeface="Calibri" panose="020F0502020204030204" pitchFamily="34" charset="0"/>
                <a:cs typeface="Calibri" panose="020F0502020204030204" pitchFamily="34" charset="0"/>
              </a:endParaRPr>
            </a:p>
          </p:txBody>
        </p:sp>
        <p:sp>
          <p:nvSpPr>
            <p:cNvPr id="64" name="Oval 47">
              <a:extLst>
                <a:ext uri="{FF2B5EF4-FFF2-40B4-BE49-F238E27FC236}">
                  <a16:creationId xmlns:a16="http://schemas.microsoft.com/office/drawing/2014/main" id="{259E7502-FAB7-42ED-8171-D6D495BD6B3B}"/>
                </a:ext>
              </a:extLst>
            </p:cNvPr>
            <p:cNvSpPr/>
            <p:nvPr/>
          </p:nvSpPr>
          <p:spPr>
            <a:xfrm>
              <a:off x="373185" y="3638268"/>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Configure Agent</a:t>
              </a:r>
              <a:endParaRPr lang="ko-KR" altLang="en-US" sz="1100" b="1" dirty="0">
                <a:solidFill>
                  <a:schemeClr val="tx1"/>
                </a:solidFill>
                <a:latin typeface="Calibri" panose="020F0502020204030204" pitchFamily="34" charset="0"/>
                <a:cs typeface="Calibri" panose="020F0502020204030204" pitchFamily="34" charset="0"/>
              </a:endParaRPr>
            </a:p>
          </p:txBody>
        </p:sp>
      </p:grpSp>
      <p:grpSp>
        <p:nvGrpSpPr>
          <p:cNvPr id="23" name="그룹 22">
            <a:extLst>
              <a:ext uri="{FF2B5EF4-FFF2-40B4-BE49-F238E27FC236}">
                <a16:creationId xmlns:a16="http://schemas.microsoft.com/office/drawing/2014/main" id="{FCE2C555-B797-4A4C-866A-F99E9DD0C91D}"/>
              </a:ext>
            </a:extLst>
          </p:cNvPr>
          <p:cNvGrpSpPr/>
          <p:nvPr/>
        </p:nvGrpSpPr>
        <p:grpSpPr>
          <a:xfrm>
            <a:off x="4974528" y="1020660"/>
            <a:ext cx="1996367" cy="2922921"/>
            <a:chOff x="6347694" y="591070"/>
            <a:chExt cx="2489676" cy="3659870"/>
          </a:xfrm>
        </p:grpSpPr>
        <p:sp>
          <p:nvSpPr>
            <p:cNvPr id="71" name="Rectangle 54">
              <a:extLst>
                <a:ext uri="{FF2B5EF4-FFF2-40B4-BE49-F238E27FC236}">
                  <a16:creationId xmlns:a16="http://schemas.microsoft.com/office/drawing/2014/main" id="{31B1413D-4D79-4AC7-A8BF-0F5FA6CBFD0E}"/>
                </a:ext>
              </a:extLst>
            </p:cNvPr>
            <p:cNvSpPr/>
            <p:nvPr/>
          </p:nvSpPr>
          <p:spPr>
            <a:xfrm>
              <a:off x="6423927" y="907057"/>
              <a:ext cx="2272488" cy="33438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Calibri" panose="020F0502020204030204" pitchFamily="34" charset="0"/>
                <a:cs typeface="Calibri" panose="020F0502020204030204" pitchFamily="34" charset="0"/>
              </a:endParaRPr>
            </a:p>
          </p:txBody>
        </p:sp>
        <p:sp>
          <p:nvSpPr>
            <p:cNvPr id="72" name="TextBox 71">
              <a:extLst>
                <a:ext uri="{FF2B5EF4-FFF2-40B4-BE49-F238E27FC236}">
                  <a16:creationId xmlns:a16="http://schemas.microsoft.com/office/drawing/2014/main" id="{267525F5-AB48-4346-972D-BA88103DE77D}"/>
                </a:ext>
              </a:extLst>
            </p:cNvPr>
            <p:cNvSpPr txBox="1"/>
            <p:nvPr/>
          </p:nvSpPr>
          <p:spPr>
            <a:xfrm>
              <a:off x="6347694" y="591070"/>
              <a:ext cx="2489676" cy="327569"/>
            </a:xfrm>
            <a:prstGeom prst="rect">
              <a:avLst/>
            </a:prstGeom>
            <a:noFill/>
          </p:spPr>
          <p:txBody>
            <a:bodyPr wrap="square" rtlCol="0">
              <a:spAutoFit/>
            </a:bodyPr>
            <a:lstStyle/>
            <a:p>
              <a:pPr algn="ctr"/>
              <a:r>
                <a:rPr lang="en-US" altLang="ko-KR" sz="1100" b="1" dirty="0">
                  <a:solidFill>
                    <a:srgbClr val="0000FF"/>
                  </a:solidFill>
                  <a:latin typeface="Calibri" panose="020F0502020204030204" pitchFamily="34" charset="0"/>
                  <a:cs typeface="Calibri" panose="020F0502020204030204" pitchFamily="34" charset="0"/>
                </a:rPr>
                <a:t>Disaster Detection</a:t>
              </a:r>
              <a:endParaRPr lang="ko-KR" altLang="en-US" sz="1100" b="1" dirty="0">
                <a:solidFill>
                  <a:srgbClr val="0000FF"/>
                </a:solidFill>
                <a:latin typeface="Calibri" panose="020F0502020204030204" pitchFamily="34" charset="0"/>
                <a:cs typeface="Calibri" panose="020F0502020204030204" pitchFamily="34" charset="0"/>
              </a:endParaRPr>
            </a:p>
          </p:txBody>
        </p:sp>
        <p:sp>
          <p:nvSpPr>
            <p:cNvPr id="73" name="Oval 47">
              <a:extLst>
                <a:ext uri="{FF2B5EF4-FFF2-40B4-BE49-F238E27FC236}">
                  <a16:creationId xmlns:a16="http://schemas.microsoft.com/office/drawing/2014/main" id="{9D676992-82B0-453B-B585-8770A91F67DF}"/>
                </a:ext>
              </a:extLst>
            </p:cNvPr>
            <p:cNvSpPr/>
            <p:nvPr/>
          </p:nvSpPr>
          <p:spPr>
            <a:xfrm>
              <a:off x="6651968" y="1042883"/>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Rate the degree of Disaster</a:t>
              </a:r>
              <a:endParaRPr lang="ko-KR" altLang="en-US" sz="1100" b="1" dirty="0">
                <a:solidFill>
                  <a:schemeClr val="tx1"/>
                </a:solidFill>
                <a:latin typeface="Calibri" panose="020F0502020204030204" pitchFamily="34" charset="0"/>
                <a:cs typeface="Calibri" panose="020F0502020204030204" pitchFamily="34" charset="0"/>
              </a:endParaRPr>
            </a:p>
          </p:txBody>
        </p:sp>
        <p:sp>
          <p:nvSpPr>
            <p:cNvPr id="74" name="Oval 47">
              <a:extLst>
                <a:ext uri="{FF2B5EF4-FFF2-40B4-BE49-F238E27FC236}">
                  <a16:creationId xmlns:a16="http://schemas.microsoft.com/office/drawing/2014/main" id="{E443A747-7D6E-49FB-B603-5DC594764870}"/>
                </a:ext>
              </a:extLst>
            </p:cNvPr>
            <p:cNvSpPr/>
            <p:nvPr/>
          </p:nvSpPr>
          <p:spPr>
            <a:xfrm>
              <a:off x="6651968" y="1681593"/>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Extract Disaster Feature</a:t>
              </a:r>
              <a:endParaRPr lang="ko-KR" altLang="en-US" sz="1100" b="1" dirty="0">
                <a:solidFill>
                  <a:schemeClr val="tx1"/>
                </a:solidFill>
                <a:latin typeface="Calibri" panose="020F0502020204030204" pitchFamily="34" charset="0"/>
                <a:cs typeface="Calibri" panose="020F0502020204030204" pitchFamily="34" charset="0"/>
              </a:endParaRPr>
            </a:p>
          </p:txBody>
        </p:sp>
        <p:sp>
          <p:nvSpPr>
            <p:cNvPr id="75" name="Oval 47">
              <a:extLst>
                <a:ext uri="{FF2B5EF4-FFF2-40B4-BE49-F238E27FC236}">
                  <a16:creationId xmlns:a16="http://schemas.microsoft.com/office/drawing/2014/main" id="{23056756-48BA-4F53-BAF5-E3B0428FBFB9}"/>
                </a:ext>
              </a:extLst>
            </p:cNvPr>
            <p:cNvSpPr/>
            <p:nvPr/>
          </p:nvSpPr>
          <p:spPr>
            <a:xfrm>
              <a:off x="6651968" y="2959013"/>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Evaluate Disaster</a:t>
              </a:r>
              <a:endParaRPr lang="ko-KR" altLang="en-US" sz="1100" b="1" dirty="0">
                <a:solidFill>
                  <a:schemeClr val="tx1"/>
                </a:solidFill>
                <a:latin typeface="Calibri" panose="020F0502020204030204" pitchFamily="34" charset="0"/>
                <a:cs typeface="Calibri" panose="020F0502020204030204" pitchFamily="34" charset="0"/>
              </a:endParaRPr>
            </a:p>
          </p:txBody>
        </p:sp>
        <p:sp>
          <p:nvSpPr>
            <p:cNvPr id="76" name="Oval 47">
              <a:extLst>
                <a:ext uri="{FF2B5EF4-FFF2-40B4-BE49-F238E27FC236}">
                  <a16:creationId xmlns:a16="http://schemas.microsoft.com/office/drawing/2014/main" id="{E6A9BCE3-7788-49E4-956C-AEC8EDCEE126}"/>
                </a:ext>
              </a:extLst>
            </p:cNvPr>
            <p:cNvSpPr/>
            <p:nvPr/>
          </p:nvSpPr>
          <p:spPr>
            <a:xfrm>
              <a:off x="6651968" y="3597721"/>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Forecast Disaster</a:t>
              </a:r>
              <a:endParaRPr lang="ko-KR" altLang="en-US" sz="1100" b="1" dirty="0">
                <a:solidFill>
                  <a:schemeClr val="tx1"/>
                </a:solidFill>
                <a:latin typeface="Calibri" panose="020F0502020204030204" pitchFamily="34" charset="0"/>
                <a:cs typeface="Calibri" panose="020F0502020204030204" pitchFamily="34" charset="0"/>
              </a:endParaRPr>
            </a:p>
          </p:txBody>
        </p:sp>
        <p:sp>
          <p:nvSpPr>
            <p:cNvPr id="83" name="Oval 47">
              <a:extLst>
                <a:ext uri="{FF2B5EF4-FFF2-40B4-BE49-F238E27FC236}">
                  <a16:creationId xmlns:a16="http://schemas.microsoft.com/office/drawing/2014/main" id="{77C459E1-37CC-432A-9706-A2A2B17B0A12}"/>
                </a:ext>
              </a:extLst>
            </p:cNvPr>
            <p:cNvSpPr/>
            <p:nvPr/>
          </p:nvSpPr>
          <p:spPr>
            <a:xfrm>
              <a:off x="6651968" y="2320303"/>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Detect Disaster</a:t>
              </a:r>
              <a:endParaRPr lang="ko-KR" altLang="en-US" sz="1100" b="1" dirty="0">
                <a:solidFill>
                  <a:schemeClr val="tx1"/>
                </a:solidFill>
                <a:latin typeface="Calibri" panose="020F0502020204030204" pitchFamily="34" charset="0"/>
                <a:cs typeface="Calibri" panose="020F0502020204030204" pitchFamily="34" charset="0"/>
              </a:endParaRPr>
            </a:p>
          </p:txBody>
        </p:sp>
      </p:grpSp>
      <p:grpSp>
        <p:nvGrpSpPr>
          <p:cNvPr id="24" name="그룹 23">
            <a:extLst>
              <a:ext uri="{FF2B5EF4-FFF2-40B4-BE49-F238E27FC236}">
                <a16:creationId xmlns:a16="http://schemas.microsoft.com/office/drawing/2014/main" id="{7D61BBE7-388F-424E-8FBC-AB9C6B09D110}"/>
              </a:ext>
            </a:extLst>
          </p:cNvPr>
          <p:cNvGrpSpPr/>
          <p:nvPr/>
        </p:nvGrpSpPr>
        <p:grpSpPr>
          <a:xfrm>
            <a:off x="4974528" y="3976986"/>
            <a:ext cx="1996367" cy="1936290"/>
            <a:chOff x="6423927" y="4292768"/>
            <a:chExt cx="2489676" cy="2424482"/>
          </a:xfrm>
        </p:grpSpPr>
        <p:sp>
          <p:nvSpPr>
            <p:cNvPr id="77" name="Rectangle 54">
              <a:extLst>
                <a:ext uri="{FF2B5EF4-FFF2-40B4-BE49-F238E27FC236}">
                  <a16:creationId xmlns:a16="http://schemas.microsoft.com/office/drawing/2014/main" id="{37CDC6F3-4D6F-4809-A247-056A39B24B37}"/>
                </a:ext>
              </a:extLst>
            </p:cNvPr>
            <p:cNvSpPr/>
            <p:nvPr/>
          </p:nvSpPr>
          <p:spPr>
            <a:xfrm>
              <a:off x="6520855" y="4600475"/>
              <a:ext cx="2272488" cy="21167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9A801A89-1E3D-44BE-8065-16BA107B24FD}"/>
                </a:ext>
              </a:extLst>
            </p:cNvPr>
            <p:cNvSpPr txBox="1"/>
            <p:nvPr/>
          </p:nvSpPr>
          <p:spPr>
            <a:xfrm>
              <a:off x="6423927" y="4292768"/>
              <a:ext cx="2489676" cy="327569"/>
            </a:xfrm>
            <a:prstGeom prst="rect">
              <a:avLst/>
            </a:prstGeom>
            <a:noFill/>
          </p:spPr>
          <p:txBody>
            <a:bodyPr wrap="square" rtlCol="0">
              <a:spAutoFit/>
            </a:bodyPr>
            <a:lstStyle/>
            <a:p>
              <a:pPr algn="ctr"/>
              <a:r>
                <a:rPr lang="en-US" altLang="ko-KR" sz="1100" b="1" dirty="0">
                  <a:solidFill>
                    <a:srgbClr val="0000FF"/>
                  </a:solidFill>
                  <a:latin typeface="Calibri" panose="020F0502020204030204" pitchFamily="34" charset="0"/>
                  <a:cs typeface="Calibri" panose="020F0502020204030204" pitchFamily="34" charset="0"/>
                </a:rPr>
                <a:t>People Detection</a:t>
              </a:r>
              <a:endParaRPr lang="ko-KR" altLang="en-US" sz="1100" b="1" dirty="0">
                <a:solidFill>
                  <a:srgbClr val="0000FF"/>
                </a:solidFill>
                <a:latin typeface="Calibri" panose="020F0502020204030204" pitchFamily="34" charset="0"/>
                <a:cs typeface="Calibri" panose="020F0502020204030204" pitchFamily="34" charset="0"/>
              </a:endParaRPr>
            </a:p>
          </p:txBody>
        </p:sp>
        <p:sp>
          <p:nvSpPr>
            <p:cNvPr id="79" name="Oval 47">
              <a:extLst>
                <a:ext uri="{FF2B5EF4-FFF2-40B4-BE49-F238E27FC236}">
                  <a16:creationId xmlns:a16="http://schemas.microsoft.com/office/drawing/2014/main" id="{3DCD81F9-97F8-4310-B022-EF2A858E4F85}"/>
                </a:ext>
              </a:extLst>
            </p:cNvPr>
            <p:cNvSpPr/>
            <p:nvPr/>
          </p:nvSpPr>
          <p:spPr>
            <a:xfrm>
              <a:off x="6757065" y="4736302"/>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Manage People Detection Model</a:t>
              </a:r>
              <a:endParaRPr lang="ko-KR" altLang="en-US" sz="1100" b="1" dirty="0">
                <a:solidFill>
                  <a:schemeClr val="tx1"/>
                </a:solidFill>
                <a:latin typeface="Calibri" panose="020F0502020204030204" pitchFamily="34" charset="0"/>
                <a:cs typeface="Calibri" panose="020F0502020204030204" pitchFamily="34" charset="0"/>
              </a:endParaRPr>
            </a:p>
          </p:txBody>
        </p:sp>
        <p:sp>
          <p:nvSpPr>
            <p:cNvPr id="80" name="Oval 47">
              <a:extLst>
                <a:ext uri="{FF2B5EF4-FFF2-40B4-BE49-F238E27FC236}">
                  <a16:creationId xmlns:a16="http://schemas.microsoft.com/office/drawing/2014/main" id="{163F4B51-8F47-40AD-813B-F3A0B4074FA9}"/>
                </a:ext>
              </a:extLst>
            </p:cNvPr>
            <p:cNvSpPr/>
            <p:nvPr/>
          </p:nvSpPr>
          <p:spPr>
            <a:xfrm>
              <a:off x="6757065" y="5395083"/>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Extract Feature</a:t>
              </a:r>
              <a:endParaRPr lang="ko-KR" altLang="en-US" sz="1100" b="1" dirty="0">
                <a:solidFill>
                  <a:schemeClr val="tx1"/>
                </a:solidFill>
                <a:latin typeface="Calibri" panose="020F0502020204030204" pitchFamily="34" charset="0"/>
                <a:cs typeface="Calibri" panose="020F0502020204030204" pitchFamily="34" charset="0"/>
              </a:endParaRPr>
            </a:p>
          </p:txBody>
        </p:sp>
        <p:sp>
          <p:nvSpPr>
            <p:cNvPr id="84" name="Oval 47">
              <a:extLst>
                <a:ext uri="{FF2B5EF4-FFF2-40B4-BE49-F238E27FC236}">
                  <a16:creationId xmlns:a16="http://schemas.microsoft.com/office/drawing/2014/main" id="{B57F3B39-4FBD-42B3-937B-73B8CDA9F7A0}"/>
                </a:ext>
              </a:extLst>
            </p:cNvPr>
            <p:cNvSpPr/>
            <p:nvPr/>
          </p:nvSpPr>
          <p:spPr>
            <a:xfrm>
              <a:off x="6757065" y="6053864"/>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Detect People</a:t>
              </a:r>
              <a:endParaRPr lang="ko-KR" altLang="en-US" sz="1100" b="1" dirty="0">
                <a:solidFill>
                  <a:schemeClr val="tx1"/>
                </a:solidFill>
                <a:latin typeface="Calibri" panose="020F0502020204030204" pitchFamily="34" charset="0"/>
                <a:cs typeface="Calibri" panose="020F0502020204030204" pitchFamily="34" charset="0"/>
              </a:endParaRPr>
            </a:p>
          </p:txBody>
        </p:sp>
      </p:grpSp>
      <p:grpSp>
        <p:nvGrpSpPr>
          <p:cNvPr id="7" name="그룹 6">
            <a:extLst>
              <a:ext uri="{FF2B5EF4-FFF2-40B4-BE49-F238E27FC236}">
                <a16:creationId xmlns:a16="http://schemas.microsoft.com/office/drawing/2014/main" id="{A8545EE6-E4E0-4B62-9551-344A934CB2AF}"/>
              </a:ext>
            </a:extLst>
          </p:cNvPr>
          <p:cNvGrpSpPr/>
          <p:nvPr/>
        </p:nvGrpSpPr>
        <p:grpSpPr>
          <a:xfrm>
            <a:off x="2781028" y="3572002"/>
            <a:ext cx="1996367" cy="1351188"/>
            <a:chOff x="106329" y="4574305"/>
            <a:chExt cx="2489676" cy="1691860"/>
          </a:xfrm>
        </p:grpSpPr>
        <p:sp>
          <p:nvSpPr>
            <p:cNvPr id="42" name="Rectangle 54">
              <a:extLst>
                <a:ext uri="{FF2B5EF4-FFF2-40B4-BE49-F238E27FC236}">
                  <a16:creationId xmlns:a16="http://schemas.microsoft.com/office/drawing/2014/main" id="{1459859E-C33C-4973-B866-95EC7978D6F8}"/>
                </a:ext>
              </a:extLst>
            </p:cNvPr>
            <p:cNvSpPr/>
            <p:nvPr/>
          </p:nvSpPr>
          <p:spPr>
            <a:xfrm>
              <a:off x="182562" y="4885882"/>
              <a:ext cx="2272488" cy="13802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89658E0F-4E12-47F3-9FBD-9B618D8525A3}"/>
                </a:ext>
              </a:extLst>
            </p:cNvPr>
            <p:cNvSpPr txBox="1"/>
            <p:nvPr/>
          </p:nvSpPr>
          <p:spPr>
            <a:xfrm>
              <a:off x="106329" y="4574305"/>
              <a:ext cx="2489676" cy="327569"/>
            </a:xfrm>
            <a:prstGeom prst="rect">
              <a:avLst/>
            </a:prstGeom>
            <a:noFill/>
          </p:spPr>
          <p:txBody>
            <a:bodyPr wrap="square" rtlCol="0">
              <a:spAutoFit/>
            </a:bodyPr>
            <a:lstStyle/>
            <a:p>
              <a:pPr algn="ctr"/>
              <a:r>
                <a:rPr lang="en-US" altLang="ko-KR" sz="1100" b="1" dirty="0">
                  <a:solidFill>
                    <a:srgbClr val="0000FF"/>
                  </a:solidFill>
                  <a:latin typeface="Calibri" panose="020F0502020204030204" pitchFamily="34" charset="0"/>
                  <a:cs typeface="Calibri" panose="020F0502020204030204" pitchFamily="34" charset="0"/>
                </a:rPr>
                <a:t>Event Capturing Service</a:t>
              </a:r>
              <a:endParaRPr lang="ko-KR" altLang="en-US" sz="1100" b="1" dirty="0">
                <a:solidFill>
                  <a:srgbClr val="0000FF"/>
                </a:solidFill>
                <a:latin typeface="Calibri" panose="020F0502020204030204" pitchFamily="34" charset="0"/>
                <a:cs typeface="Calibri" panose="020F0502020204030204" pitchFamily="34" charset="0"/>
              </a:endParaRPr>
            </a:p>
          </p:txBody>
        </p:sp>
        <p:sp>
          <p:nvSpPr>
            <p:cNvPr id="44" name="Oval 47">
              <a:extLst>
                <a:ext uri="{FF2B5EF4-FFF2-40B4-BE49-F238E27FC236}">
                  <a16:creationId xmlns:a16="http://schemas.microsoft.com/office/drawing/2014/main" id="{550B6FE3-D6F1-4691-9FC7-F3DE1A0246D5}"/>
                </a:ext>
              </a:extLst>
            </p:cNvPr>
            <p:cNvSpPr/>
            <p:nvPr/>
          </p:nvSpPr>
          <p:spPr>
            <a:xfrm>
              <a:off x="452847" y="5021708"/>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Capture an Event.</a:t>
              </a:r>
              <a:endParaRPr lang="ko-KR" altLang="en-US" sz="1100" b="1" dirty="0">
                <a:solidFill>
                  <a:schemeClr val="tx1"/>
                </a:solidFill>
                <a:latin typeface="Calibri" panose="020F0502020204030204" pitchFamily="34" charset="0"/>
                <a:cs typeface="Calibri" panose="020F0502020204030204" pitchFamily="34" charset="0"/>
              </a:endParaRPr>
            </a:p>
          </p:txBody>
        </p:sp>
        <p:sp>
          <p:nvSpPr>
            <p:cNvPr id="45" name="Oval 47">
              <a:extLst>
                <a:ext uri="{FF2B5EF4-FFF2-40B4-BE49-F238E27FC236}">
                  <a16:creationId xmlns:a16="http://schemas.microsoft.com/office/drawing/2014/main" id="{B084ABA6-AFE1-4474-8F74-3C2DFD11A3FD}"/>
                </a:ext>
              </a:extLst>
            </p:cNvPr>
            <p:cNvSpPr/>
            <p:nvPr/>
          </p:nvSpPr>
          <p:spPr>
            <a:xfrm>
              <a:off x="444018" y="5611665"/>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Convert formatted message</a:t>
              </a:r>
              <a:endParaRPr lang="ko-KR" altLang="en-US" sz="1100" b="1" dirty="0">
                <a:solidFill>
                  <a:schemeClr val="tx1"/>
                </a:solidFill>
                <a:latin typeface="Calibri" panose="020F0502020204030204" pitchFamily="34" charset="0"/>
                <a:cs typeface="Calibri" panose="020F0502020204030204" pitchFamily="34" charset="0"/>
              </a:endParaRPr>
            </a:p>
          </p:txBody>
        </p:sp>
      </p:grpSp>
      <p:grpSp>
        <p:nvGrpSpPr>
          <p:cNvPr id="67" name="그룹 66">
            <a:extLst>
              <a:ext uri="{FF2B5EF4-FFF2-40B4-BE49-F238E27FC236}">
                <a16:creationId xmlns:a16="http://schemas.microsoft.com/office/drawing/2014/main" id="{F04D2669-C832-4334-B845-7964AB734824}"/>
              </a:ext>
            </a:extLst>
          </p:cNvPr>
          <p:cNvGrpSpPr/>
          <p:nvPr/>
        </p:nvGrpSpPr>
        <p:grpSpPr>
          <a:xfrm>
            <a:off x="2781028" y="5002236"/>
            <a:ext cx="1996367" cy="1351188"/>
            <a:chOff x="106329" y="4574305"/>
            <a:chExt cx="2489676" cy="1691860"/>
          </a:xfrm>
        </p:grpSpPr>
        <p:sp>
          <p:nvSpPr>
            <p:cNvPr id="68" name="Rectangle 54">
              <a:extLst>
                <a:ext uri="{FF2B5EF4-FFF2-40B4-BE49-F238E27FC236}">
                  <a16:creationId xmlns:a16="http://schemas.microsoft.com/office/drawing/2014/main" id="{6A61678D-535A-40CB-8F93-A0ED16B15B40}"/>
                </a:ext>
              </a:extLst>
            </p:cNvPr>
            <p:cNvSpPr/>
            <p:nvPr/>
          </p:nvSpPr>
          <p:spPr>
            <a:xfrm>
              <a:off x="182562" y="4885882"/>
              <a:ext cx="2272488" cy="13802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Calibri" panose="020F0502020204030204" pitchFamily="34" charset="0"/>
                <a:cs typeface="Calibri" panose="020F0502020204030204" pitchFamily="34" charset="0"/>
              </a:endParaRPr>
            </a:p>
          </p:txBody>
        </p:sp>
        <p:sp>
          <p:nvSpPr>
            <p:cNvPr id="69" name="TextBox 68">
              <a:extLst>
                <a:ext uri="{FF2B5EF4-FFF2-40B4-BE49-F238E27FC236}">
                  <a16:creationId xmlns:a16="http://schemas.microsoft.com/office/drawing/2014/main" id="{74DC2A0F-58EE-46DA-BB68-1BB82CDF2FE1}"/>
                </a:ext>
              </a:extLst>
            </p:cNvPr>
            <p:cNvSpPr txBox="1"/>
            <p:nvPr/>
          </p:nvSpPr>
          <p:spPr>
            <a:xfrm>
              <a:off x="106329" y="4574305"/>
              <a:ext cx="2489676" cy="327569"/>
            </a:xfrm>
            <a:prstGeom prst="rect">
              <a:avLst/>
            </a:prstGeom>
            <a:noFill/>
          </p:spPr>
          <p:txBody>
            <a:bodyPr wrap="square" rtlCol="0">
              <a:spAutoFit/>
            </a:bodyPr>
            <a:lstStyle/>
            <a:p>
              <a:pPr algn="ctr"/>
              <a:r>
                <a:rPr lang="en-US" altLang="ko-KR" sz="1100" b="1" dirty="0">
                  <a:solidFill>
                    <a:srgbClr val="0000FF"/>
                  </a:solidFill>
                  <a:latin typeface="Calibri" panose="020F0502020204030204" pitchFamily="34" charset="0"/>
                  <a:cs typeface="Calibri" panose="020F0502020204030204" pitchFamily="34" charset="0"/>
                </a:rPr>
                <a:t>Convert Image</a:t>
              </a:r>
              <a:endParaRPr lang="ko-KR" altLang="en-US" sz="1100" b="1" dirty="0">
                <a:solidFill>
                  <a:srgbClr val="0000FF"/>
                </a:solidFill>
                <a:latin typeface="Calibri" panose="020F0502020204030204" pitchFamily="34" charset="0"/>
                <a:cs typeface="Calibri" panose="020F0502020204030204" pitchFamily="34" charset="0"/>
              </a:endParaRPr>
            </a:p>
          </p:txBody>
        </p:sp>
        <p:sp>
          <p:nvSpPr>
            <p:cNvPr id="70" name="Oval 47">
              <a:extLst>
                <a:ext uri="{FF2B5EF4-FFF2-40B4-BE49-F238E27FC236}">
                  <a16:creationId xmlns:a16="http://schemas.microsoft.com/office/drawing/2014/main" id="{ADBBAD0D-599A-43C0-B4E8-710BCF807CB4}"/>
                </a:ext>
              </a:extLst>
            </p:cNvPr>
            <p:cNvSpPr/>
            <p:nvPr/>
          </p:nvSpPr>
          <p:spPr>
            <a:xfrm>
              <a:off x="452847" y="5021708"/>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Convert Super Resolution</a:t>
              </a:r>
              <a:endParaRPr lang="ko-KR" altLang="en-US" sz="1100" b="1" dirty="0">
                <a:solidFill>
                  <a:schemeClr val="tx1"/>
                </a:solidFill>
                <a:latin typeface="Calibri" panose="020F0502020204030204" pitchFamily="34" charset="0"/>
                <a:cs typeface="Calibri" panose="020F0502020204030204" pitchFamily="34" charset="0"/>
              </a:endParaRPr>
            </a:p>
          </p:txBody>
        </p:sp>
        <p:sp>
          <p:nvSpPr>
            <p:cNvPr id="85" name="Oval 47">
              <a:extLst>
                <a:ext uri="{FF2B5EF4-FFF2-40B4-BE49-F238E27FC236}">
                  <a16:creationId xmlns:a16="http://schemas.microsoft.com/office/drawing/2014/main" id="{5AD94AC3-6F67-4FF5-8F5D-71334B835284}"/>
                </a:ext>
              </a:extLst>
            </p:cNvPr>
            <p:cNvSpPr/>
            <p:nvPr/>
          </p:nvSpPr>
          <p:spPr>
            <a:xfrm>
              <a:off x="444018" y="5611665"/>
              <a:ext cx="1683935" cy="561844"/>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100" b="1" dirty="0">
                  <a:solidFill>
                    <a:schemeClr val="tx1"/>
                  </a:solidFill>
                  <a:latin typeface="Calibri" panose="020F0502020204030204" pitchFamily="34" charset="0"/>
                  <a:cs typeface="Calibri" panose="020F0502020204030204" pitchFamily="34" charset="0"/>
                </a:rPr>
                <a:t>Denoising and Deblurring</a:t>
              </a:r>
              <a:endParaRPr lang="ko-KR" altLang="en-US" sz="1100" b="1" dirty="0">
                <a:solidFill>
                  <a:schemeClr val="tx1"/>
                </a:solidFill>
                <a:latin typeface="Calibri" panose="020F0502020204030204" pitchFamily="34" charset="0"/>
                <a:cs typeface="Calibri" panose="020F0502020204030204" pitchFamily="34" charset="0"/>
              </a:endParaRPr>
            </a:p>
          </p:txBody>
        </p:sp>
      </p:grpSp>
      <p:grpSp>
        <p:nvGrpSpPr>
          <p:cNvPr id="26" name="그룹 25">
            <a:extLst>
              <a:ext uri="{FF2B5EF4-FFF2-40B4-BE49-F238E27FC236}">
                <a16:creationId xmlns:a16="http://schemas.microsoft.com/office/drawing/2014/main" id="{0A71C108-A3FD-4FAC-BC6B-62EF4A0EB1E8}"/>
              </a:ext>
            </a:extLst>
          </p:cNvPr>
          <p:cNvGrpSpPr/>
          <p:nvPr/>
        </p:nvGrpSpPr>
        <p:grpSpPr>
          <a:xfrm>
            <a:off x="-161402" y="2994015"/>
            <a:ext cx="1996367" cy="980283"/>
            <a:chOff x="3537825" y="1280163"/>
            <a:chExt cx="1996367" cy="980283"/>
          </a:xfrm>
        </p:grpSpPr>
        <p:grpSp>
          <p:nvGrpSpPr>
            <p:cNvPr id="22" name="그룹 21">
              <a:extLst>
                <a:ext uri="{FF2B5EF4-FFF2-40B4-BE49-F238E27FC236}">
                  <a16:creationId xmlns:a16="http://schemas.microsoft.com/office/drawing/2014/main" id="{D2F725F8-CA8C-413F-82EB-6521B633A3D2}"/>
                </a:ext>
              </a:extLst>
            </p:cNvPr>
            <p:cNvGrpSpPr/>
            <p:nvPr/>
          </p:nvGrpSpPr>
          <p:grpSpPr>
            <a:xfrm>
              <a:off x="4303857" y="1280163"/>
              <a:ext cx="380321" cy="554213"/>
              <a:chOff x="3903647" y="1751032"/>
              <a:chExt cx="907693" cy="1697391"/>
            </a:xfrm>
          </p:grpSpPr>
          <p:sp>
            <p:nvSpPr>
              <p:cNvPr id="8" name="타원 7">
                <a:extLst>
                  <a:ext uri="{FF2B5EF4-FFF2-40B4-BE49-F238E27FC236}">
                    <a16:creationId xmlns:a16="http://schemas.microsoft.com/office/drawing/2014/main" id="{27FEF7AE-912E-4646-BDAA-F5691646A3A8}"/>
                  </a:ext>
                </a:extLst>
              </p:cNvPr>
              <p:cNvSpPr/>
              <p:nvPr/>
            </p:nvSpPr>
            <p:spPr>
              <a:xfrm>
                <a:off x="4103948" y="1751032"/>
                <a:ext cx="468052" cy="492405"/>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000" dirty="0" err="1">
                  <a:solidFill>
                    <a:schemeClr val="tx2"/>
                  </a:solidFill>
                </a:endParaRPr>
              </a:p>
            </p:txBody>
          </p:sp>
          <p:cxnSp>
            <p:nvCxnSpPr>
              <p:cNvPr id="10" name="직선 연결선 9">
                <a:extLst>
                  <a:ext uri="{FF2B5EF4-FFF2-40B4-BE49-F238E27FC236}">
                    <a16:creationId xmlns:a16="http://schemas.microsoft.com/office/drawing/2014/main" id="{DF6C9DAB-61E0-44E6-A009-EB1AE8E1CB2D}"/>
                  </a:ext>
                </a:extLst>
              </p:cNvPr>
              <p:cNvCxnSpPr/>
              <p:nvPr/>
            </p:nvCxnSpPr>
            <p:spPr>
              <a:xfrm>
                <a:off x="3903647" y="2532952"/>
                <a:ext cx="907693" cy="8746"/>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11">
                <a:extLst>
                  <a:ext uri="{FF2B5EF4-FFF2-40B4-BE49-F238E27FC236}">
                    <a16:creationId xmlns:a16="http://schemas.microsoft.com/office/drawing/2014/main" id="{5946F69B-4487-4D9C-8943-D8D10C0182F6}"/>
                  </a:ext>
                </a:extLst>
              </p:cNvPr>
              <p:cNvCxnSpPr>
                <a:stCxn id="8" idx="4"/>
              </p:cNvCxnSpPr>
              <p:nvPr/>
            </p:nvCxnSpPr>
            <p:spPr>
              <a:xfrm>
                <a:off x="4337974" y="2243437"/>
                <a:ext cx="5314" cy="587776"/>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14" name="직선 연결선 13">
                <a:extLst>
                  <a:ext uri="{FF2B5EF4-FFF2-40B4-BE49-F238E27FC236}">
                    <a16:creationId xmlns:a16="http://schemas.microsoft.com/office/drawing/2014/main" id="{FC3E701E-7800-48FD-8109-E112D69E8D43}"/>
                  </a:ext>
                </a:extLst>
              </p:cNvPr>
              <p:cNvCxnSpPr>
                <a:cxnSpLocks/>
              </p:cNvCxnSpPr>
              <p:nvPr/>
            </p:nvCxnSpPr>
            <p:spPr>
              <a:xfrm flipH="1">
                <a:off x="4025106" y="2831213"/>
                <a:ext cx="312870" cy="578365"/>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55" name="직선 연결선 54">
                <a:extLst>
                  <a:ext uri="{FF2B5EF4-FFF2-40B4-BE49-F238E27FC236}">
                    <a16:creationId xmlns:a16="http://schemas.microsoft.com/office/drawing/2014/main" id="{92193AE8-2195-4613-817F-6C71C9A5465F}"/>
                  </a:ext>
                </a:extLst>
              </p:cNvPr>
              <p:cNvCxnSpPr>
                <a:cxnSpLocks/>
              </p:cNvCxnSpPr>
              <p:nvPr/>
            </p:nvCxnSpPr>
            <p:spPr>
              <a:xfrm>
                <a:off x="4337974" y="2831213"/>
                <a:ext cx="312870" cy="617210"/>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grpSp>
        <p:sp>
          <p:nvSpPr>
            <p:cNvPr id="86" name="TextBox 85">
              <a:extLst>
                <a:ext uri="{FF2B5EF4-FFF2-40B4-BE49-F238E27FC236}">
                  <a16:creationId xmlns:a16="http://schemas.microsoft.com/office/drawing/2014/main" id="{7BCAAB24-1863-40D8-AAEB-D63B9E5ECEDA}"/>
                </a:ext>
              </a:extLst>
            </p:cNvPr>
            <p:cNvSpPr txBox="1"/>
            <p:nvPr/>
          </p:nvSpPr>
          <p:spPr>
            <a:xfrm>
              <a:off x="3537825" y="1829559"/>
              <a:ext cx="1996367" cy="430887"/>
            </a:xfrm>
            <a:prstGeom prst="rect">
              <a:avLst/>
            </a:prstGeom>
            <a:noFill/>
          </p:spPr>
          <p:txBody>
            <a:bodyPr wrap="square" rtlCol="0">
              <a:spAutoFit/>
            </a:bodyPr>
            <a:lstStyle/>
            <a:p>
              <a:pPr algn="ctr"/>
              <a:r>
                <a:rPr lang="en-US" altLang="ko-KR" sz="1100" b="1" dirty="0">
                  <a:solidFill>
                    <a:srgbClr val="0000FF"/>
                  </a:solidFill>
                  <a:latin typeface="Calibri" panose="020F0502020204030204" pitchFamily="34" charset="0"/>
                  <a:cs typeface="Calibri" panose="020F0502020204030204" pitchFamily="34" charset="0"/>
                </a:rPr>
                <a:t>Fire &amp; Police </a:t>
              </a:r>
            </a:p>
            <a:p>
              <a:pPr algn="ctr"/>
              <a:r>
                <a:rPr lang="en-US" altLang="ko-KR" sz="1100" b="1" dirty="0">
                  <a:solidFill>
                    <a:srgbClr val="0000FF"/>
                  </a:solidFill>
                  <a:latin typeface="Calibri" panose="020F0502020204030204" pitchFamily="34" charset="0"/>
                  <a:cs typeface="Calibri" panose="020F0502020204030204" pitchFamily="34" charset="0"/>
                </a:rPr>
                <a:t>Watch Officer</a:t>
              </a:r>
              <a:endParaRPr lang="ko-KR" altLang="en-US" sz="1100" b="1" dirty="0">
                <a:solidFill>
                  <a:srgbClr val="0000FF"/>
                </a:solidFill>
                <a:latin typeface="Calibri" panose="020F0502020204030204" pitchFamily="34" charset="0"/>
                <a:cs typeface="Calibri" panose="020F0502020204030204" pitchFamily="34" charset="0"/>
              </a:endParaRPr>
            </a:p>
          </p:txBody>
        </p:sp>
      </p:grpSp>
      <p:grpSp>
        <p:nvGrpSpPr>
          <p:cNvPr id="87" name="그룹 86">
            <a:extLst>
              <a:ext uri="{FF2B5EF4-FFF2-40B4-BE49-F238E27FC236}">
                <a16:creationId xmlns:a16="http://schemas.microsoft.com/office/drawing/2014/main" id="{4A8CE009-75CC-4E42-8076-E62891508514}"/>
              </a:ext>
            </a:extLst>
          </p:cNvPr>
          <p:cNvGrpSpPr/>
          <p:nvPr/>
        </p:nvGrpSpPr>
        <p:grpSpPr>
          <a:xfrm>
            <a:off x="-74801" y="1699026"/>
            <a:ext cx="1996367" cy="811006"/>
            <a:chOff x="3537825" y="1280163"/>
            <a:chExt cx="1996367" cy="811006"/>
          </a:xfrm>
        </p:grpSpPr>
        <p:grpSp>
          <p:nvGrpSpPr>
            <p:cNvPr id="88" name="그룹 87">
              <a:extLst>
                <a:ext uri="{FF2B5EF4-FFF2-40B4-BE49-F238E27FC236}">
                  <a16:creationId xmlns:a16="http://schemas.microsoft.com/office/drawing/2014/main" id="{9F371DE4-9FDD-4A75-B235-254065BD5208}"/>
                </a:ext>
              </a:extLst>
            </p:cNvPr>
            <p:cNvGrpSpPr/>
            <p:nvPr/>
          </p:nvGrpSpPr>
          <p:grpSpPr>
            <a:xfrm>
              <a:off x="4303857" y="1280163"/>
              <a:ext cx="380321" cy="554213"/>
              <a:chOff x="3903647" y="1751032"/>
              <a:chExt cx="907693" cy="1697391"/>
            </a:xfrm>
          </p:grpSpPr>
          <p:sp>
            <p:nvSpPr>
              <p:cNvPr id="91" name="타원 90">
                <a:extLst>
                  <a:ext uri="{FF2B5EF4-FFF2-40B4-BE49-F238E27FC236}">
                    <a16:creationId xmlns:a16="http://schemas.microsoft.com/office/drawing/2014/main" id="{E4EDD166-7EE4-4BC2-A994-87E43DE964C8}"/>
                  </a:ext>
                </a:extLst>
              </p:cNvPr>
              <p:cNvSpPr/>
              <p:nvPr/>
            </p:nvSpPr>
            <p:spPr>
              <a:xfrm>
                <a:off x="4103948" y="1751032"/>
                <a:ext cx="468052" cy="492405"/>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000" dirty="0" err="1">
                  <a:solidFill>
                    <a:schemeClr val="tx2"/>
                  </a:solidFill>
                </a:endParaRPr>
              </a:p>
            </p:txBody>
          </p:sp>
          <p:cxnSp>
            <p:nvCxnSpPr>
              <p:cNvPr id="92" name="직선 연결선 91">
                <a:extLst>
                  <a:ext uri="{FF2B5EF4-FFF2-40B4-BE49-F238E27FC236}">
                    <a16:creationId xmlns:a16="http://schemas.microsoft.com/office/drawing/2014/main" id="{B870F3B7-750A-4D10-A5DD-01A3FC477F89}"/>
                  </a:ext>
                </a:extLst>
              </p:cNvPr>
              <p:cNvCxnSpPr/>
              <p:nvPr/>
            </p:nvCxnSpPr>
            <p:spPr>
              <a:xfrm>
                <a:off x="3903647" y="2532952"/>
                <a:ext cx="907693" cy="8746"/>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93" name="직선 연결선 92">
                <a:extLst>
                  <a:ext uri="{FF2B5EF4-FFF2-40B4-BE49-F238E27FC236}">
                    <a16:creationId xmlns:a16="http://schemas.microsoft.com/office/drawing/2014/main" id="{D230C958-4867-42EE-9ED8-56DBBF6A7A27}"/>
                  </a:ext>
                </a:extLst>
              </p:cNvPr>
              <p:cNvCxnSpPr>
                <a:stCxn id="91" idx="4"/>
              </p:cNvCxnSpPr>
              <p:nvPr/>
            </p:nvCxnSpPr>
            <p:spPr>
              <a:xfrm>
                <a:off x="4337974" y="2243437"/>
                <a:ext cx="5314" cy="587776"/>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94" name="직선 연결선 93">
                <a:extLst>
                  <a:ext uri="{FF2B5EF4-FFF2-40B4-BE49-F238E27FC236}">
                    <a16:creationId xmlns:a16="http://schemas.microsoft.com/office/drawing/2014/main" id="{5A9B84E8-8CDF-423C-BF63-AD0643F17FED}"/>
                  </a:ext>
                </a:extLst>
              </p:cNvPr>
              <p:cNvCxnSpPr>
                <a:cxnSpLocks/>
              </p:cNvCxnSpPr>
              <p:nvPr/>
            </p:nvCxnSpPr>
            <p:spPr>
              <a:xfrm flipH="1">
                <a:off x="4025106" y="2831213"/>
                <a:ext cx="312870" cy="578365"/>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95" name="직선 연결선 94">
                <a:extLst>
                  <a:ext uri="{FF2B5EF4-FFF2-40B4-BE49-F238E27FC236}">
                    <a16:creationId xmlns:a16="http://schemas.microsoft.com/office/drawing/2014/main" id="{177CF90D-9508-4961-BB52-DBC85B4CF31C}"/>
                  </a:ext>
                </a:extLst>
              </p:cNvPr>
              <p:cNvCxnSpPr>
                <a:cxnSpLocks/>
              </p:cNvCxnSpPr>
              <p:nvPr/>
            </p:nvCxnSpPr>
            <p:spPr>
              <a:xfrm>
                <a:off x="4337974" y="2831213"/>
                <a:ext cx="312870" cy="617210"/>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grpSp>
        <p:sp>
          <p:nvSpPr>
            <p:cNvPr id="89" name="TextBox 88">
              <a:extLst>
                <a:ext uri="{FF2B5EF4-FFF2-40B4-BE49-F238E27FC236}">
                  <a16:creationId xmlns:a16="http://schemas.microsoft.com/office/drawing/2014/main" id="{7676AAE7-D5C8-44BF-B19F-148B614B2D46}"/>
                </a:ext>
              </a:extLst>
            </p:cNvPr>
            <p:cNvSpPr txBox="1"/>
            <p:nvPr/>
          </p:nvSpPr>
          <p:spPr>
            <a:xfrm>
              <a:off x="3537825" y="1829559"/>
              <a:ext cx="1996367" cy="261610"/>
            </a:xfrm>
            <a:prstGeom prst="rect">
              <a:avLst/>
            </a:prstGeom>
            <a:noFill/>
          </p:spPr>
          <p:txBody>
            <a:bodyPr wrap="square" rtlCol="0">
              <a:spAutoFit/>
            </a:bodyPr>
            <a:lstStyle/>
            <a:p>
              <a:pPr algn="ctr"/>
              <a:r>
                <a:rPr lang="en-US" altLang="ko-KR" sz="1100" b="1" dirty="0">
                  <a:solidFill>
                    <a:srgbClr val="0000FF"/>
                  </a:solidFill>
                  <a:latin typeface="Calibri" panose="020F0502020204030204" pitchFamily="34" charset="0"/>
                  <a:cs typeface="Calibri" panose="020F0502020204030204" pitchFamily="34" charset="0"/>
                </a:rPr>
                <a:t>Disaster Watch Officer</a:t>
              </a:r>
              <a:endParaRPr lang="ko-KR" altLang="en-US" sz="1100" b="1" dirty="0">
                <a:solidFill>
                  <a:srgbClr val="0000FF"/>
                </a:solidFill>
                <a:latin typeface="Calibri" panose="020F0502020204030204" pitchFamily="34" charset="0"/>
                <a:cs typeface="Calibri" panose="020F0502020204030204" pitchFamily="34" charset="0"/>
              </a:endParaRPr>
            </a:p>
          </p:txBody>
        </p:sp>
      </p:grpSp>
      <p:sp>
        <p:nvSpPr>
          <p:cNvPr id="98" name="TextBox 97">
            <a:extLst>
              <a:ext uri="{FF2B5EF4-FFF2-40B4-BE49-F238E27FC236}">
                <a16:creationId xmlns:a16="http://schemas.microsoft.com/office/drawing/2014/main" id="{2A1A632A-6BA0-4002-8A7B-86B6440F72C8}"/>
              </a:ext>
            </a:extLst>
          </p:cNvPr>
          <p:cNvSpPr txBox="1"/>
          <p:nvPr/>
        </p:nvSpPr>
        <p:spPr>
          <a:xfrm>
            <a:off x="3201780" y="455129"/>
            <a:ext cx="3123681" cy="307777"/>
          </a:xfrm>
          <a:prstGeom prst="rect">
            <a:avLst/>
          </a:prstGeom>
          <a:noFill/>
        </p:spPr>
        <p:txBody>
          <a:bodyPr wrap="square" rtlCol="0">
            <a:spAutoFit/>
          </a:bodyPr>
          <a:lstStyle/>
          <a:p>
            <a:pPr algn="ctr"/>
            <a:r>
              <a:rPr lang="en-US" altLang="ko-KR" sz="1400" b="1" dirty="0">
                <a:solidFill>
                  <a:srgbClr val="0000FF"/>
                </a:solidFill>
                <a:latin typeface="Calibri" panose="020F0502020204030204" pitchFamily="34" charset="0"/>
                <a:cs typeface="Calibri" panose="020F0502020204030204" pitchFamily="34" charset="0"/>
              </a:rPr>
              <a:t>People Detection System</a:t>
            </a:r>
            <a:endParaRPr lang="ko-KR" altLang="en-US" sz="1400" b="1" dirty="0">
              <a:solidFill>
                <a:srgbClr val="0000FF"/>
              </a:solidFill>
              <a:latin typeface="Calibri" panose="020F0502020204030204" pitchFamily="34" charset="0"/>
              <a:cs typeface="Calibri" panose="020F0502020204030204" pitchFamily="34" charset="0"/>
            </a:endParaRPr>
          </a:p>
        </p:txBody>
      </p:sp>
      <p:cxnSp>
        <p:nvCxnSpPr>
          <p:cNvPr id="28" name="직선 연결선 27">
            <a:extLst>
              <a:ext uri="{FF2B5EF4-FFF2-40B4-BE49-F238E27FC236}">
                <a16:creationId xmlns:a16="http://schemas.microsoft.com/office/drawing/2014/main" id="{8EDA1EB0-5F60-446A-9638-0D230951AAB8}"/>
              </a:ext>
            </a:extLst>
          </p:cNvPr>
          <p:cNvCxnSpPr>
            <a:cxnSpLocks/>
            <a:endCxn id="91" idx="6"/>
          </p:cNvCxnSpPr>
          <p:nvPr/>
        </p:nvCxnSpPr>
        <p:spPr>
          <a:xfrm flipH="1">
            <a:off x="971270" y="1755227"/>
            <a:ext cx="2067802" cy="24187"/>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104" name="직선 연결선 103">
            <a:extLst>
              <a:ext uri="{FF2B5EF4-FFF2-40B4-BE49-F238E27FC236}">
                <a16:creationId xmlns:a16="http://schemas.microsoft.com/office/drawing/2014/main" id="{86CC5CB1-0693-4102-85F1-2B134F61D4FC}"/>
              </a:ext>
            </a:extLst>
          </p:cNvPr>
          <p:cNvCxnSpPr>
            <a:cxnSpLocks/>
            <a:stCxn id="60" idx="2"/>
            <a:endCxn id="91" idx="6"/>
          </p:cNvCxnSpPr>
          <p:nvPr/>
        </p:nvCxnSpPr>
        <p:spPr>
          <a:xfrm flipH="1">
            <a:off x="971270" y="1662605"/>
            <a:ext cx="2019409" cy="116809"/>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113" name="직선 연결선 112">
            <a:extLst>
              <a:ext uri="{FF2B5EF4-FFF2-40B4-BE49-F238E27FC236}">
                <a16:creationId xmlns:a16="http://schemas.microsoft.com/office/drawing/2014/main" id="{F1DD075B-47B9-441A-B776-405C57E4BB17}"/>
              </a:ext>
            </a:extLst>
          </p:cNvPr>
          <p:cNvCxnSpPr>
            <a:cxnSpLocks/>
            <a:stCxn id="8" idx="6"/>
            <a:endCxn id="63" idx="2"/>
          </p:cNvCxnSpPr>
          <p:nvPr/>
        </p:nvCxnSpPr>
        <p:spPr>
          <a:xfrm flipV="1">
            <a:off x="884669" y="2723438"/>
            <a:ext cx="2117419" cy="350965"/>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116" name="직선 연결선 115">
            <a:extLst>
              <a:ext uri="{FF2B5EF4-FFF2-40B4-BE49-F238E27FC236}">
                <a16:creationId xmlns:a16="http://schemas.microsoft.com/office/drawing/2014/main" id="{9A86CA87-BE93-4051-A346-453EFAC4B12D}"/>
              </a:ext>
            </a:extLst>
          </p:cNvPr>
          <p:cNvCxnSpPr>
            <a:cxnSpLocks/>
            <a:stCxn id="8" idx="5"/>
            <a:endCxn id="64" idx="2"/>
          </p:cNvCxnSpPr>
          <p:nvPr/>
        </p:nvCxnSpPr>
        <p:spPr>
          <a:xfrm>
            <a:off x="855949" y="3131245"/>
            <a:ext cx="2139060" cy="63357"/>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grpSp>
        <p:nvGrpSpPr>
          <p:cNvPr id="182" name="그룹 181">
            <a:extLst>
              <a:ext uri="{FF2B5EF4-FFF2-40B4-BE49-F238E27FC236}">
                <a16:creationId xmlns:a16="http://schemas.microsoft.com/office/drawing/2014/main" id="{DEA7DEDB-311F-4152-9136-33FD594B1578}"/>
              </a:ext>
            </a:extLst>
          </p:cNvPr>
          <p:cNvGrpSpPr/>
          <p:nvPr/>
        </p:nvGrpSpPr>
        <p:grpSpPr>
          <a:xfrm>
            <a:off x="7448775" y="1700315"/>
            <a:ext cx="1996367" cy="811006"/>
            <a:chOff x="3537825" y="1280163"/>
            <a:chExt cx="1996367" cy="811006"/>
          </a:xfrm>
        </p:grpSpPr>
        <p:grpSp>
          <p:nvGrpSpPr>
            <p:cNvPr id="183" name="그룹 182">
              <a:extLst>
                <a:ext uri="{FF2B5EF4-FFF2-40B4-BE49-F238E27FC236}">
                  <a16:creationId xmlns:a16="http://schemas.microsoft.com/office/drawing/2014/main" id="{A12C1765-A844-4792-ACBB-F1AE40F5F8FA}"/>
                </a:ext>
              </a:extLst>
            </p:cNvPr>
            <p:cNvGrpSpPr/>
            <p:nvPr/>
          </p:nvGrpSpPr>
          <p:grpSpPr>
            <a:xfrm>
              <a:off x="4303857" y="1280163"/>
              <a:ext cx="380321" cy="554213"/>
              <a:chOff x="3903647" y="1751032"/>
              <a:chExt cx="907693" cy="1697391"/>
            </a:xfrm>
          </p:grpSpPr>
          <p:sp>
            <p:nvSpPr>
              <p:cNvPr id="185" name="타원 184">
                <a:extLst>
                  <a:ext uri="{FF2B5EF4-FFF2-40B4-BE49-F238E27FC236}">
                    <a16:creationId xmlns:a16="http://schemas.microsoft.com/office/drawing/2014/main" id="{06021B26-43D3-4D5C-A5E5-49FE25558527}"/>
                  </a:ext>
                </a:extLst>
              </p:cNvPr>
              <p:cNvSpPr/>
              <p:nvPr/>
            </p:nvSpPr>
            <p:spPr>
              <a:xfrm>
                <a:off x="4103948" y="1751032"/>
                <a:ext cx="468052" cy="492405"/>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000" dirty="0" err="1">
                  <a:solidFill>
                    <a:schemeClr val="tx2"/>
                  </a:solidFill>
                </a:endParaRPr>
              </a:p>
            </p:txBody>
          </p:sp>
          <p:cxnSp>
            <p:nvCxnSpPr>
              <p:cNvPr id="186" name="직선 연결선 185">
                <a:extLst>
                  <a:ext uri="{FF2B5EF4-FFF2-40B4-BE49-F238E27FC236}">
                    <a16:creationId xmlns:a16="http://schemas.microsoft.com/office/drawing/2014/main" id="{F3881AE4-1BCD-4159-B02A-9A1E9B22AA9D}"/>
                  </a:ext>
                </a:extLst>
              </p:cNvPr>
              <p:cNvCxnSpPr/>
              <p:nvPr/>
            </p:nvCxnSpPr>
            <p:spPr>
              <a:xfrm>
                <a:off x="3903647" y="2532952"/>
                <a:ext cx="907693" cy="8746"/>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187" name="직선 연결선 186">
                <a:extLst>
                  <a:ext uri="{FF2B5EF4-FFF2-40B4-BE49-F238E27FC236}">
                    <a16:creationId xmlns:a16="http://schemas.microsoft.com/office/drawing/2014/main" id="{7808B946-29E6-4C2B-859B-3BE4D41ABBAF}"/>
                  </a:ext>
                </a:extLst>
              </p:cNvPr>
              <p:cNvCxnSpPr>
                <a:stCxn id="185" idx="4"/>
              </p:cNvCxnSpPr>
              <p:nvPr/>
            </p:nvCxnSpPr>
            <p:spPr>
              <a:xfrm>
                <a:off x="4337974" y="2243437"/>
                <a:ext cx="5314" cy="587776"/>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188" name="직선 연결선 187">
                <a:extLst>
                  <a:ext uri="{FF2B5EF4-FFF2-40B4-BE49-F238E27FC236}">
                    <a16:creationId xmlns:a16="http://schemas.microsoft.com/office/drawing/2014/main" id="{DD00F527-9365-4DDD-8AF5-6BD263CB5074}"/>
                  </a:ext>
                </a:extLst>
              </p:cNvPr>
              <p:cNvCxnSpPr>
                <a:cxnSpLocks/>
              </p:cNvCxnSpPr>
              <p:nvPr/>
            </p:nvCxnSpPr>
            <p:spPr>
              <a:xfrm flipH="1">
                <a:off x="4025106" y="2831213"/>
                <a:ext cx="312870" cy="578365"/>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189" name="직선 연결선 188">
                <a:extLst>
                  <a:ext uri="{FF2B5EF4-FFF2-40B4-BE49-F238E27FC236}">
                    <a16:creationId xmlns:a16="http://schemas.microsoft.com/office/drawing/2014/main" id="{C3CE0E7A-4B98-421D-8BD5-64751214A41F}"/>
                  </a:ext>
                </a:extLst>
              </p:cNvPr>
              <p:cNvCxnSpPr>
                <a:cxnSpLocks/>
              </p:cNvCxnSpPr>
              <p:nvPr/>
            </p:nvCxnSpPr>
            <p:spPr>
              <a:xfrm>
                <a:off x="4337974" y="2831213"/>
                <a:ext cx="312870" cy="617210"/>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grpSp>
        <p:sp>
          <p:nvSpPr>
            <p:cNvPr id="184" name="TextBox 183">
              <a:extLst>
                <a:ext uri="{FF2B5EF4-FFF2-40B4-BE49-F238E27FC236}">
                  <a16:creationId xmlns:a16="http://schemas.microsoft.com/office/drawing/2014/main" id="{516E66F7-DE18-458C-9405-55E09F02528A}"/>
                </a:ext>
              </a:extLst>
            </p:cNvPr>
            <p:cNvSpPr txBox="1"/>
            <p:nvPr/>
          </p:nvSpPr>
          <p:spPr>
            <a:xfrm>
              <a:off x="3537825" y="1829559"/>
              <a:ext cx="1996367" cy="261610"/>
            </a:xfrm>
            <a:prstGeom prst="rect">
              <a:avLst/>
            </a:prstGeom>
            <a:noFill/>
          </p:spPr>
          <p:txBody>
            <a:bodyPr wrap="square" rtlCol="0">
              <a:spAutoFit/>
            </a:bodyPr>
            <a:lstStyle/>
            <a:p>
              <a:pPr algn="ctr"/>
              <a:r>
                <a:rPr lang="en-US" altLang="ko-KR" sz="1100" b="1" dirty="0">
                  <a:solidFill>
                    <a:srgbClr val="0000FF"/>
                  </a:solidFill>
                  <a:latin typeface="Calibri" panose="020F0502020204030204" pitchFamily="34" charset="0"/>
                  <a:cs typeface="Calibri" panose="020F0502020204030204" pitchFamily="34" charset="0"/>
                </a:rPr>
                <a:t>Disaster Watch Officer</a:t>
              </a:r>
              <a:endParaRPr lang="ko-KR" altLang="en-US" sz="1100" b="1" dirty="0">
                <a:solidFill>
                  <a:srgbClr val="0000FF"/>
                </a:solidFill>
                <a:latin typeface="Calibri" panose="020F0502020204030204" pitchFamily="34" charset="0"/>
                <a:cs typeface="Calibri" panose="020F0502020204030204" pitchFamily="34" charset="0"/>
              </a:endParaRPr>
            </a:p>
          </p:txBody>
        </p:sp>
      </p:grpSp>
      <p:cxnSp>
        <p:nvCxnSpPr>
          <p:cNvPr id="190" name="직선 연결선 189">
            <a:extLst>
              <a:ext uri="{FF2B5EF4-FFF2-40B4-BE49-F238E27FC236}">
                <a16:creationId xmlns:a16="http://schemas.microsoft.com/office/drawing/2014/main" id="{4F527511-6385-40CC-89A1-F46AD79432B8}"/>
              </a:ext>
            </a:extLst>
          </p:cNvPr>
          <p:cNvCxnSpPr>
            <a:cxnSpLocks/>
            <a:stCxn id="73" idx="6"/>
            <a:endCxn id="185" idx="2"/>
          </p:cNvCxnSpPr>
          <p:nvPr/>
        </p:nvCxnSpPr>
        <p:spPr>
          <a:xfrm>
            <a:off x="6568790" y="1605852"/>
            <a:ext cx="1729943" cy="174851"/>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193" name="직선 연결선 192">
            <a:extLst>
              <a:ext uri="{FF2B5EF4-FFF2-40B4-BE49-F238E27FC236}">
                <a16:creationId xmlns:a16="http://schemas.microsoft.com/office/drawing/2014/main" id="{1FE4B2CF-5056-4146-B47D-149C658D75FB}"/>
              </a:ext>
            </a:extLst>
          </p:cNvPr>
          <p:cNvCxnSpPr>
            <a:cxnSpLocks/>
            <a:stCxn id="74" idx="6"/>
            <a:endCxn id="185" idx="2"/>
          </p:cNvCxnSpPr>
          <p:nvPr/>
        </p:nvCxnSpPr>
        <p:spPr>
          <a:xfrm flipV="1">
            <a:off x="6568790" y="1780703"/>
            <a:ext cx="1729943" cy="335249"/>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196" name="직선 연결선 195">
            <a:extLst>
              <a:ext uri="{FF2B5EF4-FFF2-40B4-BE49-F238E27FC236}">
                <a16:creationId xmlns:a16="http://schemas.microsoft.com/office/drawing/2014/main" id="{87BBBB96-6A02-46E8-90D2-C0EBB7A53BF5}"/>
              </a:ext>
            </a:extLst>
          </p:cNvPr>
          <p:cNvCxnSpPr>
            <a:cxnSpLocks/>
            <a:stCxn id="83" idx="6"/>
            <a:endCxn id="185" idx="3"/>
          </p:cNvCxnSpPr>
          <p:nvPr/>
        </p:nvCxnSpPr>
        <p:spPr>
          <a:xfrm flipV="1">
            <a:off x="6568790" y="1837545"/>
            <a:ext cx="1758663" cy="788507"/>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199" name="직선 연결선 198">
            <a:extLst>
              <a:ext uri="{FF2B5EF4-FFF2-40B4-BE49-F238E27FC236}">
                <a16:creationId xmlns:a16="http://schemas.microsoft.com/office/drawing/2014/main" id="{30D4D4B3-16AA-40A3-A7D1-B7476D4EFAC0}"/>
              </a:ext>
            </a:extLst>
          </p:cNvPr>
          <p:cNvCxnSpPr>
            <a:cxnSpLocks/>
            <a:stCxn id="75" idx="6"/>
            <a:endCxn id="185" idx="2"/>
          </p:cNvCxnSpPr>
          <p:nvPr/>
        </p:nvCxnSpPr>
        <p:spPr>
          <a:xfrm flipV="1">
            <a:off x="6568790" y="1780703"/>
            <a:ext cx="1729943" cy="1355449"/>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202" name="직선 연결선 201">
            <a:extLst>
              <a:ext uri="{FF2B5EF4-FFF2-40B4-BE49-F238E27FC236}">
                <a16:creationId xmlns:a16="http://schemas.microsoft.com/office/drawing/2014/main" id="{5B2464C9-71B5-406C-B006-9DAC53AED78C}"/>
              </a:ext>
            </a:extLst>
          </p:cNvPr>
          <p:cNvCxnSpPr>
            <a:cxnSpLocks/>
            <a:stCxn id="76" idx="6"/>
            <a:endCxn id="185" idx="3"/>
          </p:cNvCxnSpPr>
          <p:nvPr/>
        </p:nvCxnSpPr>
        <p:spPr>
          <a:xfrm flipV="1">
            <a:off x="6568790" y="1837545"/>
            <a:ext cx="1758663" cy="1808705"/>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grpSp>
        <p:nvGrpSpPr>
          <p:cNvPr id="205" name="그룹 204">
            <a:extLst>
              <a:ext uri="{FF2B5EF4-FFF2-40B4-BE49-F238E27FC236}">
                <a16:creationId xmlns:a16="http://schemas.microsoft.com/office/drawing/2014/main" id="{04910688-57C5-4CE0-83A2-402C1E1DE8D5}"/>
              </a:ext>
            </a:extLst>
          </p:cNvPr>
          <p:cNvGrpSpPr/>
          <p:nvPr/>
        </p:nvGrpSpPr>
        <p:grpSpPr>
          <a:xfrm>
            <a:off x="7132801" y="4577862"/>
            <a:ext cx="1996367" cy="980283"/>
            <a:chOff x="3537825" y="1280163"/>
            <a:chExt cx="1996367" cy="980283"/>
          </a:xfrm>
        </p:grpSpPr>
        <p:grpSp>
          <p:nvGrpSpPr>
            <p:cNvPr id="206" name="그룹 205">
              <a:extLst>
                <a:ext uri="{FF2B5EF4-FFF2-40B4-BE49-F238E27FC236}">
                  <a16:creationId xmlns:a16="http://schemas.microsoft.com/office/drawing/2014/main" id="{F181BF42-A0C0-4A50-9C2C-448ED28D81E3}"/>
                </a:ext>
              </a:extLst>
            </p:cNvPr>
            <p:cNvGrpSpPr/>
            <p:nvPr/>
          </p:nvGrpSpPr>
          <p:grpSpPr>
            <a:xfrm>
              <a:off x="4303857" y="1280163"/>
              <a:ext cx="380321" cy="554213"/>
              <a:chOff x="3903647" y="1751032"/>
              <a:chExt cx="907693" cy="1697391"/>
            </a:xfrm>
          </p:grpSpPr>
          <p:sp>
            <p:nvSpPr>
              <p:cNvPr id="208" name="타원 207">
                <a:extLst>
                  <a:ext uri="{FF2B5EF4-FFF2-40B4-BE49-F238E27FC236}">
                    <a16:creationId xmlns:a16="http://schemas.microsoft.com/office/drawing/2014/main" id="{359DC4AB-A6A1-434E-94A4-EACAE41DEFF0}"/>
                  </a:ext>
                </a:extLst>
              </p:cNvPr>
              <p:cNvSpPr/>
              <p:nvPr/>
            </p:nvSpPr>
            <p:spPr>
              <a:xfrm>
                <a:off x="4103948" y="1751032"/>
                <a:ext cx="468052" cy="492405"/>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000" dirty="0" err="1">
                  <a:solidFill>
                    <a:schemeClr val="tx2"/>
                  </a:solidFill>
                </a:endParaRPr>
              </a:p>
            </p:txBody>
          </p:sp>
          <p:cxnSp>
            <p:nvCxnSpPr>
              <p:cNvPr id="209" name="직선 연결선 208">
                <a:extLst>
                  <a:ext uri="{FF2B5EF4-FFF2-40B4-BE49-F238E27FC236}">
                    <a16:creationId xmlns:a16="http://schemas.microsoft.com/office/drawing/2014/main" id="{909C5DAD-5CC0-42F0-9D20-6D0BA17E7E33}"/>
                  </a:ext>
                </a:extLst>
              </p:cNvPr>
              <p:cNvCxnSpPr/>
              <p:nvPr/>
            </p:nvCxnSpPr>
            <p:spPr>
              <a:xfrm>
                <a:off x="3903647" y="2532952"/>
                <a:ext cx="907693" cy="8746"/>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210" name="직선 연결선 209">
                <a:extLst>
                  <a:ext uri="{FF2B5EF4-FFF2-40B4-BE49-F238E27FC236}">
                    <a16:creationId xmlns:a16="http://schemas.microsoft.com/office/drawing/2014/main" id="{2036A918-B835-4B3F-ACCD-7AAFC3F412A8}"/>
                  </a:ext>
                </a:extLst>
              </p:cNvPr>
              <p:cNvCxnSpPr>
                <a:stCxn id="208" idx="4"/>
              </p:cNvCxnSpPr>
              <p:nvPr/>
            </p:nvCxnSpPr>
            <p:spPr>
              <a:xfrm>
                <a:off x="4337974" y="2243437"/>
                <a:ext cx="5314" cy="587776"/>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211" name="직선 연결선 210">
                <a:extLst>
                  <a:ext uri="{FF2B5EF4-FFF2-40B4-BE49-F238E27FC236}">
                    <a16:creationId xmlns:a16="http://schemas.microsoft.com/office/drawing/2014/main" id="{BE6AE40A-866E-4414-838E-C54F4DEAD3C8}"/>
                  </a:ext>
                </a:extLst>
              </p:cNvPr>
              <p:cNvCxnSpPr>
                <a:cxnSpLocks/>
              </p:cNvCxnSpPr>
              <p:nvPr/>
            </p:nvCxnSpPr>
            <p:spPr>
              <a:xfrm flipH="1">
                <a:off x="4025106" y="2831213"/>
                <a:ext cx="312870" cy="578365"/>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212" name="직선 연결선 211">
                <a:extLst>
                  <a:ext uri="{FF2B5EF4-FFF2-40B4-BE49-F238E27FC236}">
                    <a16:creationId xmlns:a16="http://schemas.microsoft.com/office/drawing/2014/main" id="{21426831-94BA-4DF2-9242-EB0207677C77}"/>
                  </a:ext>
                </a:extLst>
              </p:cNvPr>
              <p:cNvCxnSpPr>
                <a:cxnSpLocks/>
              </p:cNvCxnSpPr>
              <p:nvPr/>
            </p:nvCxnSpPr>
            <p:spPr>
              <a:xfrm>
                <a:off x="4337974" y="2831213"/>
                <a:ext cx="312870" cy="617210"/>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grpSp>
        <p:sp>
          <p:nvSpPr>
            <p:cNvPr id="207" name="TextBox 206">
              <a:extLst>
                <a:ext uri="{FF2B5EF4-FFF2-40B4-BE49-F238E27FC236}">
                  <a16:creationId xmlns:a16="http://schemas.microsoft.com/office/drawing/2014/main" id="{84CF2FCB-3D69-4C3B-97A9-0E32596FBDC0}"/>
                </a:ext>
              </a:extLst>
            </p:cNvPr>
            <p:cNvSpPr txBox="1"/>
            <p:nvPr/>
          </p:nvSpPr>
          <p:spPr>
            <a:xfrm>
              <a:off x="3537825" y="1829559"/>
              <a:ext cx="1996367" cy="430887"/>
            </a:xfrm>
            <a:prstGeom prst="rect">
              <a:avLst/>
            </a:prstGeom>
            <a:noFill/>
          </p:spPr>
          <p:txBody>
            <a:bodyPr wrap="square" rtlCol="0">
              <a:spAutoFit/>
            </a:bodyPr>
            <a:lstStyle/>
            <a:p>
              <a:pPr algn="ctr"/>
              <a:r>
                <a:rPr lang="en-US" altLang="ko-KR" sz="1100" b="1" dirty="0">
                  <a:solidFill>
                    <a:srgbClr val="0000FF"/>
                  </a:solidFill>
                  <a:latin typeface="Calibri" panose="020F0502020204030204" pitchFamily="34" charset="0"/>
                  <a:cs typeface="Calibri" panose="020F0502020204030204" pitchFamily="34" charset="0"/>
                </a:rPr>
                <a:t>Fire &amp; Police </a:t>
              </a:r>
            </a:p>
            <a:p>
              <a:pPr algn="ctr"/>
              <a:r>
                <a:rPr lang="en-US" altLang="ko-KR" sz="1100" b="1" dirty="0">
                  <a:solidFill>
                    <a:srgbClr val="0000FF"/>
                  </a:solidFill>
                  <a:latin typeface="Calibri" panose="020F0502020204030204" pitchFamily="34" charset="0"/>
                  <a:cs typeface="Calibri" panose="020F0502020204030204" pitchFamily="34" charset="0"/>
                </a:rPr>
                <a:t>Watch Officer</a:t>
              </a:r>
              <a:endParaRPr lang="ko-KR" altLang="en-US" sz="1100" b="1" dirty="0">
                <a:solidFill>
                  <a:srgbClr val="0000FF"/>
                </a:solidFill>
                <a:latin typeface="Calibri" panose="020F0502020204030204" pitchFamily="34" charset="0"/>
                <a:cs typeface="Calibri" panose="020F0502020204030204" pitchFamily="34" charset="0"/>
              </a:endParaRPr>
            </a:p>
          </p:txBody>
        </p:sp>
      </p:grpSp>
      <p:cxnSp>
        <p:nvCxnSpPr>
          <p:cNvPr id="213" name="직선 연결선 212">
            <a:extLst>
              <a:ext uri="{FF2B5EF4-FFF2-40B4-BE49-F238E27FC236}">
                <a16:creationId xmlns:a16="http://schemas.microsoft.com/office/drawing/2014/main" id="{3E138BE5-4680-4802-A942-08F10CC5EEE9}"/>
              </a:ext>
            </a:extLst>
          </p:cNvPr>
          <p:cNvCxnSpPr>
            <a:cxnSpLocks/>
            <a:stCxn id="79" idx="6"/>
            <a:endCxn id="208" idx="2"/>
          </p:cNvCxnSpPr>
          <p:nvPr/>
        </p:nvCxnSpPr>
        <p:spPr>
          <a:xfrm>
            <a:off x="6591934" y="4555566"/>
            <a:ext cx="1390825" cy="102684"/>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216" name="직선 연결선 215">
            <a:extLst>
              <a:ext uri="{FF2B5EF4-FFF2-40B4-BE49-F238E27FC236}">
                <a16:creationId xmlns:a16="http://schemas.microsoft.com/office/drawing/2014/main" id="{E57566EF-075C-44A6-9267-537F0539C59D}"/>
              </a:ext>
            </a:extLst>
          </p:cNvPr>
          <p:cNvCxnSpPr>
            <a:cxnSpLocks/>
            <a:stCxn id="80" idx="6"/>
            <a:endCxn id="208" idx="2"/>
          </p:cNvCxnSpPr>
          <p:nvPr/>
        </p:nvCxnSpPr>
        <p:spPr>
          <a:xfrm flipV="1">
            <a:off x="6591934" y="4658250"/>
            <a:ext cx="1390825" cy="423446"/>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219" name="직선 연결선 218">
            <a:extLst>
              <a:ext uri="{FF2B5EF4-FFF2-40B4-BE49-F238E27FC236}">
                <a16:creationId xmlns:a16="http://schemas.microsoft.com/office/drawing/2014/main" id="{4DB2414A-4162-430B-B467-595115D62884}"/>
              </a:ext>
            </a:extLst>
          </p:cNvPr>
          <p:cNvCxnSpPr>
            <a:cxnSpLocks/>
            <a:stCxn id="84" idx="6"/>
            <a:endCxn id="208" idx="2"/>
          </p:cNvCxnSpPr>
          <p:nvPr/>
        </p:nvCxnSpPr>
        <p:spPr>
          <a:xfrm flipV="1">
            <a:off x="6591934" y="4658250"/>
            <a:ext cx="1390825" cy="949575"/>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grpSp>
        <p:nvGrpSpPr>
          <p:cNvPr id="9" name="그룹 8">
            <a:extLst>
              <a:ext uri="{FF2B5EF4-FFF2-40B4-BE49-F238E27FC236}">
                <a16:creationId xmlns:a16="http://schemas.microsoft.com/office/drawing/2014/main" id="{32C54478-701E-434B-A18D-72E203D090D6}"/>
              </a:ext>
            </a:extLst>
          </p:cNvPr>
          <p:cNvGrpSpPr/>
          <p:nvPr/>
        </p:nvGrpSpPr>
        <p:grpSpPr>
          <a:xfrm>
            <a:off x="4409163" y="2565994"/>
            <a:ext cx="796317" cy="1996367"/>
            <a:chOff x="4409163" y="2557175"/>
            <a:chExt cx="796317" cy="1996367"/>
          </a:xfrm>
        </p:grpSpPr>
        <p:sp>
          <p:nvSpPr>
            <p:cNvPr id="225" name="TextBox 224">
              <a:extLst>
                <a:ext uri="{FF2B5EF4-FFF2-40B4-BE49-F238E27FC236}">
                  <a16:creationId xmlns:a16="http://schemas.microsoft.com/office/drawing/2014/main" id="{2A2971C6-5FCB-4396-9B9A-0E1B2612A2AD}"/>
                </a:ext>
              </a:extLst>
            </p:cNvPr>
            <p:cNvSpPr txBox="1"/>
            <p:nvPr/>
          </p:nvSpPr>
          <p:spPr>
            <a:xfrm rot="17896394">
              <a:off x="3611662" y="3424554"/>
              <a:ext cx="1996367" cy="261610"/>
            </a:xfrm>
            <a:prstGeom prst="rect">
              <a:avLst/>
            </a:prstGeom>
            <a:noFill/>
          </p:spPr>
          <p:txBody>
            <a:bodyPr wrap="square" rtlCol="0">
              <a:spAutoFit/>
            </a:bodyPr>
            <a:lstStyle/>
            <a:p>
              <a:pPr algn="ctr"/>
              <a:r>
                <a:rPr lang="en-US" altLang="ko-KR" sz="1100" b="1" dirty="0">
                  <a:latin typeface="Calibri" panose="020F0502020204030204" pitchFamily="34" charset="0"/>
                  <a:cs typeface="Calibri" panose="020F0502020204030204" pitchFamily="34" charset="0"/>
                </a:rPr>
                <a:t>&lt;&lt;include&gt;&gt;</a:t>
              </a:r>
              <a:endParaRPr lang="ko-KR" altLang="en-US" sz="1100" b="1" dirty="0">
                <a:latin typeface="Calibri" panose="020F0502020204030204" pitchFamily="34" charset="0"/>
                <a:cs typeface="Calibri" panose="020F0502020204030204" pitchFamily="34" charset="0"/>
              </a:endParaRPr>
            </a:p>
          </p:txBody>
        </p:sp>
        <p:cxnSp>
          <p:nvCxnSpPr>
            <p:cNvPr id="222" name="직선 연결선 221">
              <a:extLst>
                <a:ext uri="{FF2B5EF4-FFF2-40B4-BE49-F238E27FC236}">
                  <a16:creationId xmlns:a16="http://schemas.microsoft.com/office/drawing/2014/main" id="{07F0A026-956E-4C43-A58A-A156D3776B50}"/>
                </a:ext>
              </a:extLst>
            </p:cNvPr>
            <p:cNvCxnSpPr>
              <a:cxnSpLocks/>
              <a:stCxn id="44" idx="6"/>
            </p:cNvCxnSpPr>
            <p:nvPr/>
          </p:nvCxnSpPr>
          <p:spPr>
            <a:xfrm flipV="1">
              <a:off x="4409163" y="2645437"/>
              <a:ext cx="796317" cy="1508235"/>
            </a:xfrm>
            <a:prstGeom prst="line">
              <a:avLst/>
            </a:prstGeom>
            <a:solidFill>
              <a:schemeClr val="bg1"/>
            </a:solidFill>
            <a:ln w="9525">
              <a:prstDash val="sysDash"/>
              <a:headEnd type="triangl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90" name="그룹 89">
            <a:extLst>
              <a:ext uri="{FF2B5EF4-FFF2-40B4-BE49-F238E27FC236}">
                <a16:creationId xmlns:a16="http://schemas.microsoft.com/office/drawing/2014/main" id="{081B98DD-3769-46FF-BD60-C156D9FC4695}"/>
              </a:ext>
            </a:extLst>
          </p:cNvPr>
          <p:cNvGrpSpPr/>
          <p:nvPr/>
        </p:nvGrpSpPr>
        <p:grpSpPr>
          <a:xfrm>
            <a:off x="4402084" y="2709575"/>
            <a:ext cx="1014172" cy="1996367"/>
            <a:chOff x="4249684" y="2557175"/>
            <a:chExt cx="1014172" cy="1996367"/>
          </a:xfrm>
        </p:grpSpPr>
        <p:sp>
          <p:nvSpPr>
            <p:cNvPr id="96" name="TextBox 95">
              <a:extLst>
                <a:ext uri="{FF2B5EF4-FFF2-40B4-BE49-F238E27FC236}">
                  <a16:creationId xmlns:a16="http://schemas.microsoft.com/office/drawing/2014/main" id="{D651C320-1695-4B3C-81E5-D1740E59C955}"/>
                </a:ext>
              </a:extLst>
            </p:cNvPr>
            <p:cNvSpPr txBox="1"/>
            <p:nvPr/>
          </p:nvSpPr>
          <p:spPr>
            <a:xfrm rot="18015475">
              <a:off x="3669549" y="3424554"/>
              <a:ext cx="1996367" cy="261610"/>
            </a:xfrm>
            <a:prstGeom prst="rect">
              <a:avLst/>
            </a:prstGeom>
            <a:noFill/>
          </p:spPr>
          <p:txBody>
            <a:bodyPr wrap="square" rtlCol="0">
              <a:spAutoFit/>
            </a:bodyPr>
            <a:lstStyle/>
            <a:p>
              <a:pPr algn="ctr"/>
              <a:r>
                <a:rPr lang="en-US" altLang="ko-KR" sz="1100" b="1" dirty="0">
                  <a:latin typeface="Calibri" panose="020F0502020204030204" pitchFamily="34" charset="0"/>
                  <a:cs typeface="Calibri" panose="020F0502020204030204" pitchFamily="34" charset="0"/>
                </a:rPr>
                <a:t>&lt;&lt;include&gt;&gt;</a:t>
              </a:r>
              <a:endParaRPr lang="ko-KR" altLang="en-US" sz="1100" b="1" dirty="0">
                <a:latin typeface="Calibri" panose="020F0502020204030204" pitchFamily="34" charset="0"/>
                <a:cs typeface="Calibri" panose="020F0502020204030204" pitchFamily="34" charset="0"/>
              </a:endParaRPr>
            </a:p>
          </p:txBody>
        </p:sp>
        <p:cxnSp>
          <p:nvCxnSpPr>
            <p:cNvPr id="97" name="직선 연결선 96">
              <a:extLst>
                <a:ext uri="{FF2B5EF4-FFF2-40B4-BE49-F238E27FC236}">
                  <a16:creationId xmlns:a16="http://schemas.microsoft.com/office/drawing/2014/main" id="{C585DE68-615A-42EC-AFA4-1AB349EF714F}"/>
                </a:ext>
              </a:extLst>
            </p:cNvPr>
            <p:cNvCxnSpPr>
              <a:cxnSpLocks/>
              <a:stCxn id="45" idx="6"/>
              <a:endCxn id="83" idx="3"/>
            </p:cNvCxnSpPr>
            <p:nvPr/>
          </p:nvCxnSpPr>
          <p:spPr>
            <a:xfrm flipV="1">
              <a:off x="4249684" y="2632295"/>
              <a:ext cx="1014172" cy="1840141"/>
            </a:xfrm>
            <a:prstGeom prst="line">
              <a:avLst/>
            </a:prstGeom>
            <a:solidFill>
              <a:schemeClr val="bg1"/>
            </a:solidFill>
            <a:ln w="9525">
              <a:prstDash val="sysDash"/>
              <a:headEnd type="triangl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00" name="그룹 99">
            <a:extLst>
              <a:ext uri="{FF2B5EF4-FFF2-40B4-BE49-F238E27FC236}">
                <a16:creationId xmlns:a16="http://schemas.microsoft.com/office/drawing/2014/main" id="{94D48FB2-9AA6-4241-A7A5-B310423B5F46}"/>
              </a:ext>
            </a:extLst>
          </p:cNvPr>
          <p:cNvGrpSpPr/>
          <p:nvPr/>
        </p:nvGrpSpPr>
        <p:grpSpPr>
          <a:xfrm>
            <a:off x="4130344" y="5728350"/>
            <a:ext cx="1552074" cy="387132"/>
            <a:chOff x="4261519" y="3354974"/>
            <a:chExt cx="1552074" cy="387132"/>
          </a:xfrm>
        </p:grpSpPr>
        <p:sp>
          <p:nvSpPr>
            <p:cNvPr id="101" name="TextBox 100">
              <a:extLst>
                <a:ext uri="{FF2B5EF4-FFF2-40B4-BE49-F238E27FC236}">
                  <a16:creationId xmlns:a16="http://schemas.microsoft.com/office/drawing/2014/main" id="{470944EA-F00E-496B-9E15-CB555B69A1B0}"/>
                </a:ext>
              </a:extLst>
            </p:cNvPr>
            <p:cNvSpPr txBox="1"/>
            <p:nvPr/>
          </p:nvSpPr>
          <p:spPr>
            <a:xfrm rot="20628953">
              <a:off x="4261519" y="3354974"/>
              <a:ext cx="1552074" cy="261610"/>
            </a:xfrm>
            <a:prstGeom prst="rect">
              <a:avLst/>
            </a:prstGeom>
            <a:noFill/>
          </p:spPr>
          <p:txBody>
            <a:bodyPr wrap="square" rtlCol="0">
              <a:spAutoFit/>
            </a:bodyPr>
            <a:lstStyle/>
            <a:p>
              <a:pPr algn="ctr"/>
              <a:r>
                <a:rPr lang="en-US" altLang="ko-KR" sz="1100" b="1" dirty="0">
                  <a:latin typeface="Calibri" panose="020F0502020204030204" pitchFamily="34" charset="0"/>
                  <a:cs typeface="Calibri" panose="020F0502020204030204" pitchFamily="34" charset="0"/>
                </a:rPr>
                <a:t>&lt;&lt;include&gt;&gt;</a:t>
              </a:r>
              <a:endParaRPr lang="ko-KR" altLang="en-US" sz="1100" b="1" dirty="0">
                <a:latin typeface="Calibri" panose="020F0502020204030204" pitchFamily="34" charset="0"/>
                <a:cs typeface="Calibri" panose="020F0502020204030204" pitchFamily="34" charset="0"/>
              </a:endParaRPr>
            </a:p>
          </p:txBody>
        </p:sp>
        <p:cxnSp>
          <p:nvCxnSpPr>
            <p:cNvPr id="102" name="직선 연결선 101">
              <a:extLst>
                <a:ext uri="{FF2B5EF4-FFF2-40B4-BE49-F238E27FC236}">
                  <a16:creationId xmlns:a16="http://schemas.microsoft.com/office/drawing/2014/main" id="{F40E7D59-572D-4A5B-8EFC-AC0332F947FE}"/>
                </a:ext>
              </a:extLst>
            </p:cNvPr>
            <p:cNvCxnSpPr>
              <a:cxnSpLocks/>
              <a:endCxn id="84" idx="3"/>
            </p:cNvCxnSpPr>
            <p:nvPr/>
          </p:nvCxnSpPr>
          <p:spPr>
            <a:xfrm flipV="1">
              <a:off x="4472131" y="3393092"/>
              <a:ext cx="1098444" cy="349014"/>
            </a:xfrm>
            <a:prstGeom prst="line">
              <a:avLst/>
            </a:prstGeom>
            <a:solidFill>
              <a:schemeClr val="bg1"/>
            </a:solidFill>
            <a:ln w="9525">
              <a:prstDash val="sysDash"/>
              <a:headEnd type="triangl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03" name="그룹 102">
            <a:extLst>
              <a:ext uri="{FF2B5EF4-FFF2-40B4-BE49-F238E27FC236}">
                <a16:creationId xmlns:a16="http://schemas.microsoft.com/office/drawing/2014/main" id="{69182F97-C309-4C84-8087-9A9AAE7785EC}"/>
              </a:ext>
            </a:extLst>
          </p:cNvPr>
          <p:cNvGrpSpPr/>
          <p:nvPr/>
        </p:nvGrpSpPr>
        <p:grpSpPr>
          <a:xfrm>
            <a:off x="4172054" y="5327630"/>
            <a:ext cx="1552074" cy="261610"/>
            <a:chOff x="4256222" y="3501961"/>
            <a:chExt cx="1552074" cy="261610"/>
          </a:xfrm>
        </p:grpSpPr>
        <p:sp>
          <p:nvSpPr>
            <p:cNvPr id="105" name="TextBox 104">
              <a:extLst>
                <a:ext uri="{FF2B5EF4-FFF2-40B4-BE49-F238E27FC236}">
                  <a16:creationId xmlns:a16="http://schemas.microsoft.com/office/drawing/2014/main" id="{EAF839AE-04BD-4CB3-BEFB-B4C7C89C6D47}"/>
                </a:ext>
              </a:extLst>
            </p:cNvPr>
            <p:cNvSpPr txBox="1"/>
            <p:nvPr/>
          </p:nvSpPr>
          <p:spPr>
            <a:xfrm>
              <a:off x="4256222" y="3501961"/>
              <a:ext cx="1552074" cy="261610"/>
            </a:xfrm>
            <a:prstGeom prst="rect">
              <a:avLst/>
            </a:prstGeom>
            <a:noFill/>
          </p:spPr>
          <p:txBody>
            <a:bodyPr wrap="square" rtlCol="0">
              <a:spAutoFit/>
            </a:bodyPr>
            <a:lstStyle/>
            <a:p>
              <a:pPr algn="ctr"/>
              <a:r>
                <a:rPr lang="en-US" altLang="ko-KR" sz="1100" b="1" dirty="0">
                  <a:latin typeface="Calibri" panose="020F0502020204030204" pitchFamily="34" charset="0"/>
                  <a:cs typeface="Calibri" panose="020F0502020204030204" pitchFamily="34" charset="0"/>
                </a:rPr>
                <a:t>&lt;&lt;include&gt;&gt;</a:t>
              </a:r>
              <a:endParaRPr lang="ko-KR" altLang="en-US" sz="1100" b="1" dirty="0">
                <a:latin typeface="Calibri" panose="020F0502020204030204" pitchFamily="34" charset="0"/>
                <a:cs typeface="Calibri" panose="020F0502020204030204" pitchFamily="34" charset="0"/>
              </a:endParaRPr>
            </a:p>
          </p:txBody>
        </p:sp>
        <p:cxnSp>
          <p:nvCxnSpPr>
            <p:cNvPr id="106" name="직선 연결선 105">
              <a:extLst>
                <a:ext uri="{FF2B5EF4-FFF2-40B4-BE49-F238E27FC236}">
                  <a16:creationId xmlns:a16="http://schemas.microsoft.com/office/drawing/2014/main" id="{94AA6B16-56F5-48EC-A711-2AA784CD595D}"/>
                </a:ext>
              </a:extLst>
            </p:cNvPr>
            <p:cNvCxnSpPr>
              <a:cxnSpLocks/>
            </p:cNvCxnSpPr>
            <p:nvPr/>
          </p:nvCxnSpPr>
          <p:spPr>
            <a:xfrm flipV="1">
              <a:off x="4537921" y="3699111"/>
              <a:ext cx="842127" cy="43115"/>
            </a:xfrm>
            <a:prstGeom prst="line">
              <a:avLst/>
            </a:prstGeom>
            <a:solidFill>
              <a:schemeClr val="bg1"/>
            </a:solidFill>
            <a:ln w="9525">
              <a:prstDash val="sysDash"/>
              <a:headEnd type="triangl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07" name="그룹 106">
            <a:extLst>
              <a:ext uri="{FF2B5EF4-FFF2-40B4-BE49-F238E27FC236}">
                <a16:creationId xmlns:a16="http://schemas.microsoft.com/office/drawing/2014/main" id="{42587CEC-50EC-49BC-87A2-48B5CB43B206}"/>
              </a:ext>
            </a:extLst>
          </p:cNvPr>
          <p:cNvGrpSpPr/>
          <p:nvPr/>
        </p:nvGrpSpPr>
        <p:grpSpPr>
          <a:xfrm>
            <a:off x="4473119" y="2784695"/>
            <a:ext cx="943137" cy="2776333"/>
            <a:chOff x="4249684" y="1729741"/>
            <a:chExt cx="943137" cy="2776333"/>
          </a:xfrm>
        </p:grpSpPr>
        <p:sp>
          <p:nvSpPr>
            <p:cNvPr id="108" name="TextBox 107">
              <a:extLst>
                <a:ext uri="{FF2B5EF4-FFF2-40B4-BE49-F238E27FC236}">
                  <a16:creationId xmlns:a16="http://schemas.microsoft.com/office/drawing/2014/main" id="{BF6014A2-F874-4128-A96E-AE86A41B284D}"/>
                </a:ext>
              </a:extLst>
            </p:cNvPr>
            <p:cNvSpPr txBox="1"/>
            <p:nvPr/>
          </p:nvSpPr>
          <p:spPr>
            <a:xfrm rot="17487448">
              <a:off x="3511568" y="3377086"/>
              <a:ext cx="1996367" cy="261610"/>
            </a:xfrm>
            <a:prstGeom prst="rect">
              <a:avLst/>
            </a:prstGeom>
            <a:noFill/>
          </p:spPr>
          <p:txBody>
            <a:bodyPr wrap="square" rtlCol="0">
              <a:spAutoFit/>
            </a:bodyPr>
            <a:lstStyle/>
            <a:p>
              <a:pPr algn="ctr"/>
              <a:r>
                <a:rPr lang="en-US" altLang="ko-KR" sz="1100" b="1" dirty="0">
                  <a:latin typeface="Calibri" panose="020F0502020204030204" pitchFamily="34" charset="0"/>
                  <a:cs typeface="Calibri" panose="020F0502020204030204" pitchFamily="34" charset="0"/>
                </a:rPr>
                <a:t>&lt;&lt;include&gt;&gt;</a:t>
              </a:r>
              <a:endParaRPr lang="ko-KR" altLang="en-US" sz="1100" b="1" dirty="0">
                <a:latin typeface="Calibri" panose="020F0502020204030204" pitchFamily="34" charset="0"/>
                <a:cs typeface="Calibri" panose="020F0502020204030204" pitchFamily="34" charset="0"/>
              </a:endParaRPr>
            </a:p>
          </p:txBody>
        </p:sp>
        <p:cxnSp>
          <p:nvCxnSpPr>
            <p:cNvPr id="109" name="직선 연결선 108">
              <a:extLst>
                <a:ext uri="{FF2B5EF4-FFF2-40B4-BE49-F238E27FC236}">
                  <a16:creationId xmlns:a16="http://schemas.microsoft.com/office/drawing/2014/main" id="{C759E995-5A62-474C-B1A6-CB889BCDED8C}"/>
                </a:ext>
              </a:extLst>
            </p:cNvPr>
            <p:cNvCxnSpPr>
              <a:cxnSpLocks/>
              <a:endCxn id="83" idx="3"/>
            </p:cNvCxnSpPr>
            <p:nvPr/>
          </p:nvCxnSpPr>
          <p:spPr>
            <a:xfrm flipV="1">
              <a:off x="4249684" y="1729741"/>
              <a:ext cx="943137" cy="2742696"/>
            </a:xfrm>
            <a:prstGeom prst="line">
              <a:avLst/>
            </a:prstGeom>
            <a:solidFill>
              <a:schemeClr val="bg1"/>
            </a:solidFill>
            <a:ln w="9525">
              <a:prstDash val="sysDash"/>
              <a:headEnd type="triangl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641874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7199A9-F491-4676-93FE-67CCDECE3963}"/>
              </a:ext>
            </a:extLst>
          </p:cNvPr>
          <p:cNvSpPr>
            <a:spLocks noGrp="1"/>
          </p:cNvSpPr>
          <p:nvPr>
            <p:ph idx="1"/>
          </p:nvPr>
        </p:nvSpPr>
        <p:spPr>
          <a:xfrm>
            <a:off x="0" y="818308"/>
            <a:ext cx="8858312" cy="5521816"/>
          </a:xfrm>
        </p:spPr>
        <p:txBody>
          <a:bodyPr/>
          <a:lstStyle/>
          <a:p>
            <a:r>
              <a:rPr lang="en-US" altLang="ko-KR" dirty="0"/>
              <a:t>Disaster Profile Manager</a:t>
            </a:r>
          </a:p>
          <a:p>
            <a:pPr lvl="1"/>
            <a:r>
              <a:rPr lang="en-US" altLang="ko-KR" dirty="0"/>
              <a:t>Manage Profile </a:t>
            </a:r>
          </a:p>
          <a:p>
            <a:pPr lvl="1"/>
            <a:r>
              <a:rPr lang="en-US" altLang="ko-KR" dirty="0"/>
              <a:t>Create Extra Profile Fields( Heading, Input, Hidden Input, Selects, Time zone etc.)</a:t>
            </a:r>
          </a:p>
          <a:p>
            <a:pPr lvl="1"/>
            <a:r>
              <a:rPr lang="en-US" altLang="ko-KR" dirty="0"/>
              <a:t>Upload Profile for finding disaster </a:t>
            </a:r>
          </a:p>
          <a:p>
            <a:pPr lvl="1"/>
            <a:r>
              <a:rPr lang="en-US" altLang="ko-KR" dirty="0"/>
              <a:t>Search and Update Profile</a:t>
            </a:r>
          </a:p>
          <a:p>
            <a:pPr lvl="1"/>
            <a:endParaRPr lang="en-US" altLang="ko-KR" dirty="0"/>
          </a:p>
          <a:p>
            <a:r>
              <a:rPr lang="en-US" altLang="ko-KR" dirty="0"/>
              <a:t>Disaster Event Processor</a:t>
            </a:r>
          </a:p>
          <a:p>
            <a:pPr lvl="1"/>
            <a:r>
              <a:rPr lang="en-US" altLang="ko-KR" dirty="0"/>
              <a:t>Manage Agent </a:t>
            </a:r>
          </a:p>
          <a:p>
            <a:pPr lvl="1"/>
            <a:r>
              <a:rPr lang="en-US" altLang="ko-KR" dirty="0"/>
              <a:t>Deploy Agent to Target servers</a:t>
            </a:r>
          </a:p>
          <a:p>
            <a:pPr lvl="1"/>
            <a:r>
              <a:rPr lang="en-US" altLang="ko-KR" dirty="0"/>
              <a:t>Manage Event Pattern &amp; Hierarchies</a:t>
            </a:r>
          </a:p>
          <a:p>
            <a:pPr lvl="1"/>
            <a:r>
              <a:rPr lang="en-US" altLang="ko-KR" dirty="0"/>
              <a:t>Event Aggregation and transformation</a:t>
            </a:r>
          </a:p>
          <a:p>
            <a:pPr lvl="1"/>
            <a:endParaRPr lang="en-US" altLang="ko-KR" dirty="0"/>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65BB7B5E-EE02-44F3-86A2-197A056F6759}"/>
              </a:ext>
            </a:extLst>
          </p:cNvPr>
          <p:cNvSpPr>
            <a:spLocks noGrp="1"/>
          </p:cNvSpPr>
          <p:nvPr>
            <p:ph type="title"/>
          </p:nvPr>
        </p:nvSpPr>
        <p:spPr/>
        <p:txBody>
          <a:bodyPr/>
          <a:lstStyle/>
          <a:p>
            <a:r>
              <a:rPr lang="en-US" altLang="ko-KR" dirty="0"/>
              <a:t>Functional Components (1)</a:t>
            </a:r>
            <a:endParaRPr lang="ko-KR" altLang="en-US" dirty="0"/>
          </a:p>
        </p:txBody>
      </p:sp>
      <p:sp>
        <p:nvSpPr>
          <p:cNvPr id="4" name="슬라이드 번호 개체 틀 3">
            <a:extLst>
              <a:ext uri="{FF2B5EF4-FFF2-40B4-BE49-F238E27FC236}">
                <a16:creationId xmlns:a16="http://schemas.microsoft.com/office/drawing/2014/main" id="{4A46DF08-AA6C-455A-8A0C-DC261F0CA355}"/>
              </a:ext>
            </a:extLst>
          </p:cNvPr>
          <p:cNvSpPr>
            <a:spLocks noGrp="1"/>
          </p:cNvSpPr>
          <p:nvPr>
            <p:ph type="sldNum" sz="quarter" idx="10"/>
          </p:nvPr>
        </p:nvSpPr>
        <p:spPr/>
        <p:txBody>
          <a:bodyPr/>
          <a:lstStyle/>
          <a:p>
            <a:pPr>
              <a:defRPr/>
            </a:pPr>
            <a:fld id="{0BDF5A50-FEA7-4531-911E-E701FBDB2E78}" type="slidenum">
              <a:rPr lang="ko-KR" altLang="en-US" smtClean="0"/>
              <a:pPr>
                <a:defRPr/>
              </a:pPr>
              <a:t>35</a:t>
            </a:fld>
            <a:endParaRPr lang="ko-KR" altLang="en-US" dirty="0"/>
          </a:p>
        </p:txBody>
      </p:sp>
      <p:sp>
        <p:nvSpPr>
          <p:cNvPr id="5" name="바닥글 개체 틀 4">
            <a:extLst>
              <a:ext uri="{FF2B5EF4-FFF2-40B4-BE49-F238E27FC236}">
                <a16:creationId xmlns:a16="http://schemas.microsoft.com/office/drawing/2014/main" id="{BDBC14AA-FDB9-4E85-9673-3EB6D36F414B}"/>
              </a:ext>
            </a:extLst>
          </p:cNvPr>
          <p:cNvSpPr>
            <a:spLocks noGrp="1"/>
          </p:cNvSpPr>
          <p:nvPr>
            <p:ph type="ftr" sz="quarter" idx="17"/>
          </p:nvPr>
        </p:nvSpPr>
        <p:spPr/>
        <p:txBody>
          <a:bodyPr/>
          <a:lstStyle/>
          <a:p>
            <a:pPr>
              <a:defRPr/>
            </a:pPr>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3873263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7199A9-F491-4676-93FE-67CCDECE3963}"/>
              </a:ext>
            </a:extLst>
          </p:cNvPr>
          <p:cNvSpPr>
            <a:spLocks noGrp="1"/>
          </p:cNvSpPr>
          <p:nvPr>
            <p:ph idx="1"/>
          </p:nvPr>
        </p:nvSpPr>
        <p:spPr/>
        <p:txBody>
          <a:bodyPr/>
          <a:lstStyle/>
          <a:p>
            <a:r>
              <a:rPr lang="en-US" altLang="ko-KR" dirty="0"/>
              <a:t>Disaster Detector</a:t>
            </a:r>
          </a:p>
          <a:p>
            <a:pPr lvl="1"/>
            <a:r>
              <a:rPr lang="en-US" altLang="ko-KR" dirty="0"/>
              <a:t>Manage Disaster Model </a:t>
            </a:r>
          </a:p>
          <a:p>
            <a:pPr lvl="1"/>
            <a:r>
              <a:rPr lang="en-US" altLang="ko-KR" dirty="0"/>
              <a:t>Detect Disaster (Identification of Events, Evaluation of   Events)</a:t>
            </a:r>
          </a:p>
          <a:p>
            <a:pPr lvl="1"/>
            <a:r>
              <a:rPr lang="en-US" altLang="ko-KR" dirty="0"/>
              <a:t>Predict Disaster</a:t>
            </a:r>
          </a:p>
          <a:p>
            <a:pPr lvl="1"/>
            <a:endParaRPr lang="en-US" altLang="ko-KR" dirty="0"/>
          </a:p>
          <a:p>
            <a:r>
              <a:rPr lang="en-US" altLang="ko-KR" dirty="0"/>
              <a:t>People Detector</a:t>
            </a:r>
          </a:p>
          <a:p>
            <a:pPr lvl="1"/>
            <a:r>
              <a:rPr lang="en-US" altLang="ko-KR" dirty="0"/>
              <a:t>Manage People Detection Model</a:t>
            </a:r>
          </a:p>
          <a:p>
            <a:pPr lvl="1"/>
            <a:r>
              <a:rPr lang="en-US" altLang="ko-KR" dirty="0"/>
              <a:t>Detect People</a:t>
            </a:r>
          </a:p>
          <a:p>
            <a:pPr lvl="1"/>
            <a:endParaRPr lang="en-US" altLang="ko-KR" dirty="0"/>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65BB7B5E-EE02-44F3-86A2-197A056F6759}"/>
              </a:ext>
            </a:extLst>
          </p:cNvPr>
          <p:cNvSpPr>
            <a:spLocks noGrp="1"/>
          </p:cNvSpPr>
          <p:nvPr>
            <p:ph type="title"/>
          </p:nvPr>
        </p:nvSpPr>
        <p:spPr/>
        <p:txBody>
          <a:bodyPr/>
          <a:lstStyle/>
          <a:p>
            <a:r>
              <a:rPr lang="en-US" altLang="ko-KR" dirty="0"/>
              <a:t>Functional Components (2)</a:t>
            </a:r>
            <a:endParaRPr lang="ko-KR" altLang="en-US" dirty="0"/>
          </a:p>
        </p:txBody>
      </p:sp>
      <p:sp>
        <p:nvSpPr>
          <p:cNvPr id="4" name="슬라이드 번호 개체 틀 3">
            <a:extLst>
              <a:ext uri="{FF2B5EF4-FFF2-40B4-BE49-F238E27FC236}">
                <a16:creationId xmlns:a16="http://schemas.microsoft.com/office/drawing/2014/main" id="{4A46DF08-AA6C-455A-8A0C-DC261F0CA355}"/>
              </a:ext>
            </a:extLst>
          </p:cNvPr>
          <p:cNvSpPr>
            <a:spLocks noGrp="1"/>
          </p:cNvSpPr>
          <p:nvPr>
            <p:ph type="sldNum" sz="quarter" idx="10"/>
          </p:nvPr>
        </p:nvSpPr>
        <p:spPr/>
        <p:txBody>
          <a:bodyPr/>
          <a:lstStyle/>
          <a:p>
            <a:pPr>
              <a:defRPr/>
            </a:pPr>
            <a:fld id="{0BDF5A50-FEA7-4531-911E-E701FBDB2E78}" type="slidenum">
              <a:rPr lang="ko-KR" altLang="en-US" smtClean="0"/>
              <a:pPr>
                <a:defRPr/>
              </a:pPr>
              <a:t>36</a:t>
            </a:fld>
            <a:endParaRPr lang="ko-KR" altLang="en-US" dirty="0"/>
          </a:p>
        </p:txBody>
      </p:sp>
      <p:sp>
        <p:nvSpPr>
          <p:cNvPr id="5" name="바닥글 개체 틀 4">
            <a:extLst>
              <a:ext uri="{FF2B5EF4-FFF2-40B4-BE49-F238E27FC236}">
                <a16:creationId xmlns:a16="http://schemas.microsoft.com/office/drawing/2014/main" id="{BDBC14AA-FDB9-4E85-9673-3EB6D36F414B}"/>
              </a:ext>
            </a:extLst>
          </p:cNvPr>
          <p:cNvSpPr>
            <a:spLocks noGrp="1"/>
          </p:cNvSpPr>
          <p:nvPr>
            <p:ph type="ftr" sz="quarter" idx="17"/>
          </p:nvPr>
        </p:nvSpPr>
        <p:spPr/>
        <p:txBody>
          <a:bodyPr/>
          <a:lstStyle/>
          <a:p>
            <a:pPr>
              <a:defRPr/>
            </a:pPr>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3433345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7199A9-F491-4676-93FE-67CCDECE3963}"/>
              </a:ext>
            </a:extLst>
          </p:cNvPr>
          <p:cNvSpPr>
            <a:spLocks noGrp="1"/>
          </p:cNvSpPr>
          <p:nvPr>
            <p:ph idx="1"/>
          </p:nvPr>
        </p:nvSpPr>
        <p:spPr/>
        <p:txBody>
          <a:bodyPr/>
          <a:lstStyle/>
          <a:p>
            <a:r>
              <a:rPr lang="en-US" altLang="ko-KR" dirty="0"/>
              <a:t>Image Converter</a:t>
            </a:r>
          </a:p>
          <a:p>
            <a:pPr lvl="1"/>
            <a:r>
              <a:rPr lang="en-US" altLang="ko-KR" dirty="0"/>
              <a:t>Convert Super Resolution</a:t>
            </a:r>
          </a:p>
          <a:p>
            <a:pPr lvl="1"/>
            <a:r>
              <a:rPr lang="en-US" altLang="ko-KR" dirty="0"/>
              <a:t>Denoising</a:t>
            </a:r>
          </a:p>
          <a:p>
            <a:pPr lvl="1"/>
            <a:r>
              <a:rPr lang="en-US" altLang="ko-KR" dirty="0"/>
              <a:t>Deblurring</a:t>
            </a:r>
          </a:p>
          <a:p>
            <a:pPr lvl="1"/>
            <a:endParaRPr lang="en-US" altLang="ko-KR" dirty="0"/>
          </a:p>
          <a:p>
            <a:r>
              <a:rPr lang="en-US" altLang="ko-KR" dirty="0"/>
              <a:t>Machine Learning Module</a:t>
            </a:r>
          </a:p>
          <a:p>
            <a:pPr lvl="1"/>
            <a:r>
              <a:rPr lang="en-US" altLang="ko-KR" dirty="0"/>
              <a:t>Extract Feature</a:t>
            </a:r>
          </a:p>
          <a:p>
            <a:pPr lvl="1"/>
            <a:r>
              <a:rPr lang="en-US" altLang="ko-KR" dirty="0"/>
              <a:t>Select Feature</a:t>
            </a:r>
          </a:p>
          <a:p>
            <a:pPr lvl="1"/>
            <a:r>
              <a:rPr lang="en-US" altLang="ko-KR" dirty="0"/>
              <a:t>Choose Algorithm</a:t>
            </a:r>
          </a:p>
          <a:p>
            <a:pPr lvl="1"/>
            <a:r>
              <a:rPr lang="en-US" altLang="ko-KR" dirty="0"/>
              <a:t>Training</a:t>
            </a:r>
          </a:p>
          <a:p>
            <a:pPr lvl="1"/>
            <a:endParaRPr lang="en-US" altLang="ko-KR" dirty="0"/>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65BB7B5E-EE02-44F3-86A2-197A056F6759}"/>
              </a:ext>
            </a:extLst>
          </p:cNvPr>
          <p:cNvSpPr>
            <a:spLocks noGrp="1"/>
          </p:cNvSpPr>
          <p:nvPr>
            <p:ph type="title"/>
          </p:nvPr>
        </p:nvSpPr>
        <p:spPr/>
        <p:txBody>
          <a:bodyPr/>
          <a:lstStyle/>
          <a:p>
            <a:r>
              <a:rPr lang="en-US" altLang="ko-KR" dirty="0"/>
              <a:t>Functional Components (3)</a:t>
            </a:r>
            <a:endParaRPr lang="ko-KR" altLang="en-US" dirty="0"/>
          </a:p>
        </p:txBody>
      </p:sp>
      <p:sp>
        <p:nvSpPr>
          <p:cNvPr id="4" name="슬라이드 번호 개체 틀 3">
            <a:extLst>
              <a:ext uri="{FF2B5EF4-FFF2-40B4-BE49-F238E27FC236}">
                <a16:creationId xmlns:a16="http://schemas.microsoft.com/office/drawing/2014/main" id="{4A46DF08-AA6C-455A-8A0C-DC261F0CA355}"/>
              </a:ext>
            </a:extLst>
          </p:cNvPr>
          <p:cNvSpPr>
            <a:spLocks noGrp="1"/>
          </p:cNvSpPr>
          <p:nvPr>
            <p:ph type="sldNum" sz="quarter" idx="10"/>
          </p:nvPr>
        </p:nvSpPr>
        <p:spPr/>
        <p:txBody>
          <a:bodyPr/>
          <a:lstStyle/>
          <a:p>
            <a:pPr>
              <a:defRPr/>
            </a:pPr>
            <a:fld id="{0BDF5A50-FEA7-4531-911E-E701FBDB2E78}" type="slidenum">
              <a:rPr lang="ko-KR" altLang="en-US" smtClean="0"/>
              <a:pPr>
                <a:defRPr/>
              </a:pPr>
              <a:t>37</a:t>
            </a:fld>
            <a:endParaRPr lang="ko-KR" altLang="en-US" dirty="0"/>
          </a:p>
        </p:txBody>
      </p:sp>
      <p:sp>
        <p:nvSpPr>
          <p:cNvPr id="5" name="바닥글 개체 틀 4">
            <a:extLst>
              <a:ext uri="{FF2B5EF4-FFF2-40B4-BE49-F238E27FC236}">
                <a16:creationId xmlns:a16="http://schemas.microsoft.com/office/drawing/2014/main" id="{BDBC14AA-FDB9-4E85-9673-3EB6D36F414B}"/>
              </a:ext>
            </a:extLst>
          </p:cNvPr>
          <p:cNvSpPr>
            <a:spLocks noGrp="1"/>
          </p:cNvSpPr>
          <p:nvPr>
            <p:ph type="ftr" sz="quarter" idx="17"/>
          </p:nvPr>
        </p:nvSpPr>
        <p:spPr/>
        <p:txBody>
          <a:bodyPr/>
          <a:lstStyle/>
          <a:p>
            <a:pPr>
              <a:defRPr/>
            </a:pPr>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1761610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5BB7B5E-EE02-44F3-86A2-197A056F6759}"/>
              </a:ext>
            </a:extLst>
          </p:cNvPr>
          <p:cNvSpPr>
            <a:spLocks noGrp="1"/>
          </p:cNvSpPr>
          <p:nvPr>
            <p:ph type="title"/>
          </p:nvPr>
        </p:nvSpPr>
        <p:spPr/>
        <p:txBody>
          <a:bodyPr/>
          <a:lstStyle/>
          <a:p>
            <a:r>
              <a:rPr lang="en-US" altLang="ko-KR" sz="3200" dirty="0"/>
              <a:t>Mapping between 16 Use Cases and 6 Component</a:t>
            </a:r>
            <a:endParaRPr lang="ko-KR" altLang="en-US" sz="3200" dirty="0"/>
          </a:p>
        </p:txBody>
      </p:sp>
      <p:sp>
        <p:nvSpPr>
          <p:cNvPr id="4" name="슬라이드 번호 개체 틀 3">
            <a:extLst>
              <a:ext uri="{FF2B5EF4-FFF2-40B4-BE49-F238E27FC236}">
                <a16:creationId xmlns:a16="http://schemas.microsoft.com/office/drawing/2014/main" id="{4A46DF08-AA6C-455A-8A0C-DC261F0CA355}"/>
              </a:ext>
            </a:extLst>
          </p:cNvPr>
          <p:cNvSpPr>
            <a:spLocks noGrp="1"/>
          </p:cNvSpPr>
          <p:nvPr>
            <p:ph type="sldNum" sz="quarter" idx="10"/>
          </p:nvPr>
        </p:nvSpPr>
        <p:spPr/>
        <p:txBody>
          <a:bodyPr/>
          <a:lstStyle/>
          <a:p>
            <a:pPr>
              <a:defRPr/>
            </a:pPr>
            <a:fld id="{0BDF5A50-FEA7-4531-911E-E701FBDB2E78}" type="slidenum">
              <a:rPr lang="ko-KR" altLang="en-US" smtClean="0"/>
              <a:pPr>
                <a:defRPr/>
              </a:pPr>
              <a:t>38</a:t>
            </a:fld>
            <a:endParaRPr lang="ko-KR" altLang="en-US" dirty="0"/>
          </a:p>
        </p:txBody>
      </p:sp>
      <p:sp>
        <p:nvSpPr>
          <p:cNvPr id="5" name="바닥글 개체 틀 4">
            <a:extLst>
              <a:ext uri="{FF2B5EF4-FFF2-40B4-BE49-F238E27FC236}">
                <a16:creationId xmlns:a16="http://schemas.microsoft.com/office/drawing/2014/main" id="{BDBC14AA-FDB9-4E85-9673-3EB6D36F414B}"/>
              </a:ext>
            </a:extLst>
          </p:cNvPr>
          <p:cNvSpPr>
            <a:spLocks noGrp="1"/>
          </p:cNvSpPr>
          <p:nvPr>
            <p:ph type="ftr" sz="quarter" idx="17"/>
          </p:nvPr>
        </p:nvSpPr>
        <p:spPr>
          <a:xfrm>
            <a:off x="142844" y="6352125"/>
            <a:ext cx="8101565" cy="365125"/>
          </a:xfrm>
        </p:spPr>
        <p:txBody>
          <a:bodyPr/>
          <a:lstStyle/>
          <a:p>
            <a:pPr>
              <a:defRPr/>
            </a:pPr>
            <a:r>
              <a:rPr lang="en-US" altLang="ko-KR"/>
              <a:t>Machine Learning Framework for In-Disaster People Detection</a:t>
            </a:r>
            <a:endParaRPr lang="ko-KR" altLang="en-US" dirty="0"/>
          </a:p>
        </p:txBody>
      </p:sp>
      <p:sp>
        <p:nvSpPr>
          <p:cNvPr id="14" name="TextBox 13">
            <a:extLst>
              <a:ext uri="{FF2B5EF4-FFF2-40B4-BE49-F238E27FC236}">
                <a16:creationId xmlns:a16="http://schemas.microsoft.com/office/drawing/2014/main" id="{1176DB72-6430-4C07-BB63-73296C3E96E1}"/>
              </a:ext>
            </a:extLst>
          </p:cNvPr>
          <p:cNvSpPr txBox="1"/>
          <p:nvPr/>
        </p:nvSpPr>
        <p:spPr>
          <a:xfrm>
            <a:off x="5112060" y="549269"/>
            <a:ext cx="2790379" cy="400110"/>
          </a:xfrm>
          <a:prstGeom prst="rect">
            <a:avLst/>
          </a:prstGeom>
          <a:noFill/>
        </p:spPr>
        <p:txBody>
          <a:bodyPr wrap="none" rtlCol="0">
            <a:spAutoFit/>
          </a:bodyPr>
          <a:lstStyle/>
          <a:p>
            <a:r>
              <a:rPr lang="en-US" altLang="ko-KR" sz="2000" b="1" dirty="0">
                <a:solidFill>
                  <a:srgbClr val="C00000"/>
                </a:solidFill>
                <a:latin typeface="Calibri" panose="020F0502020204030204" pitchFamily="34" charset="0"/>
                <a:cs typeface="Calibri" panose="020F0502020204030204" pitchFamily="34" charset="0"/>
              </a:rPr>
              <a:t>Functional Components</a:t>
            </a:r>
            <a:endParaRPr lang="ko-KR" altLang="en-US" sz="2000" b="1" dirty="0">
              <a:solidFill>
                <a:srgbClr val="C00000"/>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623FA061-276F-4825-AFA6-45E90BDC2451}"/>
              </a:ext>
            </a:extLst>
          </p:cNvPr>
          <p:cNvSpPr txBox="1"/>
          <p:nvPr/>
        </p:nvSpPr>
        <p:spPr>
          <a:xfrm>
            <a:off x="2497859" y="601801"/>
            <a:ext cx="1252266" cy="344710"/>
          </a:xfrm>
          <a:prstGeom prst="rect">
            <a:avLst/>
          </a:prstGeom>
          <a:noFill/>
        </p:spPr>
        <p:txBody>
          <a:bodyPr wrap="none" rtlCol="0">
            <a:spAutoFit/>
          </a:bodyPr>
          <a:lstStyle/>
          <a:p>
            <a:pPr algn="ctr">
              <a:lnSpc>
                <a:spcPct val="80000"/>
              </a:lnSpc>
            </a:pPr>
            <a:r>
              <a:rPr lang="en-US" altLang="ko-KR" sz="2000" b="1" dirty="0">
                <a:solidFill>
                  <a:srgbClr val="C00000"/>
                </a:solidFill>
                <a:latin typeface="Calibri" panose="020F0502020204030204" pitchFamily="34" charset="0"/>
                <a:cs typeface="Calibri" panose="020F0502020204030204" pitchFamily="34" charset="0"/>
              </a:rPr>
              <a:t>Use Case  </a:t>
            </a:r>
            <a:endParaRPr lang="ko-KR" altLang="en-US" sz="2000" b="1" dirty="0">
              <a:solidFill>
                <a:srgbClr val="C00000"/>
              </a:solidFill>
              <a:latin typeface="Calibri" panose="020F0502020204030204" pitchFamily="34" charset="0"/>
              <a:cs typeface="Calibri" panose="020F0502020204030204" pitchFamily="34" charset="0"/>
            </a:endParaRPr>
          </a:p>
        </p:txBody>
      </p:sp>
      <p:sp>
        <p:nvSpPr>
          <p:cNvPr id="9" name="Rectangle 9">
            <a:extLst>
              <a:ext uri="{FF2B5EF4-FFF2-40B4-BE49-F238E27FC236}">
                <a16:creationId xmlns:a16="http://schemas.microsoft.com/office/drawing/2014/main" id="{164E2BB7-7BCD-46C6-94CA-65D8046AAB77}"/>
              </a:ext>
            </a:extLst>
          </p:cNvPr>
          <p:cNvSpPr/>
          <p:nvPr/>
        </p:nvSpPr>
        <p:spPr>
          <a:xfrm>
            <a:off x="5462290" y="992326"/>
            <a:ext cx="2245150" cy="659115"/>
          </a:xfrm>
          <a:prstGeom prst="rect">
            <a:avLst/>
          </a:prstGeom>
          <a:solidFill>
            <a:schemeClr val="bg1">
              <a:lumMod val="95000"/>
            </a:schemeClr>
          </a:solidFill>
          <a:ln w="127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Disaster Profile Manager</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0" name="Rectangle 12">
            <a:extLst>
              <a:ext uri="{FF2B5EF4-FFF2-40B4-BE49-F238E27FC236}">
                <a16:creationId xmlns:a16="http://schemas.microsoft.com/office/drawing/2014/main" id="{D775F08D-C537-4160-AE3B-324D9CFD6124}"/>
              </a:ext>
            </a:extLst>
          </p:cNvPr>
          <p:cNvSpPr/>
          <p:nvPr/>
        </p:nvSpPr>
        <p:spPr>
          <a:xfrm>
            <a:off x="5462289" y="1933170"/>
            <a:ext cx="2245149" cy="659115"/>
          </a:xfrm>
          <a:prstGeom prst="rect">
            <a:avLst/>
          </a:prstGeom>
          <a:solidFill>
            <a:schemeClr val="bg1">
              <a:lumMod val="95000"/>
            </a:schemeClr>
          </a:solidFill>
          <a:ln w="127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Disaster Event Processor</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1" name="Rectangle 13">
            <a:extLst>
              <a:ext uri="{FF2B5EF4-FFF2-40B4-BE49-F238E27FC236}">
                <a16:creationId xmlns:a16="http://schemas.microsoft.com/office/drawing/2014/main" id="{CB8C9D29-6DF4-436B-B834-A8795E2BE740}"/>
              </a:ext>
            </a:extLst>
          </p:cNvPr>
          <p:cNvSpPr/>
          <p:nvPr/>
        </p:nvSpPr>
        <p:spPr>
          <a:xfrm>
            <a:off x="5462290" y="2874013"/>
            <a:ext cx="2245148" cy="659115"/>
          </a:xfrm>
          <a:prstGeom prst="rect">
            <a:avLst/>
          </a:prstGeom>
          <a:solidFill>
            <a:schemeClr val="bg1">
              <a:lumMod val="95000"/>
            </a:schemeClr>
          </a:solidFill>
          <a:ln w="127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Disaster Detector</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2" name="Rectangle 14">
            <a:extLst>
              <a:ext uri="{FF2B5EF4-FFF2-40B4-BE49-F238E27FC236}">
                <a16:creationId xmlns:a16="http://schemas.microsoft.com/office/drawing/2014/main" id="{E69B533D-77EC-471C-AF80-B457F4BBD165}"/>
              </a:ext>
            </a:extLst>
          </p:cNvPr>
          <p:cNvSpPr/>
          <p:nvPr/>
        </p:nvSpPr>
        <p:spPr>
          <a:xfrm>
            <a:off x="5462289" y="3814857"/>
            <a:ext cx="2245147" cy="659115"/>
          </a:xfrm>
          <a:prstGeom prst="rect">
            <a:avLst/>
          </a:prstGeom>
          <a:solidFill>
            <a:schemeClr val="bg1">
              <a:lumMod val="95000"/>
            </a:schemeClr>
          </a:solidFill>
          <a:ln w="127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Image Converter</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3" name="Rectangle 15">
            <a:extLst>
              <a:ext uri="{FF2B5EF4-FFF2-40B4-BE49-F238E27FC236}">
                <a16:creationId xmlns:a16="http://schemas.microsoft.com/office/drawing/2014/main" id="{EAA6737B-E7E7-4519-A597-F8683D6D881F}"/>
              </a:ext>
            </a:extLst>
          </p:cNvPr>
          <p:cNvSpPr/>
          <p:nvPr/>
        </p:nvSpPr>
        <p:spPr>
          <a:xfrm>
            <a:off x="5462290" y="4755701"/>
            <a:ext cx="2245146" cy="659115"/>
          </a:xfrm>
          <a:prstGeom prst="rect">
            <a:avLst/>
          </a:prstGeom>
          <a:solidFill>
            <a:schemeClr val="bg1">
              <a:lumMod val="95000"/>
            </a:schemeClr>
          </a:solidFill>
          <a:ln w="127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Machine Learning Module</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6" name="Rectangle 20">
            <a:extLst>
              <a:ext uri="{FF2B5EF4-FFF2-40B4-BE49-F238E27FC236}">
                <a16:creationId xmlns:a16="http://schemas.microsoft.com/office/drawing/2014/main" id="{3850CC7B-AB7B-4966-8B2B-8DD363BCE52B}"/>
              </a:ext>
            </a:extLst>
          </p:cNvPr>
          <p:cNvSpPr/>
          <p:nvPr/>
        </p:nvSpPr>
        <p:spPr>
          <a:xfrm>
            <a:off x="1445227" y="994993"/>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Manage Disaster Profile Info.</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7" name="Rectangle 22">
            <a:extLst>
              <a:ext uri="{FF2B5EF4-FFF2-40B4-BE49-F238E27FC236}">
                <a16:creationId xmlns:a16="http://schemas.microsoft.com/office/drawing/2014/main" id="{BA759109-5764-4341-BA0B-C8A95EF24B8C}"/>
              </a:ext>
            </a:extLst>
          </p:cNvPr>
          <p:cNvSpPr/>
          <p:nvPr/>
        </p:nvSpPr>
        <p:spPr>
          <a:xfrm>
            <a:off x="1445227" y="1333187"/>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Upload Profile</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8" name="Rectangle 23">
            <a:extLst>
              <a:ext uri="{FF2B5EF4-FFF2-40B4-BE49-F238E27FC236}">
                <a16:creationId xmlns:a16="http://schemas.microsoft.com/office/drawing/2014/main" id="{E7DB3DE7-994A-4354-91AE-9B58F32F7BEB}"/>
              </a:ext>
            </a:extLst>
          </p:cNvPr>
          <p:cNvSpPr/>
          <p:nvPr/>
        </p:nvSpPr>
        <p:spPr>
          <a:xfrm>
            <a:off x="1445227" y="1671380"/>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80000"/>
              </a:lnSpc>
            </a:pPr>
            <a:r>
              <a:rPr lang="en-US" altLang="ko-KR" sz="1600" b="1" dirty="0">
                <a:solidFill>
                  <a:schemeClr val="tx1"/>
                </a:solidFill>
                <a:latin typeface="Calibri" panose="020F0502020204030204" pitchFamily="34" charset="0"/>
                <a:cs typeface="Calibri" panose="020F0502020204030204" pitchFamily="34" charset="0"/>
              </a:rPr>
              <a:t>Manage Event Agent Info</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9" name="Rectangle 24">
            <a:extLst>
              <a:ext uri="{FF2B5EF4-FFF2-40B4-BE49-F238E27FC236}">
                <a16:creationId xmlns:a16="http://schemas.microsoft.com/office/drawing/2014/main" id="{22CE9478-6929-4154-9AF6-E67175513A49}"/>
              </a:ext>
            </a:extLst>
          </p:cNvPr>
          <p:cNvSpPr/>
          <p:nvPr/>
        </p:nvSpPr>
        <p:spPr>
          <a:xfrm>
            <a:off x="1445227" y="2009574"/>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Configure Agent</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20" name="Rectangle 25">
            <a:extLst>
              <a:ext uri="{FF2B5EF4-FFF2-40B4-BE49-F238E27FC236}">
                <a16:creationId xmlns:a16="http://schemas.microsoft.com/office/drawing/2014/main" id="{0B2744FF-CD9E-4C47-B468-631BF5A20AE5}"/>
              </a:ext>
            </a:extLst>
          </p:cNvPr>
          <p:cNvSpPr/>
          <p:nvPr/>
        </p:nvSpPr>
        <p:spPr>
          <a:xfrm>
            <a:off x="1445227" y="2347768"/>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Capture an Event</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21" name="Rectangle 26">
            <a:extLst>
              <a:ext uri="{FF2B5EF4-FFF2-40B4-BE49-F238E27FC236}">
                <a16:creationId xmlns:a16="http://schemas.microsoft.com/office/drawing/2014/main" id="{E59F1DF3-3900-47E0-9053-E3885D17322F}"/>
              </a:ext>
            </a:extLst>
          </p:cNvPr>
          <p:cNvSpPr/>
          <p:nvPr/>
        </p:nvSpPr>
        <p:spPr>
          <a:xfrm>
            <a:off x="1445227" y="2685962"/>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Convert formatted message</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22" name="Rectangle 27">
            <a:extLst>
              <a:ext uri="{FF2B5EF4-FFF2-40B4-BE49-F238E27FC236}">
                <a16:creationId xmlns:a16="http://schemas.microsoft.com/office/drawing/2014/main" id="{45FEE2E5-3945-4F02-8711-4420692A8412}"/>
              </a:ext>
            </a:extLst>
          </p:cNvPr>
          <p:cNvSpPr/>
          <p:nvPr/>
        </p:nvSpPr>
        <p:spPr>
          <a:xfrm>
            <a:off x="1445227" y="3024155"/>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Convert Super-Resolution</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23" name="Rectangle 28">
            <a:extLst>
              <a:ext uri="{FF2B5EF4-FFF2-40B4-BE49-F238E27FC236}">
                <a16:creationId xmlns:a16="http://schemas.microsoft.com/office/drawing/2014/main" id="{A42497B8-2BCA-41B1-9E9B-30835F87D8E5}"/>
              </a:ext>
            </a:extLst>
          </p:cNvPr>
          <p:cNvSpPr/>
          <p:nvPr/>
        </p:nvSpPr>
        <p:spPr>
          <a:xfrm>
            <a:off x="1445227" y="3362349"/>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Denoising and Deblurring</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24" name="Rectangle 29">
            <a:extLst>
              <a:ext uri="{FF2B5EF4-FFF2-40B4-BE49-F238E27FC236}">
                <a16:creationId xmlns:a16="http://schemas.microsoft.com/office/drawing/2014/main" id="{16103B09-A006-4C27-83CC-F190A65AFB6C}"/>
              </a:ext>
            </a:extLst>
          </p:cNvPr>
          <p:cNvSpPr/>
          <p:nvPr/>
        </p:nvSpPr>
        <p:spPr>
          <a:xfrm>
            <a:off x="1445227" y="3700543"/>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Rate the degree of Disaster</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25" name="Rectangle 30">
            <a:extLst>
              <a:ext uri="{FF2B5EF4-FFF2-40B4-BE49-F238E27FC236}">
                <a16:creationId xmlns:a16="http://schemas.microsoft.com/office/drawing/2014/main" id="{AEBCC1B0-8E62-4073-80F1-9C801B51F3B9}"/>
              </a:ext>
            </a:extLst>
          </p:cNvPr>
          <p:cNvSpPr/>
          <p:nvPr/>
        </p:nvSpPr>
        <p:spPr>
          <a:xfrm>
            <a:off x="1445227" y="4038738"/>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Extract Disaster Feature</a:t>
            </a:r>
            <a:endParaRPr lang="ko-KR" altLang="en-US" sz="1600" b="1" dirty="0">
              <a:solidFill>
                <a:schemeClr val="tx1"/>
              </a:solidFill>
              <a:latin typeface="Calibri" panose="020F0502020204030204" pitchFamily="34" charset="0"/>
              <a:cs typeface="Calibri" panose="020F0502020204030204" pitchFamily="34" charset="0"/>
            </a:endParaRPr>
          </a:p>
        </p:txBody>
      </p:sp>
      <p:cxnSp>
        <p:nvCxnSpPr>
          <p:cNvPr id="32" name="Straight Arrow Connector 11">
            <a:extLst>
              <a:ext uri="{FF2B5EF4-FFF2-40B4-BE49-F238E27FC236}">
                <a16:creationId xmlns:a16="http://schemas.microsoft.com/office/drawing/2014/main" id="{597FA180-E9E0-4F4D-A4B5-AAD9C852C26A}"/>
              </a:ext>
            </a:extLst>
          </p:cNvPr>
          <p:cNvCxnSpPr>
            <a:cxnSpLocks/>
            <a:stCxn id="114" idx="3"/>
            <a:endCxn id="156" idx="1"/>
          </p:cNvCxnSpPr>
          <p:nvPr/>
        </p:nvCxnSpPr>
        <p:spPr>
          <a:xfrm>
            <a:off x="4387012" y="1042972"/>
            <a:ext cx="1079425" cy="279994"/>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Rectangle 15">
            <a:extLst>
              <a:ext uri="{FF2B5EF4-FFF2-40B4-BE49-F238E27FC236}">
                <a16:creationId xmlns:a16="http://schemas.microsoft.com/office/drawing/2014/main" id="{90E0C450-1787-4119-911E-C36D3861A67E}"/>
              </a:ext>
            </a:extLst>
          </p:cNvPr>
          <p:cNvSpPr/>
          <p:nvPr/>
        </p:nvSpPr>
        <p:spPr>
          <a:xfrm>
            <a:off x="5462290" y="5696544"/>
            <a:ext cx="2245146" cy="659115"/>
          </a:xfrm>
          <a:prstGeom prst="rect">
            <a:avLst/>
          </a:prstGeom>
          <a:solidFill>
            <a:schemeClr val="bg1">
              <a:lumMod val="95000"/>
            </a:schemeClr>
          </a:solidFill>
          <a:ln w="127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People Detector</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99" name="Rectangle 26">
            <a:extLst>
              <a:ext uri="{FF2B5EF4-FFF2-40B4-BE49-F238E27FC236}">
                <a16:creationId xmlns:a16="http://schemas.microsoft.com/office/drawing/2014/main" id="{F05C3946-E71C-48A1-9900-9FD527688EA9}"/>
              </a:ext>
            </a:extLst>
          </p:cNvPr>
          <p:cNvSpPr/>
          <p:nvPr/>
        </p:nvSpPr>
        <p:spPr>
          <a:xfrm>
            <a:off x="1445227" y="4376933"/>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Detect Disaster</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00" name="Rectangle 27">
            <a:extLst>
              <a:ext uri="{FF2B5EF4-FFF2-40B4-BE49-F238E27FC236}">
                <a16:creationId xmlns:a16="http://schemas.microsoft.com/office/drawing/2014/main" id="{1F8A241E-AB23-4891-8B47-D6687CEDEFC2}"/>
              </a:ext>
            </a:extLst>
          </p:cNvPr>
          <p:cNvSpPr/>
          <p:nvPr/>
        </p:nvSpPr>
        <p:spPr>
          <a:xfrm>
            <a:off x="1445227" y="4715127"/>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Evaluate Disaster</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01" name="Rectangle 28">
            <a:extLst>
              <a:ext uri="{FF2B5EF4-FFF2-40B4-BE49-F238E27FC236}">
                <a16:creationId xmlns:a16="http://schemas.microsoft.com/office/drawing/2014/main" id="{C13A42E3-ED45-4692-8850-3CD19D64F4E9}"/>
              </a:ext>
            </a:extLst>
          </p:cNvPr>
          <p:cNvSpPr/>
          <p:nvPr/>
        </p:nvSpPr>
        <p:spPr>
          <a:xfrm>
            <a:off x="1445227" y="5053320"/>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Forecast Disaster</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02" name="Rectangle 29">
            <a:extLst>
              <a:ext uri="{FF2B5EF4-FFF2-40B4-BE49-F238E27FC236}">
                <a16:creationId xmlns:a16="http://schemas.microsoft.com/office/drawing/2014/main" id="{36A91858-34EC-4332-A283-B3318E8E9B4D}"/>
              </a:ext>
            </a:extLst>
          </p:cNvPr>
          <p:cNvSpPr/>
          <p:nvPr/>
        </p:nvSpPr>
        <p:spPr>
          <a:xfrm>
            <a:off x="1445227" y="5391514"/>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Manage People Detection Model</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03" name="Rectangle 30">
            <a:extLst>
              <a:ext uri="{FF2B5EF4-FFF2-40B4-BE49-F238E27FC236}">
                <a16:creationId xmlns:a16="http://schemas.microsoft.com/office/drawing/2014/main" id="{37BD677E-D9A5-47FE-B53F-55E5172A9C10}"/>
              </a:ext>
            </a:extLst>
          </p:cNvPr>
          <p:cNvSpPr/>
          <p:nvPr/>
        </p:nvSpPr>
        <p:spPr>
          <a:xfrm>
            <a:off x="1445227" y="5729709"/>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Extract Feature</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07" name="Rectangle 30">
            <a:extLst>
              <a:ext uri="{FF2B5EF4-FFF2-40B4-BE49-F238E27FC236}">
                <a16:creationId xmlns:a16="http://schemas.microsoft.com/office/drawing/2014/main" id="{AD9E17A2-5B8A-4936-B884-98B1EED85165}"/>
              </a:ext>
            </a:extLst>
          </p:cNvPr>
          <p:cNvSpPr/>
          <p:nvPr/>
        </p:nvSpPr>
        <p:spPr>
          <a:xfrm>
            <a:off x="1435895" y="6081636"/>
            <a:ext cx="2988164" cy="280568"/>
          </a:xfrm>
          <a:prstGeom prst="rect">
            <a:avLst/>
          </a:prstGeom>
          <a:solidFill>
            <a:schemeClr val="accent1">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5000"/>
              </a:lnSpc>
            </a:pPr>
            <a:r>
              <a:rPr lang="en-US" altLang="ko-KR" sz="1600" b="1" dirty="0">
                <a:solidFill>
                  <a:schemeClr val="tx1"/>
                </a:solidFill>
                <a:latin typeface="Calibri" panose="020F0502020204030204" pitchFamily="34" charset="0"/>
                <a:cs typeface="Calibri" panose="020F0502020204030204" pitchFamily="34" charset="0"/>
              </a:rPr>
              <a:t>Detect People</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14" name="Rectangle 80">
            <a:extLst>
              <a:ext uri="{FF2B5EF4-FFF2-40B4-BE49-F238E27FC236}">
                <a16:creationId xmlns:a16="http://schemas.microsoft.com/office/drawing/2014/main" id="{554CAF42-6DF3-43B4-90C4-5DBE71675CA5}"/>
              </a:ext>
            </a:extLst>
          </p:cNvPr>
          <p:cNvSpPr/>
          <p:nvPr/>
        </p:nvSpPr>
        <p:spPr>
          <a:xfrm>
            <a:off x="3933453" y="1004048"/>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15" name="Rectangle 81">
            <a:extLst>
              <a:ext uri="{FF2B5EF4-FFF2-40B4-BE49-F238E27FC236}">
                <a16:creationId xmlns:a16="http://schemas.microsoft.com/office/drawing/2014/main" id="{AC030F73-D5B9-44BC-A42D-5BCF102EFC45}"/>
              </a:ext>
            </a:extLst>
          </p:cNvPr>
          <p:cNvSpPr/>
          <p:nvPr/>
        </p:nvSpPr>
        <p:spPr>
          <a:xfrm>
            <a:off x="3933453" y="1108931"/>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16" name="Rectangle 82">
            <a:extLst>
              <a:ext uri="{FF2B5EF4-FFF2-40B4-BE49-F238E27FC236}">
                <a16:creationId xmlns:a16="http://schemas.microsoft.com/office/drawing/2014/main" id="{99CA03C4-B783-4F2B-8565-0CCA3984DECA}"/>
              </a:ext>
            </a:extLst>
          </p:cNvPr>
          <p:cNvSpPr/>
          <p:nvPr/>
        </p:nvSpPr>
        <p:spPr>
          <a:xfrm>
            <a:off x="3933453" y="1213813"/>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17" name="Rectangle 80">
            <a:extLst>
              <a:ext uri="{FF2B5EF4-FFF2-40B4-BE49-F238E27FC236}">
                <a16:creationId xmlns:a16="http://schemas.microsoft.com/office/drawing/2014/main" id="{C8B70B0C-8A02-4BF2-A53A-F44B55F32284}"/>
              </a:ext>
            </a:extLst>
          </p:cNvPr>
          <p:cNvSpPr/>
          <p:nvPr/>
        </p:nvSpPr>
        <p:spPr>
          <a:xfrm>
            <a:off x="3933453" y="1347575"/>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18" name="Rectangle 81">
            <a:extLst>
              <a:ext uri="{FF2B5EF4-FFF2-40B4-BE49-F238E27FC236}">
                <a16:creationId xmlns:a16="http://schemas.microsoft.com/office/drawing/2014/main" id="{678FB723-2302-456D-A425-5EEAA98E09C4}"/>
              </a:ext>
            </a:extLst>
          </p:cNvPr>
          <p:cNvSpPr/>
          <p:nvPr/>
        </p:nvSpPr>
        <p:spPr>
          <a:xfrm>
            <a:off x="3933453" y="1452458"/>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19" name="Rectangle 82">
            <a:extLst>
              <a:ext uri="{FF2B5EF4-FFF2-40B4-BE49-F238E27FC236}">
                <a16:creationId xmlns:a16="http://schemas.microsoft.com/office/drawing/2014/main" id="{87470FB2-6CA6-4ED8-9893-07964FE72098}"/>
              </a:ext>
            </a:extLst>
          </p:cNvPr>
          <p:cNvSpPr/>
          <p:nvPr/>
        </p:nvSpPr>
        <p:spPr>
          <a:xfrm>
            <a:off x="3933453" y="1557340"/>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20" name="Rectangle 80">
            <a:extLst>
              <a:ext uri="{FF2B5EF4-FFF2-40B4-BE49-F238E27FC236}">
                <a16:creationId xmlns:a16="http://schemas.microsoft.com/office/drawing/2014/main" id="{712E5A11-08D9-4C4C-8FAB-C3DA2C06B402}"/>
              </a:ext>
            </a:extLst>
          </p:cNvPr>
          <p:cNvSpPr/>
          <p:nvPr/>
        </p:nvSpPr>
        <p:spPr>
          <a:xfrm>
            <a:off x="3933453" y="1700331"/>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21" name="Rectangle 81">
            <a:extLst>
              <a:ext uri="{FF2B5EF4-FFF2-40B4-BE49-F238E27FC236}">
                <a16:creationId xmlns:a16="http://schemas.microsoft.com/office/drawing/2014/main" id="{651E3C02-AEC6-4AFA-8100-690D90501A2D}"/>
              </a:ext>
            </a:extLst>
          </p:cNvPr>
          <p:cNvSpPr/>
          <p:nvPr/>
        </p:nvSpPr>
        <p:spPr>
          <a:xfrm>
            <a:off x="3933453" y="1805214"/>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22" name="Rectangle 82">
            <a:extLst>
              <a:ext uri="{FF2B5EF4-FFF2-40B4-BE49-F238E27FC236}">
                <a16:creationId xmlns:a16="http://schemas.microsoft.com/office/drawing/2014/main" id="{5EF5EEE4-0BCE-4332-B581-FBF8E7B7D5EE}"/>
              </a:ext>
            </a:extLst>
          </p:cNvPr>
          <p:cNvSpPr/>
          <p:nvPr/>
        </p:nvSpPr>
        <p:spPr>
          <a:xfrm>
            <a:off x="3933453" y="1910096"/>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23" name="Rectangle 80">
            <a:extLst>
              <a:ext uri="{FF2B5EF4-FFF2-40B4-BE49-F238E27FC236}">
                <a16:creationId xmlns:a16="http://schemas.microsoft.com/office/drawing/2014/main" id="{35B6B00D-21A5-4E32-A125-7154EBB7AA6A}"/>
              </a:ext>
            </a:extLst>
          </p:cNvPr>
          <p:cNvSpPr/>
          <p:nvPr/>
        </p:nvSpPr>
        <p:spPr>
          <a:xfrm>
            <a:off x="3933453" y="2034828"/>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24" name="Rectangle 81">
            <a:extLst>
              <a:ext uri="{FF2B5EF4-FFF2-40B4-BE49-F238E27FC236}">
                <a16:creationId xmlns:a16="http://schemas.microsoft.com/office/drawing/2014/main" id="{EF38D93E-5FB2-407A-90F1-421FE7F004B7}"/>
              </a:ext>
            </a:extLst>
          </p:cNvPr>
          <p:cNvSpPr/>
          <p:nvPr/>
        </p:nvSpPr>
        <p:spPr>
          <a:xfrm>
            <a:off x="3933453" y="2139711"/>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25" name="Rectangle 82">
            <a:extLst>
              <a:ext uri="{FF2B5EF4-FFF2-40B4-BE49-F238E27FC236}">
                <a16:creationId xmlns:a16="http://schemas.microsoft.com/office/drawing/2014/main" id="{3CB3887F-07B9-47BB-8AFF-0CD8373B69CC}"/>
              </a:ext>
            </a:extLst>
          </p:cNvPr>
          <p:cNvSpPr/>
          <p:nvPr/>
        </p:nvSpPr>
        <p:spPr>
          <a:xfrm>
            <a:off x="3933453" y="2244593"/>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26" name="Rectangle 80">
            <a:extLst>
              <a:ext uri="{FF2B5EF4-FFF2-40B4-BE49-F238E27FC236}">
                <a16:creationId xmlns:a16="http://schemas.microsoft.com/office/drawing/2014/main" id="{28F48113-CED1-46D4-AAD3-E62FF4E01497}"/>
              </a:ext>
            </a:extLst>
          </p:cNvPr>
          <p:cNvSpPr/>
          <p:nvPr/>
        </p:nvSpPr>
        <p:spPr>
          <a:xfrm>
            <a:off x="3933453" y="2376676"/>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27" name="Rectangle 81">
            <a:extLst>
              <a:ext uri="{FF2B5EF4-FFF2-40B4-BE49-F238E27FC236}">
                <a16:creationId xmlns:a16="http://schemas.microsoft.com/office/drawing/2014/main" id="{A72BC75B-3CD8-4E86-A9A4-6C638839E6A5}"/>
              </a:ext>
            </a:extLst>
          </p:cNvPr>
          <p:cNvSpPr/>
          <p:nvPr/>
        </p:nvSpPr>
        <p:spPr>
          <a:xfrm>
            <a:off x="3933453" y="2481559"/>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28" name="Rectangle 82">
            <a:extLst>
              <a:ext uri="{FF2B5EF4-FFF2-40B4-BE49-F238E27FC236}">
                <a16:creationId xmlns:a16="http://schemas.microsoft.com/office/drawing/2014/main" id="{93D4F690-B86C-4330-87A5-3449474EED53}"/>
              </a:ext>
            </a:extLst>
          </p:cNvPr>
          <p:cNvSpPr/>
          <p:nvPr/>
        </p:nvSpPr>
        <p:spPr>
          <a:xfrm>
            <a:off x="3933453" y="2586441"/>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29" name="Rectangle 80">
            <a:extLst>
              <a:ext uri="{FF2B5EF4-FFF2-40B4-BE49-F238E27FC236}">
                <a16:creationId xmlns:a16="http://schemas.microsoft.com/office/drawing/2014/main" id="{D26FCFF1-1454-402E-BCB3-A66A5AD277D1}"/>
              </a:ext>
            </a:extLst>
          </p:cNvPr>
          <p:cNvSpPr/>
          <p:nvPr/>
        </p:nvSpPr>
        <p:spPr>
          <a:xfrm>
            <a:off x="3933453" y="2720203"/>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30" name="Rectangle 81">
            <a:extLst>
              <a:ext uri="{FF2B5EF4-FFF2-40B4-BE49-F238E27FC236}">
                <a16:creationId xmlns:a16="http://schemas.microsoft.com/office/drawing/2014/main" id="{738ABDBB-A756-461B-BC19-4A6AB1A84DBD}"/>
              </a:ext>
            </a:extLst>
          </p:cNvPr>
          <p:cNvSpPr/>
          <p:nvPr/>
        </p:nvSpPr>
        <p:spPr>
          <a:xfrm>
            <a:off x="3933453" y="2825086"/>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31" name="Rectangle 82">
            <a:extLst>
              <a:ext uri="{FF2B5EF4-FFF2-40B4-BE49-F238E27FC236}">
                <a16:creationId xmlns:a16="http://schemas.microsoft.com/office/drawing/2014/main" id="{8FAB8B1F-05B5-4523-8F6B-10415AAA5448}"/>
              </a:ext>
            </a:extLst>
          </p:cNvPr>
          <p:cNvSpPr/>
          <p:nvPr/>
        </p:nvSpPr>
        <p:spPr>
          <a:xfrm>
            <a:off x="3933453" y="2929968"/>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32" name="Rectangle 80">
            <a:extLst>
              <a:ext uri="{FF2B5EF4-FFF2-40B4-BE49-F238E27FC236}">
                <a16:creationId xmlns:a16="http://schemas.microsoft.com/office/drawing/2014/main" id="{D5C68DA8-31A2-4852-B748-D360810F6DE3}"/>
              </a:ext>
            </a:extLst>
          </p:cNvPr>
          <p:cNvSpPr/>
          <p:nvPr/>
        </p:nvSpPr>
        <p:spPr>
          <a:xfrm>
            <a:off x="3933453" y="3042481"/>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33" name="Rectangle 81">
            <a:extLst>
              <a:ext uri="{FF2B5EF4-FFF2-40B4-BE49-F238E27FC236}">
                <a16:creationId xmlns:a16="http://schemas.microsoft.com/office/drawing/2014/main" id="{9BC1B5BC-80CE-4FAB-9E43-E983BDA00C50}"/>
              </a:ext>
            </a:extLst>
          </p:cNvPr>
          <p:cNvSpPr/>
          <p:nvPr/>
        </p:nvSpPr>
        <p:spPr>
          <a:xfrm>
            <a:off x="3933453" y="3147364"/>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34" name="Rectangle 82">
            <a:extLst>
              <a:ext uri="{FF2B5EF4-FFF2-40B4-BE49-F238E27FC236}">
                <a16:creationId xmlns:a16="http://schemas.microsoft.com/office/drawing/2014/main" id="{6EF2E5A5-8106-40BF-87C9-53AB48F23895}"/>
              </a:ext>
            </a:extLst>
          </p:cNvPr>
          <p:cNvSpPr/>
          <p:nvPr/>
        </p:nvSpPr>
        <p:spPr>
          <a:xfrm>
            <a:off x="3933453" y="3252246"/>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35" name="Rectangle 80">
            <a:extLst>
              <a:ext uri="{FF2B5EF4-FFF2-40B4-BE49-F238E27FC236}">
                <a16:creationId xmlns:a16="http://schemas.microsoft.com/office/drawing/2014/main" id="{FAC4EE90-EAD1-48EB-A821-98790F31832E}"/>
              </a:ext>
            </a:extLst>
          </p:cNvPr>
          <p:cNvSpPr/>
          <p:nvPr/>
        </p:nvSpPr>
        <p:spPr>
          <a:xfrm>
            <a:off x="3933453" y="3376978"/>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36" name="Rectangle 81">
            <a:extLst>
              <a:ext uri="{FF2B5EF4-FFF2-40B4-BE49-F238E27FC236}">
                <a16:creationId xmlns:a16="http://schemas.microsoft.com/office/drawing/2014/main" id="{F9BF1E14-14D5-446E-872C-1603E0290A51}"/>
              </a:ext>
            </a:extLst>
          </p:cNvPr>
          <p:cNvSpPr/>
          <p:nvPr/>
        </p:nvSpPr>
        <p:spPr>
          <a:xfrm>
            <a:off x="3933453" y="3481861"/>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37" name="Rectangle 82">
            <a:extLst>
              <a:ext uri="{FF2B5EF4-FFF2-40B4-BE49-F238E27FC236}">
                <a16:creationId xmlns:a16="http://schemas.microsoft.com/office/drawing/2014/main" id="{ECB1483E-5AA0-4C0D-AE19-5608B29F8185}"/>
              </a:ext>
            </a:extLst>
          </p:cNvPr>
          <p:cNvSpPr/>
          <p:nvPr/>
        </p:nvSpPr>
        <p:spPr>
          <a:xfrm>
            <a:off x="3933453" y="3586743"/>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38" name="Rectangle 80">
            <a:extLst>
              <a:ext uri="{FF2B5EF4-FFF2-40B4-BE49-F238E27FC236}">
                <a16:creationId xmlns:a16="http://schemas.microsoft.com/office/drawing/2014/main" id="{3F00E4FD-F2DC-476E-8421-695144BC7A89}"/>
              </a:ext>
            </a:extLst>
          </p:cNvPr>
          <p:cNvSpPr/>
          <p:nvPr/>
        </p:nvSpPr>
        <p:spPr>
          <a:xfrm>
            <a:off x="3933453" y="3735858"/>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39" name="Rectangle 81">
            <a:extLst>
              <a:ext uri="{FF2B5EF4-FFF2-40B4-BE49-F238E27FC236}">
                <a16:creationId xmlns:a16="http://schemas.microsoft.com/office/drawing/2014/main" id="{00875FEE-A443-48FF-8106-A9606446B7C9}"/>
              </a:ext>
            </a:extLst>
          </p:cNvPr>
          <p:cNvSpPr/>
          <p:nvPr/>
        </p:nvSpPr>
        <p:spPr>
          <a:xfrm>
            <a:off x="3933453" y="3840741"/>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40" name="Rectangle 82">
            <a:extLst>
              <a:ext uri="{FF2B5EF4-FFF2-40B4-BE49-F238E27FC236}">
                <a16:creationId xmlns:a16="http://schemas.microsoft.com/office/drawing/2014/main" id="{9A15CF22-8E3B-48DA-B439-FE09A0AC980F}"/>
              </a:ext>
            </a:extLst>
          </p:cNvPr>
          <p:cNvSpPr/>
          <p:nvPr/>
        </p:nvSpPr>
        <p:spPr>
          <a:xfrm>
            <a:off x="3933453" y="3945623"/>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41" name="Rectangle 80">
            <a:extLst>
              <a:ext uri="{FF2B5EF4-FFF2-40B4-BE49-F238E27FC236}">
                <a16:creationId xmlns:a16="http://schemas.microsoft.com/office/drawing/2014/main" id="{96F7A127-20C7-44D8-902A-50BA4E095789}"/>
              </a:ext>
            </a:extLst>
          </p:cNvPr>
          <p:cNvSpPr/>
          <p:nvPr/>
        </p:nvSpPr>
        <p:spPr>
          <a:xfrm>
            <a:off x="3933453" y="4079385"/>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42" name="Rectangle 81">
            <a:extLst>
              <a:ext uri="{FF2B5EF4-FFF2-40B4-BE49-F238E27FC236}">
                <a16:creationId xmlns:a16="http://schemas.microsoft.com/office/drawing/2014/main" id="{54D4381D-35C4-4716-8620-A0B5FD9D2274}"/>
              </a:ext>
            </a:extLst>
          </p:cNvPr>
          <p:cNvSpPr/>
          <p:nvPr/>
        </p:nvSpPr>
        <p:spPr>
          <a:xfrm>
            <a:off x="3933453" y="4184268"/>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43" name="Rectangle 82">
            <a:extLst>
              <a:ext uri="{FF2B5EF4-FFF2-40B4-BE49-F238E27FC236}">
                <a16:creationId xmlns:a16="http://schemas.microsoft.com/office/drawing/2014/main" id="{29D5A59C-F4AB-4C88-B712-7811F31415F8}"/>
              </a:ext>
            </a:extLst>
          </p:cNvPr>
          <p:cNvSpPr/>
          <p:nvPr/>
        </p:nvSpPr>
        <p:spPr>
          <a:xfrm>
            <a:off x="3933453" y="4289150"/>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44" name="Rectangle 80">
            <a:extLst>
              <a:ext uri="{FF2B5EF4-FFF2-40B4-BE49-F238E27FC236}">
                <a16:creationId xmlns:a16="http://schemas.microsoft.com/office/drawing/2014/main" id="{7B90988A-A961-4C89-A39A-1B36F3343A84}"/>
              </a:ext>
            </a:extLst>
          </p:cNvPr>
          <p:cNvSpPr/>
          <p:nvPr/>
        </p:nvSpPr>
        <p:spPr>
          <a:xfrm>
            <a:off x="3933453" y="4398495"/>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45" name="Rectangle 81">
            <a:extLst>
              <a:ext uri="{FF2B5EF4-FFF2-40B4-BE49-F238E27FC236}">
                <a16:creationId xmlns:a16="http://schemas.microsoft.com/office/drawing/2014/main" id="{78AC1DA6-3712-4FB9-9DCF-BDCA172BC6C0}"/>
              </a:ext>
            </a:extLst>
          </p:cNvPr>
          <p:cNvSpPr/>
          <p:nvPr/>
        </p:nvSpPr>
        <p:spPr>
          <a:xfrm>
            <a:off x="3933453" y="4503378"/>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46" name="Rectangle 82">
            <a:extLst>
              <a:ext uri="{FF2B5EF4-FFF2-40B4-BE49-F238E27FC236}">
                <a16:creationId xmlns:a16="http://schemas.microsoft.com/office/drawing/2014/main" id="{E2E188EF-B0EB-4826-964C-D206F88F0681}"/>
              </a:ext>
            </a:extLst>
          </p:cNvPr>
          <p:cNvSpPr/>
          <p:nvPr/>
        </p:nvSpPr>
        <p:spPr>
          <a:xfrm>
            <a:off x="3933453" y="4608260"/>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47" name="Rectangle 80">
            <a:extLst>
              <a:ext uri="{FF2B5EF4-FFF2-40B4-BE49-F238E27FC236}">
                <a16:creationId xmlns:a16="http://schemas.microsoft.com/office/drawing/2014/main" id="{E5931E76-70DA-4158-8163-97FEB164ED5A}"/>
              </a:ext>
            </a:extLst>
          </p:cNvPr>
          <p:cNvSpPr/>
          <p:nvPr/>
        </p:nvSpPr>
        <p:spPr>
          <a:xfrm>
            <a:off x="3933453" y="4732992"/>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48" name="Rectangle 81">
            <a:extLst>
              <a:ext uri="{FF2B5EF4-FFF2-40B4-BE49-F238E27FC236}">
                <a16:creationId xmlns:a16="http://schemas.microsoft.com/office/drawing/2014/main" id="{91784B77-380A-4EAD-8F87-033E8B3015E6}"/>
              </a:ext>
            </a:extLst>
          </p:cNvPr>
          <p:cNvSpPr/>
          <p:nvPr/>
        </p:nvSpPr>
        <p:spPr>
          <a:xfrm>
            <a:off x="3933453" y="4837875"/>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49" name="Rectangle 82">
            <a:extLst>
              <a:ext uri="{FF2B5EF4-FFF2-40B4-BE49-F238E27FC236}">
                <a16:creationId xmlns:a16="http://schemas.microsoft.com/office/drawing/2014/main" id="{E7238A93-846D-4620-A8A5-0623A6B3FAB8}"/>
              </a:ext>
            </a:extLst>
          </p:cNvPr>
          <p:cNvSpPr/>
          <p:nvPr/>
        </p:nvSpPr>
        <p:spPr>
          <a:xfrm>
            <a:off x="3933453" y="4942757"/>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56" name="Rectangle 35">
            <a:extLst>
              <a:ext uri="{FF2B5EF4-FFF2-40B4-BE49-F238E27FC236}">
                <a16:creationId xmlns:a16="http://schemas.microsoft.com/office/drawing/2014/main" id="{278332E8-393C-46AD-A297-42CFC3C6AC3A}"/>
              </a:ext>
            </a:extLst>
          </p:cNvPr>
          <p:cNvSpPr/>
          <p:nvPr/>
        </p:nvSpPr>
        <p:spPr>
          <a:xfrm>
            <a:off x="5466437" y="1292820"/>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57" name="Rectangle 36">
            <a:extLst>
              <a:ext uri="{FF2B5EF4-FFF2-40B4-BE49-F238E27FC236}">
                <a16:creationId xmlns:a16="http://schemas.microsoft.com/office/drawing/2014/main" id="{30A8D11E-A4C9-459B-A549-E4187274AA1E}"/>
              </a:ext>
            </a:extLst>
          </p:cNvPr>
          <p:cNvSpPr/>
          <p:nvPr/>
        </p:nvSpPr>
        <p:spPr>
          <a:xfrm>
            <a:off x="5466437" y="1365663"/>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58" name="Rectangle 37">
            <a:extLst>
              <a:ext uri="{FF2B5EF4-FFF2-40B4-BE49-F238E27FC236}">
                <a16:creationId xmlns:a16="http://schemas.microsoft.com/office/drawing/2014/main" id="{B67BF636-BC0F-49C4-A245-C59B9035D5C7}"/>
              </a:ext>
            </a:extLst>
          </p:cNvPr>
          <p:cNvSpPr/>
          <p:nvPr/>
        </p:nvSpPr>
        <p:spPr>
          <a:xfrm>
            <a:off x="5466437" y="1438505"/>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59" name="Rectangle 80">
            <a:extLst>
              <a:ext uri="{FF2B5EF4-FFF2-40B4-BE49-F238E27FC236}">
                <a16:creationId xmlns:a16="http://schemas.microsoft.com/office/drawing/2014/main" id="{EC3B2953-D903-418D-9148-45DA44485694}"/>
              </a:ext>
            </a:extLst>
          </p:cNvPr>
          <p:cNvSpPr/>
          <p:nvPr/>
        </p:nvSpPr>
        <p:spPr>
          <a:xfrm>
            <a:off x="3933453" y="5085184"/>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60" name="Rectangle 81">
            <a:extLst>
              <a:ext uri="{FF2B5EF4-FFF2-40B4-BE49-F238E27FC236}">
                <a16:creationId xmlns:a16="http://schemas.microsoft.com/office/drawing/2014/main" id="{6658A646-A48A-4791-980D-29EE43A34E7D}"/>
              </a:ext>
            </a:extLst>
          </p:cNvPr>
          <p:cNvSpPr/>
          <p:nvPr/>
        </p:nvSpPr>
        <p:spPr>
          <a:xfrm>
            <a:off x="3933453" y="5190067"/>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61" name="Rectangle 82">
            <a:extLst>
              <a:ext uri="{FF2B5EF4-FFF2-40B4-BE49-F238E27FC236}">
                <a16:creationId xmlns:a16="http://schemas.microsoft.com/office/drawing/2014/main" id="{E265749C-6F4B-4BA3-BDC6-35C42D7C3500}"/>
              </a:ext>
            </a:extLst>
          </p:cNvPr>
          <p:cNvSpPr/>
          <p:nvPr/>
        </p:nvSpPr>
        <p:spPr>
          <a:xfrm>
            <a:off x="3933453" y="5294949"/>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62" name="Rectangle 80">
            <a:extLst>
              <a:ext uri="{FF2B5EF4-FFF2-40B4-BE49-F238E27FC236}">
                <a16:creationId xmlns:a16="http://schemas.microsoft.com/office/drawing/2014/main" id="{0859DB5F-584C-46C5-903E-FBE809CC6AC1}"/>
              </a:ext>
            </a:extLst>
          </p:cNvPr>
          <p:cNvSpPr/>
          <p:nvPr/>
        </p:nvSpPr>
        <p:spPr>
          <a:xfrm>
            <a:off x="3933453" y="5428711"/>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63" name="Rectangle 81">
            <a:extLst>
              <a:ext uri="{FF2B5EF4-FFF2-40B4-BE49-F238E27FC236}">
                <a16:creationId xmlns:a16="http://schemas.microsoft.com/office/drawing/2014/main" id="{34908803-B9DC-4921-9F95-B9EAB410B738}"/>
              </a:ext>
            </a:extLst>
          </p:cNvPr>
          <p:cNvSpPr/>
          <p:nvPr/>
        </p:nvSpPr>
        <p:spPr>
          <a:xfrm>
            <a:off x="3933453" y="5533594"/>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64" name="Rectangle 82">
            <a:extLst>
              <a:ext uri="{FF2B5EF4-FFF2-40B4-BE49-F238E27FC236}">
                <a16:creationId xmlns:a16="http://schemas.microsoft.com/office/drawing/2014/main" id="{56DD3611-87B7-422C-8EAF-6083E488D3B8}"/>
              </a:ext>
            </a:extLst>
          </p:cNvPr>
          <p:cNvSpPr/>
          <p:nvPr/>
        </p:nvSpPr>
        <p:spPr>
          <a:xfrm>
            <a:off x="3933453" y="5638476"/>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65" name="Rectangle 80">
            <a:extLst>
              <a:ext uri="{FF2B5EF4-FFF2-40B4-BE49-F238E27FC236}">
                <a16:creationId xmlns:a16="http://schemas.microsoft.com/office/drawing/2014/main" id="{D4E51E1F-340A-4A32-A2E6-0660F0E24F2E}"/>
              </a:ext>
            </a:extLst>
          </p:cNvPr>
          <p:cNvSpPr/>
          <p:nvPr/>
        </p:nvSpPr>
        <p:spPr>
          <a:xfrm>
            <a:off x="3933453" y="5747821"/>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66" name="Rectangle 81">
            <a:extLst>
              <a:ext uri="{FF2B5EF4-FFF2-40B4-BE49-F238E27FC236}">
                <a16:creationId xmlns:a16="http://schemas.microsoft.com/office/drawing/2014/main" id="{3ACF8B45-E9FB-4913-8D6B-E7B60142F686}"/>
              </a:ext>
            </a:extLst>
          </p:cNvPr>
          <p:cNvSpPr/>
          <p:nvPr/>
        </p:nvSpPr>
        <p:spPr>
          <a:xfrm>
            <a:off x="3933453" y="5852704"/>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67" name="Rectangle 82">
            <a:extLst>
              <a:ext uri="{FF2B5EF4-FFF2-40B4-BE49-F238E27FC236}">
                <a16:creationId xmlns:a16="http://schemas.microsoft.com/office/drawing/2014/main" id="{A683789D-F7DB-45C6-B80D-A78254021DE0}"/>
              </a:ext>
            </a:extLst>
          </p:cNvPr>
          <p:cNvSpPr/>
          <p:nvPr/>
        </p:nvSpPr>
        <p:spPr>
          <a:xfrm>
            <a:off x="3933453" y="5957586"/>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68" name="Rectangle 80">
            <a:extLst>
              <a:ext uri="{FF2B5EF4-FFF2-40B4-BE49-F238E27FC236}">
                <a16:creationId xmlns:a16="http://schemas.microsoft.com/office/drawing/2014/main" id="{1D161AFB-1F79-4B98-8967-7EF07DB21E89}"/>
              </a:ext>
            </a:extLst>
          </p:cNvPr>
          <p:cNvSpPr/>
          <p:nvPr/>
        </p:nvSpPr>
        <p:spPr>
          <a:xfrm>
            <a:off x="3933453" y="6082318"/>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69" name="Rectangle 81">
            <a:extLst>
              <a:ext uri="{FF2B5EF4-FFF2-40B4-BE49-F238E27FC236}">
                <a16:creationId xmlns:a16="http://schemas.microsoft.com/office/drawing/2014/main" id="{BC665F1A-0860-43B9-8D73-1B308BDCFA61}"/>
              </a:ext>
            </a:extLst>
          </p:cNvPr>
          <p:cNvSpPr/>
          <p:nvPr/>
        </p:nvSpPr>
        <p:spPr>
          <a:xfrm>
            <a:off x="3933453" y="6187201"/>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70" name="Rectangle 82">
            <a:extLst>
              <a:ext uri="{FF2B5EF4-FFF2-40B4-BE49-F238E27FC236}">
                <a16:creationId xmlns:a16="http://schemas.microsoft.com/office/drawing/2014/main" id="{30271460-2BAF-4855-A658-57DFE0DEBA7C}"/>
              </a:ext>
            </a:extLst>
          </p:cNvPr>
          <p:cNvSpPr/>
          <p:nvPr/>
        </p:nvSpPr>
        <p:spPr>
          <a:xfrm>
            <a:off x="3933453" y="6292083"/>
            <a:ext cx="453559" cy="7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71" name="Rectangle 35">
            <a:extLst>
              <a:ext uri="{FF2B5EF4-FFF2-40B4-BE49-F238E27FC236}">
                <a16:creationId xmlns:a16="http://schemas.microsoft.com/office/drawing/2014/main" id="{D56D0CD4-603C-4685-95C2-66ABDD7C67C3}"/>
              </a:ext>
            </a:extLst>
          </p:cNvPr>
          <p:cNvSpPr/>
          <p:nvPr/>
        </p:nvSpPr>
        <p:spPr>
          <a:xfrm>
            <a:off x="5466437" y="2132856"/>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72" name="Rectangle 36">
            <a:extLst>
              <a:ext uri="{FF2B5EF4-FFF2-40B4-BE49-F238E27FC236}">
                <a16:creationId xmlns:a16="http://schemas.microsoft.com/office/drawing/2014/main" id="{F7651D38-E171-4E17-8416-7C3C5287563C}"/>
              </a:ext>
            </a:extLst>
          </p:cNvPr>
          <p:cNvSpPr/>
          <p:nvPr/>
        </p:nvSpPr>
        <p:spPr>
          <a:xfrm>
            <a:off x="5466437" y="2205699"/>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73" name="Rectangle 37">
            <a:extLst>
              <a:ext uri="{FF2B5EF4-FFF2-40B4-BE49-F238E27FC236}">
                <a16:creationId xmlns:a16="http://schemas.microsoft.com/office/drawing/2014/main" id="{89556651-62EB-4906-8E4B-2F09610F64E2}"/>
              </a:ext>
            </a:extLst>
          </p:cNvPr>
          <p:cNvSpPr/>
          <p:nvPr/>
        </p:nvSpPr>
        <p:spPr>
          <a:xfrm>
            <a:off x="5466437" y="2278541"/>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74" name="Rectangle 35">
            <a:extLst>
              <a:ext uri="{FF2B5EF4-FFF2-40B4-BE49-F238E27FC236}">
                <a16:creationId xmlns:a16="http://schemas.microsoft.com/office/drawing/2014/main" id="{A8BB09DB-EDB7-49C4-A413-FDBBD67ECA5D}"/>
              </a:ext>
            </a:extLst>
          </p:cNvPr>
          <p:cNvSpPr/>
          <p:nvPr/>
        </p:nvSpPr>
        <p:spPr>
          <a:xfrm>
            <a:off x="5466437" y="3115011"/>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75" name="Rectangle 36">
            <a:extLst>
              <a:ext uri="{FF2B5EF4-FFF2-40B4-BE49-F238E27FC236}">
                <a16:creationId xmlns:a16="http://schemas.microsoft.com/office/drawing/2014/main" id="{D1FAA48B-4E06-402C-BCD4-582A78BCCB5B}"/>
              </a:ext>
            </a:extLst>
          </p:cNvPr>
          <p:cNvSpPr/>
          <p:nvPr/>
        </p:nvSpPr>
        <p:spPr>
          <a:xfrm>
            <a:off x="5466437" y="3187854"/>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76" name="Rectangle 37">
            <a:extLst>
              <a:ext uri="{FF2B5EF4-FFF2-40B4-BE49-F238E27FC236}">
                <a16:creationId xmlns:a16="http://schemas.microsoft.com/office/drawing/2014/main" id="{A82839D9-FADE-45B1-B5DE-207667948F50}"/>
              </a:ext>
            </a:extLst>
          </p:cNvPr>
          <p:cNvSpPr/>
          <p:nvPr/>
        </p:nvSpPr>
        <p:spPr>
          <a:xfrm>
            <a:off x="5466437" y="3260696"/>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77" name="Rectangle 35">
            <a:extLst>
              <a:ext uri="{FF2B5EF4-FFF2-40B4-BE49-F238E27FC236}">
                <a16:creationId xmlns:a16="http://schemas.microsoft.com/office/drawing/2014/main" id="{FA7E48CC-42F8-4774-84B2-315027FD19F7}"/>
              </a:ext>
            </a:extLst>
          </p:cNvPr>
          <p:cNvSpPr/>
          <p:nvPr/>
        </p:nvSpPr>
        <p:spPr>
          <a:xfrm>
            <a:off x="5466437" y="4101132"/>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78" name="Rectangle 36">
            <a:extLst>
              <a:ext uri="{FF2B5EF4-FFF2-40B4-BE49-F238E27FC236}">
                <a16:creationId xmlns:a16="http://schemas.microsoft.com/office/drawing/2014/main" id="{AAB2548B-2774-4DBE-843B-AFE0AEE5E5C0}"/>
              </a:ext>
            </a:extLst>
          </p:cNvPr>
          <p:cNvSpPr/>
          <p:nvPr/>
        </p:nvSpPr>
        <p:spPr>
          <a:xfrm>
            <a:off x="5466437" y="4173975"/>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79" name="Rectangle 37">
            <a:extLst>
              <a:ext uri="{FF2B5EF4-FFF2-40B4-BE49-F238E27FC236}">
                <a16:creationId xmlns:a16="http://schemas.microsoft.com/office/drawing/2014/main" id="{79E6549B-3E4A-4C82-B682-1A942ECACEDA}"/>
              </a:ext>
            </a:extLst>
          </p:cNvPr>
          <p:cNvSpPr/>
          <p:nvPr/>
        </p:nvSpPr>
        <p:spPr>
          <a:xfrm>
            <a:off x="5466437" y="4246817"/>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80" name="Rectangle 35">
            <a:extLst>
              <a:ext uri="{FF2B5EF4-FFF2-40B4-BE49-F238E27FC236}">
                <a16:creationId xmlns:a16="http://schemas.microsoft.com/office/drawing/2014/main" id="{29FDB782-FBF8-41A3-B6E2-3060806165A2}"/>
              </a:ext>
            </a:extLst>
          </p:cNvPr>
          <p:cNvSpPr/>
          <p:nvPr/>
        </p:nvSpPr>
        <p:spPr>
          <a:xfrm>
            <a:off x="5466437" y="4941168"/>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81" name="Rectangle 36">
            <a:extLst>
              <a:ext uri="{FF2B5EF4-FFF2-40B4-BE49-F238E27FC236}">
                <a16:creationId xmlns:a16="http://schemas.microsoft.com/office/drawing/2014/main" id="{25066037-1B49-4876-BEA3-B12392335F04}"/>
              </a:ext>
            </a:extLst>
          </p:cNvPr>
          <p:cNvSpPr/>
          <p:nvPr/>
        </p:nvSpPr>
        <p:spPr>
          <a:xfrm>
            <a:off x="5466437" y="5014011"/>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82" name="Rectangle 37">
            <a:extLst>
              <a:ext uri="{FF2B5EF4-FFF2-40B4-BE49-F238E27FC236}">
                <a16:creationId xmlns:a16="http://schemas.microsoft.com/office/drawing/2014/main" id="{351E5837-6A68-4D3C-A474-5F1A9BBE7F54}"/>
              </a:ext>
            </a:extLst>
          </p:cNvPr>
          <p:cNvSpPr/>
          <p:nvPr/>
        </p:nvSpPr>
        <p:spPr>
          <a:xfrm>
            <a:off x="5466437" y="5086853"/>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83" name="Rectangle 35">
            <a:extLst>
              <a:ext uri="{FF2B5EF4-FFF2-40B4-BE49-F238E27FC236}">
                <a16:creationId xmlns:a16="http://schemas.microsoft.com/office/drawing/2014/main" id="{B9FE1A30-AE60-43BA-98B3-74BF53392C00}"/>
              </a:ext>
            </a:extLst>
          </p:cNvPr>
          <p:cNvSpPr/>
          <p:nvPr/>
        </p:nvSpPr>
        <p:spPr>
          <a:xfrm>
            <a:off x="5466437" y="5923323"/>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84" name="Rectangle 36">
            <a:extLst>
              <a:ext uri="{FF2B5EF4-FFF2-40B4-BE49-F238E27FC236}">
                <a16:creationId xmlns:a16="http://schemas.microsoft.com/office/drawing/2014/main" id="{E3295517-5023-472B-9CC3-6E83B6926BA8}"/>
              </a:ext>
            </a:extLst>
          </p:cNvPr>
          <p:cNvSpPr/>
          <p:nvPr/>
        </p:nvSpPr>
        <p:spPr>
          <a:xfrm>
            <a:off x="5466437" y="5996166"/>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sp>
        <p:nvSpPr>
          <p:cNvPr id="185" name="Rectangle 37">
            <a:extLst>
              <a:ext uri="{FF2B5EF4-FFF2-40B4-BE49-F238E27FC236}">
                <a16:creationId xmlns:a16="http://schemas.microsoft.com/office/drawing/2014/main" id="{D5A849A2-B0B1-4E14-8BD5-957C97A46747}"/>
              </a:ext>
            </a:extLst>
          </p:cNvPr>
          <p:cNvSpPr/>
          <p:nvPr/>
        </p:nvSpPr>
        <p:spPr>
          <a:xfrm>
            <a:off x="5466437" y="6069008"/>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cxnSp>
        <p:nvCxnSpPr>
          <p:cNvPr id="188" name="Straight Arrow Connector 11">
            <a:extLst>
              <a:ext uri="{FF2B5EF4-FFF2-40B4-BE49-F238E27FC236}">
                <a16:creationId xmlns:a16="http://schemas.microsoft.com/office/drawing/2014/main" id="{61CCB276-019D-4B1D-9CB1-0C04110D8F5B}"/>
              </a:ext>
            </a:extLst>
          </p:cNvPr>
          <p:cNvCxnSpPr>
            <a:cxnSpLocks/>
            <a:stCxn id="117" idx="3"/>
            <a:endCxn id="157" idx="1"/>
          </p:cNvCxnSpPr>
          <p:nvPr/>
        </p:nvCxnSpPr>
        <p:spPr>
          <a:xfrm>
            <a:off x="4387012" y="1386499"/>
            <a:ext cx="1079425" cy="9310"/>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1">
            <a:extLst>
              <a:ext uri="{FF2B5EF4-FFF2-40B4-BE49-F238E27FC236}">
                <a16:creationId xmlns:a16="http://schemas.microsoft.com/office/drawing/2014/main" id="{330E375F-7F1E-41CD-B52D-BA37B2354E57}"/>
              </a:ext>
            </a:extLst>
          </p:cNvPr>
          <p:cNvCxnSpPr>
            <a:cxnSpLocks/>
            <a:stCxn id="120" idx="3"/>
            <a:endCxn id="158" idx="1"/>
          </p:cNvCxnSpPr>
          <p:nvPr/>
        </p:nvCxnSpPr>
        <p:spPr>
          <a:xfrm flipV="1">
            <a:off x="4387012" y="1468651"/>
            <a:ext cx="1079425" cy="270604"/>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1">
            <a:extLst>
              <a:ext uri="{FF2B5EF4-FFF2-40B4-BE49-F238E27FC236}">
                <a16:creationId xmlns:a16="http://schemas.microsoft.com/office/drawing/2014/main" id="{FC207CE0-E1A4-4344-A8AC-613402E6B3CA}"/>
              </a:ext>
            </a:extLst>
          </p:cNvPr>
          <p:cNvCxnSpPr>
            <a:cxnSpLocks/>
            <a:stCxn id="121" idx="3"/>
            <a:endCxn id="171" idx="1"/>
          </p:cNvCxnSpPr>
          <p:nvPr/>
        </p:nvCxnSpPr>
        <p:spPr>
          <a:xfrm>
            <a:off x="4387012" y="1844138"/>
            <a:ext cx="1079425" cy="318864"/>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1">
            <a:extLst>
              <a:ext uri="{FF2B5EF4-FFF2-40B4-BE49-F238E27FC236}">
                <a16:creationId xmlns:a16="http://schemas.microsoft.com/office/drawing/2014/main" id="{A03FDC4D-D0DA-45ED-9097-1B55B1F227E7}"/>
              </a:ext>
            </a:extLst>
          </p:cNvPr>
          <p:cNvCxnSpPr>
            <a:cxnSpLocks/>
            <a:stCxn id="123" idx="3"/>
            <a:endCxn id="172" idx="1"/>
          </p:cNvCxnSpPr>
          <p:nvPr/>
        </p:nvCxnSpPr>
        <p:spPr>
          <a:xfrm>
            <a:off x="4387012" y="2073752"/>
            <a:ext cx="1079425" cy="162093"/>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11">
            <a:extLst>
              <a:ext uri="{FF2B5EF4-FFF2-40B4-BE49-F238E27FC236}">
                <a16:creationId xmlns:a16="http://schemas.microsoft.com/office/drawing/2014/main" id="{A9D069E5-2237-4789-B52E-73EC8C14037D}"/>
              </a:ext>
            </a:extLst>
          </p:cNvPr>
          <p:cNvCxnSpPr>
            <a:cxnSpLocks/>
            <a:stCxn id="126" idx="3"/>
            <a:endCxn id="173" idx="1"/>
          </p:cNvCxnSpPr>
          <p:nvPr/>
        </p:nvCxnSpPr>
        <p:spPr>
          <a:xfrm flipV="1">
            <a:off x="4387012" y="2308687"/>
            <a:ext cx="1079425" cy="106913"/>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11">
            <a:extLst>
              <a:ext uri="{FF2B5EF4-FFF2-40B4-BE49-F238E27FC236}">
                <a16:creationId xmlns:a16="http://schemas.microsoft.com/office/drawing/2014/main" id="{5F93E733-B121-4200-92E9-2F1956105EAD}"/>
              </a:ext>
            </a:extLst>
          </p:cNvPr>
          <p:cNvCxnSpPr>
            <a:cxnSpLocks/>
            <a:stCxn id="129" idx="3"/>
            <a:endCxn id="207" idx="1"/>
          </p:cNvCxnSpPr>
          <p:nvPr/>
        </p:nvCxnSpPr>
        <p:spPr>
          <a:xfrm flipV="1">
            <a:off x="4387012" y="1543314"/>
            <a:ext cx="1077468" cy="1215813"/>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7" name="Rectangle 37">
            <a:extLst>
              <a:ext uri="{FF2B5EF4-FFF2-40B4-BE49-F238E27FC236}">
                <a16:creationId xmlns:a16="http://schemas.microsoft.com/office/drawing/2014/main" id="{5A598FCC-FF54-466D-AE8C-E2621E811769}"/>
              </a:ext>
            </a:extLst>
          </p:cNvPr>
          <p:cNvSpPr/>
          <p:nvPr/>
        </p:nvSpPr>
        <p:spPr>
          <a:xfrm>
            <a:off x="5464480" y="1513168"/>
            <a:ext cx="229499" cy="6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alibri" panose="020F0502020204030204" pitchFamily="34" charset="0"/>
              <a:cs typeface="Calibri" panose="020F0502020204030204" pitchFamily="34" charset="0"/>
            </a:endParaRPr>
          </a:p>
        </p:txBody>
      </p:sp>
      <p:cxnSp>
        <p:nvCxnSpPr>
          <p:cNvPr id="209" name="Straight Arrow Connector 11">
            <a:extLst>
              <a:ext uri="{FF2B5EF4-FFF2-40B4-BE49-F238E27FC236}">
                <a16:creationId xmlns:a16="http://schemas.microsoft.com/office/drawing/2014/main" id="{D3B08930-D58A-4D0D-982F-4902DEE95B58}"/>
              </a:ext>
            </a:extLst>
          </p:cNvPr>
          <p:cNvCxnSpPr>
            <a:cxnSpLocks/>
            <a:stCxn id="132" idx="3"/>
            <a:endCxn id="177" idx="1"/>
          </p:cNvCxnSpPr>
          <p:nvPr/>
        </p:nvCxnSpPr>
        <p:spPr>
          <a:xfrm>
            <a:off x="4387012" y="3081405"/>
            <a:ext cx="1079425" cy="1049873"/>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11">
            <a:extLst>
              <a:ext uri="{FF2B5EF4-FFF2-40B4-BE49-F238E27FC236}">
                <a16:creationId xmlns:a16="http://schemas.microsoft.com/office/drawing/2014/main" id="{19A1C3AF-F79F-463C-BFE0-FFEBED3AE311}"/>
              </a:ext>
            </a:extLst>
          </p:cNvPr>
          <p:cNvCxnSpPr>
            <a:cxnSpLocks/>
            <a:stCxn id="133" idx="3"/>
            <a:endCxn id="174" idx="1"/>
          </p:cNvCxnSpPr>
          <p:nvPr/>
        </p:nvCxnSpPr>
        <p:spPr>
          <a:xfrm flipV="1">
            <a:off x="4387012" y="3145157"/>
            <a:ext cx="1079425" cy="41131"/>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11">
            <a:extLst>
              <a:ext uri="{FF2B5EF4-FFF2-40B4-BE49-F238E27FC236}">
                <a16:creationId xmlns:a16="http://schemas.microsoft.com/office/drawing/2014/main" id="{2C7D79BD-27AD-46D8-9F72-316897FC745B}"/>
              </a:ext>
            </a:extLst>
          </p:cNvPr>
          <p:cNvCxnSpPr>
            <a:cxnSpLocks/>
            <a:stCxn id="134" idx="3"/>
            <a:endCxn id="180" idx="1"/>
          </p:cNvCxnSpPr>
          <p:nvPr/>
        </p:nvCxnSpPr>
        <p:spPr>
          <a:xfrm>
            <a:off x="4387012" y="3291170"/>
            <a:ext cx="1079425" cy="1680144"/>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11">
            <a:extLst>
              <a:ext uri="{FF2B5EF4-FFF2-40B4-BE49-F238E27FC236}">
                <a16:creationId xmlns:a16="http://schemas.microsoft.com/office/drawing/2014/main" id="{F3D5D968-55FA-4D43-96E4-7284A027032B}"/>
              </a:ext>
            </a:extLst>
          </p:cNvPr>
          <p:cNvCxnSpPr>
            <a:cxnSpLocks/>
            <a:stCxn id="133" idx="3"/>
            <a:endCxn id="183" idx="1"/>
          </p:cNvCxnSpPr>
          <p:nvPr/>
        </p:nvCxnSpPr>
        <p:spPr>
          <a:xfrm>
            <a:off x="4387012" y="3186288"/>
            <a:ext cx="1079425" cy="2767181"/>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11">
            <a:extLst>
              <a:ext uri="{FF2B5EF4-FFF2-40B4-BE49-F238E27FC236}">
                <a16:creationId xmlns:a16="http://schemas.microsoft.com/office/drawing/2014/main" id="{A38A88D1-9747-407C-BB6B-CFA335D30648}"/>
              </a:ext>
            </a:extLst>
          </p:cNvPr>
          <p:cNvCxnSpPr>
            <a:cxnSpLocks/>
            <a:stCxn id="135" idx="3"/>
            <a:endCxn id="175" idx="1"/>
          </p:cNvCxnSpPr>
          <p:nvPr/>
        </p:nvCxnSpPr>
        <p:spPr>
          <a:xfrm flipV="1">
            <a:off x="4387012" y="3218000"/>
            <a:ext cx="1079425" cy="197902"/>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11">
            <a:extLst>
              <a:ext uri="{FF2B5EF4-FFF2-40B4-BE49-F238E27FC236}">
                <a16:creationId xmlns:a16="http://schemas.microsoft.com/office/drawing/2014/main" id="{900CC3DA-98D4-4CCD-91D1-024AEA0D751F}"/>
              </a:ext>
            </a:extLst>
          </p:cNvPr>
          <p:cNvCxnSpPr>
            <a:cxnSpLocks/>
            <a:stCxn id="136" idx="3"/>
            <a:endCxn id="178" idx="1"/>
          </p:cNvCxnSpPr>
          <p:nvPr/>
        </p:nvCxnSpPr>
        <p:spPr>
          <a:xfrm>
            <a:off x="4387012" y="3520785"/>
            <a:ext cx="1079425" cy="683336"/>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11">
            <a:extLst>
              <a:ext uri="{FF2B5EF4-FFF2-40B4-BE49-F238E27FC236}">
                <a16:creationId xmlns:a16="http://schemas.microsoft.com/office/drawing/2014/main" id="{B1FF5670-27B6-4A55-9304-4EFCC423BD78}"/>
              </a:ext>
            </a:extLst>
          </p:cNvPr>
          <p:cNvCxnSpPr>
            <a:cxnSpLocks/>
            <a:stCxn id="137" idx="3"/>
            <a:endCxn id="181" idx="1"/>
          </p:cNvCxnSpPr>
          <p:nvPr/>
        </p:nvCxnSpPr>
        <p:spPr>
          <a:xfrm>
            <a:off x="4387012" y="3625667"/>
            <a:ext cx="1079425" cy="1418490"/>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11">
            <a:extLst>
              <a:ext uri="{FF2B5EF4-FFF2-40B4-BE49-F238E27FC236}">
                <a16:creationId xmlns:a16="http://schemas.microsoft.com/office/drawing/2014/main" id="{94647595-B228-490F-B178-C67D51FD2A19}"/>
              </a:ext>
            </a:extLst>
          </p:cNvPr>
          <p:cNvCxnSpPr>
            <a:cxnSpLocks/>
            <a:stCxn id="23" idx="3"/>
            <a:endCxn id="184" idx="1"/>
          </p:cNvCxnSpPr>
          <p:nvPr/>
        </p:nvCxnSpPr>
        <p:spPr>
          <a:xfrm>
            <a:off x="4433391" y="3502633"/>
            <a:ext cx="1033046" cy="2523679"/>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11">
            <a:extLst>
              <a:ext uri="{FF2B5EF4-FFF2-40B4-BE49-F238E27FC236}">
                <a16:creationId xmlns:a16="http://schemas.microsoft.com/office/drawing/2014/main" id="{B0029499-1093-434E-BC9E-88E749C946C5}"/>
              </a:ext>
            </a:extLst>
          </p:cNvPr>
          <p:cNvCxnSpPr>
            <a:cxnSpLocks/>
            <a:stCxn id="138" idx="3"/>
            <a:endCxn id="176" idx="1"/>
          </p:cNvCxnSpPr>
          <p:nvPr/>
        </p:nvCxnSpPr>
        <p:spPr>
          <a:xfrm flipV="1">
            <a:off x="4387012" y="3290842"/>
            <a:ext cx="1079425" cy="483940"/>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11">
            <a:extLst>
              <a:ext uri="{FF2B5EF4-FFF2-40B4-BE49-F238E27FC236}">
                <a16:creationId xmlns:a16="http://schemas.microsoft.com/office/drawing/2014/main" id="{DA632869-C5C0-480A-905D-9BFF8A710E36}"/>
              </a:ext>
            </a:extLst>
          </p:cNvPr>
          <p:cNvCxnSpPr>
            <a:cxnSpLocks/>
            <a:stCxn id="141" idx="3"/>
            <a:endCxn id="182" idx="1"/>
          </p:cNvCxnSpPr>
          <p:nvPr/>
        </p:nvCxnSpPr>
        <p:spPr>
          <a:xfrm>
            <a:off x="4387012" y="4118309"/>
            <a:ext cx="1079425" cy="998690"/>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11">
            <a:extLst>
              <a:ext uri="{FF2B5EF4-FFF2-40B4-BE49-F238E27FC236}">
                <a16:creationId xmlns:a16="http://schemas.microsoft.com/office/drawing/2014/main" id="{AB7ABFAC-7AB7-4158-8315-B48B61548D78}"/>
              </a:ext>
            </a:extLst>
          </p:cNvPr>
          <p:cNvCxnSpPr>
            <a:cxnSpLocks/>
            <a:stCxn id="144" idx="3"/>
            <a:endCxn id="176" idx="1"/>
          </p:cNvCxnSpPr>
          <p:nvPr/>
        </p:nvCxnSpPr>
        <p:spPr>
          <a:xfrm flipV="1">
            <a:off x="4387012" y="3290842"/>
            <a:ext cx="1079425" cy="1146577"/>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11">
            <a:extLst>
              <a:ext uri="{FF2B5EF4-FFF2-40B4-BE49-F238E27FC236}">
                <a16:creationId xmlns:a16="http://schemas.microsoft.com/office/drawing/2014/main" id="{ABCB9E53-43B6-4B4A-8FC3-7ABB8FB24C20}"/>
              </a:ext>
            </a:extLst>
          </p:cNvPr>
          <p:cNvCxnSpPr>
            <a:cxnSpLocks/>
            <a:stCxn id="147" idx="3"/>
            <a:endCxn id="176" idx="1"/>
          </p:cNvCxnSpPr>
          <p:nvPr/>
        </p:nvCxnSpPr>
        <p:spPr>
          <a:xfrm flipV="1">
            <a:off x="4387012" y="3290842"/>
            <a:ext cx="1079425" cy="1481074"/>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11">
            <a:extLst>
              <a:ext uri="{FF2B5EF4-FFF2-40B4-BE49-F238E27FC236}">
                <a16:creationId xmlns:a16="http://schemas.microsoft.com/office/drawing/2014/main" id="{10C6467A-DCFE-47FD-82DF-0F87B4666CB0}"/>
              </a:ext>
            </a:extLst>
          </p:cNvPr>
          <p:cNvCxnSpPr>
            <a:cxnSpLocks/>
            <a:stCxn id="159" idx="3"/>
            <a:endCxn id="182" idx="1"/>
          </p:cNvCxnSpPr>
          <p:nvPr/>
        </p:nvCxnSpPr>
        <p:spPr>
          <a:xfrm flipV="1">
            <a:off x="4387012" y="5116999"/>
            <a:ext cx="1079425" cy="7109"/>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11">
            <a:extLst>
              <a:ext uri="{FF2B5EF4-FFF2-40B4-BE49-F238E27FC236}">
                <a16:creationId xmlns:a16="http://schemas.microsoft.com/office/drawing/2014/main" id="{10E4FF8A-4262-4E53-AE46-E264E3E766BD}"/>
              </a:ext>
            </a:extLst>
          </p:cNvPr>
          <p:cNvCxnSpPr>
            <a:cxnSpLocks/>
            <a:stCxn id="162" idx="3"/>
            <a:endCxn id="185" idx="1"/>
          </p:cNvCxnSpPr>
          <p:nvPr/>
        </p:nvCxnSpPr>
        <p:spPr>
          <a:xfrm>
            <a:off x="4387012" y="5467635"/>
            <a:ext cx="1079425" cy="631519"/>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11">
            <a:extLst>
              <a:ext uri="{FF2B5EF4-FFF2-40B4-BE49-F238E27FC236}">
                <a16:creationId xmlns:a16="http://schemas.microsoft.com/office/drawing/2014/main" id="{02409F7D-BA84-4DEF-9E51-D5112728D050}"/>
              </a:ext>
            </a:extLst>
          </p:cNvPr>
          <p:cNvCxnSpPr>
            <a:cxnSpLocks/>
            <a:stCxn id="165" idx="3"/>
          </p:cNvCxnSpPr>
          <p:nvPr/>
        </p:nvCxnSpPr>
        <p:spPr>
          <a:xfrm flipV="1">
            <a:off x="4387012" y="5103008"/>
            <a:ext cx="1028899" cy="683737"/>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11">
            <a:extLst>
              <a:ext uri="{FF2B5EF4-FFF2-40B4-BE49-F238E27FC236}">
                <a16:creationId xmlns:a16="http://schemas.microsoft.com/office/drawing/2014/main" id="{9BD328BA-BF05-4E15-A6A6-2AFE1D531F0E}"/>
              </a:ext>
            </a:extLst>
          </p:cNvPr>
          <p:cNvCxnSpPr>
            <a:cxnSpLocks/>
            <a:stCxn id="168" idx="3"/>
            <a:endCxn id="185" idx="1"/>
          </p:cNvCxnSpPr>
          <p:nvPr/>
        </p:nvCxnSpPr>
        <p:spPr>
          <a:xfrm flipV="1">
            <a:off x="4387012" y="6099154"/>
            <a:ext cx="1079425" cy="22088"/>
          </a:xfrm>
          <a:prstGeom prst="curvedConnector3">
            <a:avLst>
              <a:gd name="adj1" fmla="val 50000"/>
            </a:avLst>
          </a:prstGeom>
          <a:ln>
            <a:solidFill>
              <a:srgbClr val="008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12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39</a:t>
            </a:fld>
            <a:endParaRPr lang="ko-KR" altLang="en-US" dirty="0"/>
          </a:p>
        </p:txBody>
      </p:sp>
      <p:sp>
        <p:nvSpPr>
          <p:cNvPr id="8" name="제목 7"/>
          <p:cNvSpPr>
            <a:spLocks noGrp="1"/>
          </p:cNvSpPr>
          <p:nvPr>
            <p:ph type="ctrTitle"/>
          </p:nvPr>
        </p:nvSpPr>
        <p:spPr/>
        <p:txBody>
          <a:bodyPr/>
          <a:lstStyle/>
          <a:p>
            <a:pPr algn="ctr"/>
            <a:r>
              <a:rPr lang="en-US" altLang="ko-KR" dirty="0"/>
              <a:t>Unit 4.</a:t>
            </a:r>
            <a:br>
              <a:rPr lang="en-US" altLang="ko-KR" dirty="0"/>
            </a:br>
            <a:r>
              <a:rPr lang="en-US" altLang="ko-KR" dirty="0"/>
              <a:t>Architecture Design</a:t>
            </a:r>
            <a:endParaRPr lang="en-US" dirty="0"/>
          </a:p>
        </p:txBody>
      </p:sp>
      <p:sp>
        <p:nvSpPr>
          <p:cNvPr id="9" name="부제목 8"/>
          <p:cNvSpPr>
            <a:spLocks noGrp="1"/>
          </p:cNvSpPr>
          <p:nvPr>
            <p:ph type="subTitle" idx="1"/>
          </p:nvPr>
        </p:nvSpPr>
        <p:spPr/>
        <p:txBody>
          <a:bodyPr/>
          <a:lstStyle/>
          <a:p>
            <a:endParaRPr lang="en-US" dirty="0"/>
          </a:p>
        </p:txBody>
      </p:sp>
      <p:sp>
        <p:nvSpPr>
          <p:cNvPr id="5" name="바닥글 개체 틀 4"/>
          <p:cNvSpPr>
            <a:spLocks noGrp="1"/>
          </p:cNvSpPr>
          <p:nvPr>
            <p:ph type="ftr" sz="quarter" idx="13"/>
          </p:nvPr>
        </p:nvSpPr>
        <p:spPr/>
        <p:txBody>
          <a:bodyPr/>
          <a:lstStyle/>
          <a:p>
            <a:pPr algn="l">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388243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Table of Contents</a:t>
            </a:r>
            <a:endParaRPr lang="ko-KR" altLang="en-US" dirty="0"/>
          </a:p>
        </p:txBody>
      </p:sp>
      <p:sp>
        <p:nvSpPr>
          <p:cNvPr id="4" name="슬라이드 번호 개체 틀 3"/>
          <p:cNvSpPr>
            <a:spLocks noGrp="1"/>
          </p:cNvSpPr>
          <p:nvPr>
            <p:ph type="sldNum" sz="quarter" idx="15"/>
          </p:nvPr>
        </p:nvSpPr>
        <p:spPr/>
        <p:txBody>
          <a:bodyPr/>
          <a:lstStyle/>
          <a:p>
            <a:fld id="{4A91FC48-8A96-4FB9-BA72-0388FB2898FB}" type="slidenum">
              <a:rPr lang="ko-KR" altLang="en-US" smtClean="0"/>
              <a:pPr/>
              <a:t>4</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graphicFrame>
        <p:nvGraphicFramePr>
          <p:cNvPr id="6" name="Content Placeholder 5">
            <a:extLst>
              <a:ext uri="{FF2B5EF4-FFF2-40B4-BE49-F238E27FC236}">
                <a16:creationId xmlns:a16="http://schemas.microsoft.com/office/drawing/2014/main" id="{1766C437-32E0-479F-AB4B-DF65CDBFA82F}"/>
              </a:ext>
            </a:extLst>
          </p:cNvPr>
          <p:cNvGraphicFramePr>
            <a:graphicFrameLocks/>
          </p:cNvGraphicFramePr>
          <p:nvPr>
            <p:extLst>
              <p:ext uri="{D42A27DB-BD31-4B8C-83A1-F6EECF244321}">
                <p14:modId xmlns:p14="http://schemas.microsoft.com/office/powerpoint/2010/main" val="3189487354"/>
              </p:ext>
            </p:extLst>
          </p:nvPr>
        </p:nvGraphicFramePr>
        <p:xfrm>
          <a:off x="204455" y="920910"/>
          <a:ext cx="8734425" cy="4480560"/>
        </p:xfrm>
        <a:graphic>
          <a:graphicData uri="http://schemas.openxmlformats.org/drawingml/2006/table">
            <a:tbl>
              <a:tblPr firstRow="1" bandRow="1">
                <a:tableStyleId>{5A111915-BE36-4E01-A7E5-04B1672EAD32}</a:tableStyleId>
              </a:tblPr>
              <a:tblGrid>
                <a:gridCol w="938212">
                  <a:extLst>
                    <a:ext uri="{9D8B030D-6E8A-4147-A177-3AD203B41FA5}">
                      <a16:colId xmlns:a16="http://schemas.microsoft.com/office/drawing/2014/main" val="20000"/>
                    </a:ext>
                  </a:extLst>
                </a:gridCol>
                <a:gridCol w="6201308">
                  <a:extLst>
                    <a:ext uri="{9D8B030D-6E8A-4147-A177-3AD203B41FA5}">
                      <a16:colId xmlns:a16="http://schemas.microsoft.com/office/drawing/2014/main" val="20001"/>
                    </a:ext>
                  </a:extLst>
                </a:gridCol>
                <a:gridCol w="1594905">
                  <a:extLst>
                    <a:ext uri="{9D8B030D-6E8A-4147-A177-3AD203B41FA5}">
                      <a16:colId xmlns:a16="http://schemas.microsoft.com/office/drawing/2014/main" val="20002"/>
                    </a:ext>
                  </a:extLst>
                </a:gridCol>
              </a:tblGrid>
              <a:tr h="370840">
                <a:tc>
                  <a:txBody>
                    <a:bodyPr/>
                    <a:lstStyle/>
                    <a:p>
                      <a:pPr algn="ctr"/>
                      <a:endParaRPr lang="en-US" sz="20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2000" dirty="0">
                          <a:latin typeface="Calibri" panose="020F0502020204030204" pitchFamily="34" charset="0"/>
                          <a:cs typeface="Calibri" panose="020F0502020204030204" pitchFamily="34" charset="0"/>
                        </a:rPr>
                        <a:t>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2000" dirty="0">
                          <a:latin typeface="Calibri" panose="020F0502020204030204" pitchFamily="34" charset="0"/>
                          <a:cs typeface="Calibri" panose="020F0502020204030204" pitchFamily="34" charset="0"/>
                        </a:rPr>
                        <a:t>Slide</a:t>
                      </a:r>
                      <a:r>
                        <a:rPr lang="en-US" sz="2000" baseline="0" dirty="0">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40">
                <a:tc>
                  <a:txBody>
                    <a:bodyPr/>
                    <a:lstStyle/>
                    <a:p>
                      <a:pPr algn="ctr"/>
                      <a:endParaRPr lang="en-US" sz="20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ko-KR" altLang="en-US" sz="2000" dirty="0">
                          <a:solidFill>
                            <a:schemeClr val="tx1"/>
                          </a:solidFill>
                          <a:latin typeface="Calibri" panose="020F0502020204030204" pitchFamily="34" charset="0"/>
                          <a:cs typeface="Calibri" panose="020F0502020204030204" pitchFamily="34" charset="0"/>
                        </a:rPr>
                        <a:t>심사의견개요</a:t>
                      </a:r>
                      <a:endParaRPr lang="en-US" sz="200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2000" dirty="0">
                          <a:latin typeface="Calibri" panose="020F0502020204030204" pitchFamily="34" charset="0"/>
                          <a:cs typeface="Calibri" panose="020F0502020204030204" pitchFamily="34" charset="0"/>
                        </a:rPr>
                        <a:t>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57150" latinLnBrk="0">
                        <a:spcBef>
                          <a:spcPts val="1200"/>
                        </a:spcBef>
                        <a:buFont typeface="+mj-lt"/>
                        <a:buNone/>
                      </a:pPr>
                      <a:r>
                        <a:rPr lang="ko-KR" altLang="en-US" sz="2000" b="0" dirty="0">
                          <a:latin typeface="Calibri" panose="020F0502020204030204" pitchFamily="34" charset="0"/>
                          <a:cs typeface="Calibri" panose="020F0502020204030204" pitchFamily="34" charset="0"/>
                        </a:rPr>
                        <a:t>초기 파라미터 설정 및 </a:t>
                      </a:r>
                      <a:r>
                        <a:rPr lang="en-US" altLang="ko-KR" sz="2000" b="0" dirty="0">
                          <a:latin typeface="Calibri" panose="020F0502020204030204" pitchFamily="34" charset="0"/>
                          <a:cs typeface="Calibri" panose="020F0502020204030204" pitchFamily="34" charset="0"/>
                        </a:rPr>
                        <a:t>weight</a:t>
                      </a:r>
                      <a:r>
                        <a:rPr lang="ko-KR" altLang="en-US" sz="2000" b="0" dirty="0">
                          <a:latin typeface="Calibri" panose="020F0502020204030204" pitchFamily="34" charset="0"/>
                          <a:cs typeface="Calibri" panose="020F0502020204030204" pitchFamily="34" charset="0"/>
                        </a:rPr>
                        <a:t>에 대한 기술</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7</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0664101"/>
                  </a:ext>
                </a:extLst>
              </a:tr>
              <a:tr h="370840">
                <a:tc>
                  <a:txBody>
                    <a:bodyPr/>
                    <a:lstStyle/>
                    <a:p>
                      <a:pPr algn="ctr"/>
                      <a:r>
                        <a:rPr lang="en-US" sz="2000" dirty="0">
                          <a:latin typeface="Calibri" panose="020F0502020204030204" pitchFamily="34" charset="0"/>
                          <a:cs typeface="Calibri" panose="020F0502020204030204" pitchFamily="34"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57150" latinLnBrk="0">
                        <a:spcBef>
                          <a:spcPts val="1200"/>
                        </a:spcBef>
                        <a:buFont typeface="+mj-lt"/>
                        <a:buNone/>
                      </a:pPr>
                      <a:r>
                        <a:rPr lang="ko-KR" altLang="en-US" sz="2000" b="0" dirty="0">
                          <a:latin typeface="Calibri" panose="020F0502020204030204" pitchFamily="34" charset="0"/>
                          <a:cs typeface="Calibri" panose="020F0502020204030204" pitchFamily="34" charset="0"/>
                        </a:rPr>
                        <a:t>기존연구와 차별화 되는 전략 목표가 추가되어야 함</a:t>
                      </a:r>
                      <a:endParaRPr lang="en-US" altLang="ko-KR" sz="2000" b="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8</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695441"/>
                  </a:ext>
                </a:extLst>
              </a:tr>
              <a:tr h="370840">
                <a:tc>
                  <a:txBody>
                    <a:bodyPr/>
                    <a:lstStyle/>
                    <a:p>
                      <a:pPr algn="ctr"/>
                      <a:r>
                        <a:rPr lang="en-US" sz="2000" dirty="0">
                          <a:latin typeface="Calibri" panose="020F0502020204030204" pitchFamily="34" charset="0"/>
                          <a:cs typeface="Calibri" panose="020F0502020204030204" pitchFamily="34"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ko-KR" altLang="en-US" sz="2000" b="0" dirty="0">
                          <a:solidFill>
                            <a:schemeClr val="tx1"/>
                          </a:solidFill>
                          <a:latin typeface="Calibri" panose="020F0502020204030204" pitchFamily="34" charset="0"/>
                          <a:cs typeface="Calibri" panose="020F0502020204030204" pitchFamily="34" charset="0"/>
                        </a:rPr>
                        <a:t>재난 식별을 위한 구체적 예시 및 결과 수준을 예측할 수 있어야 함</a:t>
                      </a:r>
                      <a:endParaRPr lang="en-US" sz="2000" b="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9</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2000" dirty="0">
                          <a:latin typeface="Calibri" panose="020F0502020204030204" pitchFamily="34" charset="0"/>
                          <a:cs typeface="Calibri" panose="020F0502020204030204" pitchFamily="34" charset="0"/>
                        </a:rPr>
                        <a:t>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000" b="0" kern="1200" dirty="0">
                          <a:solidFill>
                            <a:schemeClr val="tx1"/>
                          </a:solidFill>
                          <a:latin typeface="+mj-ea"/>
                          <a:ea typeface="+mn-ea"/>
                          <a:cs typeface="Calibri" panose="020F0502020204030204" pitchFamily="34" charset="0"/>
                        </a:rPr>
                        <a:t>파라미터 설정의 최적화가 필요함</a:t>
                      </a:r>
                      <a:endParaRPr lang="en-US" altLang="ko-KR" sz="2000" b="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10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2000" dirty="0">
                          <a:latin typeface="Calibri" panose="020F0502020204030204" pitchFamily="34" charset="0"/>
                          <a:cs typeface="Calibri" panose="020F0502020204030204" pitchFamily="34" charset="0"/>
                        </a:rPr>
                        <a:t>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2000" b="0" dirty="0">
                          <a:latin typeface="Calibri" panose="020F0502020204030204" pitchFamily="34" charset="0"/>
                          <a:cs typeface="Calibri" panose="020F0502020204030204" pitchFamily="34" charset="0"/>
                        </a:rPr>
                        <a:t>Process for</a:t>
                      </a:r>
                      <a:r>
                        <a:rPr lang="ko-KR" altLang="en-US" sz="2000" b="0" dirty="0">
                          <a:latin typeface="Calibri" panose="020F0502020204030204" pitchFamily="34" charset="0"/>
                          <a:cs typeface="Calibri" panose="020F0502020204030204" pitchFamily="34" charset="0"/>
                        </a:rPr>
                        <a:t> </a:t>
                      </a:r>
                      <a:r>
                        <a:rPr lang="en-US" altLang="ko-KR" sz="2000" b="0" dirty="0">
                          <a:latin typeface="Calibri" panose="020F0502020204030204" pitchFamily="34" charset="0"/>
                          <a:cs typeface="Calibri" panose="020F0502020204030204" pitchFamily="34" charset="0"/>
                        </a:rPr>
                        <a:t>detecting</a:t>
                      </a:r>
                      <a:r>
                        <a:rPr lang="ko-KR" altLang="en-US" sz="2000" b="0" dirty="0">
                          <a:latin typeface="Calibri" panose="020F0502020204030204" pitchFamily="34" charset="0"/>
                          <a:cs typeface="Calibri" panose="020F0502020204030204" pitchFamily="34" charset="0"/>
                        </a:rPr>
                        <a:t> </a:t>
                      </a:r>
                      <a:r>
                        <a:rPr lang="en-US" altLang="ko-KR" sz="2000" b="0" dirty="0">
                          <a:latin typeface="Calibri" panose="020F0502020204030204" pitchFamily="34" charset="0"/>
                          <a:cs typeface="Calibri" panose="020F0502020204030204" pitchFamily="34" charset="0"/>
                        </a:rPr>
                        <a:t>disaster</a:t>
                      </a:r>
                      <a:r>
                        <a:rPr lang="ko-KR" altLang="en-US" sz="2000" b="0" dirty="0">
                          <a:latin typeface="Calibri" panose="020F0502020204030204" pitchFamily="34" charset="0"/>
                          <a:cs typeface="Calibri" panose="020F0502020204030204" pitchFamily="34" charset="0"/>
                        </a:rPr>
                        <a:t>에  </a:t>
                      </a:r>
                      <a:r>
                        <a:rPr lang="en-US" altLang="ko-KR" sz="2000" b="0" dirty="0">
                          <a:latin typeface="Calibri" panose="020F0502020204030204" pitchFamily="34" charset="0"/>
                          <a:cs typeface="Calibri" panose="020F0502020204030204" pitchFamily="34" charset="0"/>
                        </a:rPr>
                        <a:t>detail </a:t>
                      </a:r>
                      <a:r>
                        <a:rPr lang="ko-KR" altLang="en-US" sz="2000" b="0" dirty="0">
                          <a:latin typeface="Calibri" panose="020F0502020204030204" pitchFamily="34" charset="0"/>
                          <a:cs typeface="Calibri" panose="020F0502020204030204" pitchFamily="34" charset="0"/>
                        </a:rPr>
                        <a:t>한 설명 필요</a:t>
                      </a:r>
                      <a:endParaRPr lang="en-US" altLang="ko-KR" sz="2000" b="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11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sz="2000" dirty="0">
                          <a:latin typeface="Calibri" panose="020F0502020204030204" pitchFamily="34" charset="0"/>
                          <a:cs typeface="Calibri" panose="020F0502020204030204" pitchFamily="34" charset="0"/>
                        </a:rPr>
                        <a:t>6</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ko-KR" altLang="en-US" sz="2000" b="0" dirty="0">
                          <a:latin typeface="Calibri" panose="020F0502020204030204" pitchFamily="34" charset="0"/>
                          <a:cs typeface="Calibri" panose="020F0502020204030204" pitchFamily="34" charset="0"/>
                        </a:rPr>
                        <a:t>재난상황의 </a:t>
                      </a:r>
                      <a:r>
                        <a:rPr lang="en-US" altLang="ko-KR" sz="2000" b="0" dirty="0">
                          <a:latin typeface="Calibri" panose="020F0502020204030204" pitchFamily="34" charset="0"/>
                          <a:cs typeface="Calibri" panose="020F0502020204030204" pitchFamily="34" charset="0"/>
                        </a:rPr>
                        <a:t>People Detection accuracy</a:t>
                      </a:r>
                      <a:r>
                        <a:rPr lang="ko-KR" altLang="en-US" sz="2000" b="0" dirty="0">
                          <a:latin typeface="Calibri" panose="020F0502020204030204" pitchFamily="34" charset="0"/>
                          <a:cs typeface="Calibri" panose="020F0502020204030204" pitchFamily="34" charset="0"/>
                        </a:rPr>
                        <a:t>를 높이는 방안이 필요함</a:t>
                      </a:r>
                      <a:endParaRPr lang="en-US" sz="2000" b="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12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67014">
                <a:tc>
                  <a:txBody>
                    <a:bodyPr/>
                    <a:lstStyle/>
                    <a:p>
                      <a:pPr algn="ctr"/>
                      <a:r>
                        <a:rPr lang="en-US" sz="2000" dirty="0">
                          <a:latin typeface="Calibri" panose="020F0502020204030204" pitchFamily="34" charset="0"/>
                          <a:cs typeface="Calibri" panose="020F0502020204030204" pitchFamily="34" charset="0"/>
                        </a:rPr>
                        <a:t>7</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2000" b="0" dirty="0">
                          <a:latin typeface="Calibri" panose="020F0502020204030204" pitchFamily="34" charset="0"/>
                          <a:cs typeface="Calibri" panose="020F0502020204030204" pitchFamily="34" charset="0"/>
                        </a:rPr>
                        <a:t>Time Efficiency</a:t>
                      </a:r>
                      <a:r>
                        <a:rPr lang="ko-KR" altLang="en-US" sz="2000" b="0" dirty="0">
                          <a:latin typeface="Calibri" panose="020F0502020204030204" pitchFamily="34" charset="0"/>
                          <a:cs typeface="Calibri" panose="020F0502020204030204" pitchFamily="34" charset="0"/>
                        </a:rPr>
                        <a:t>의 </a:t>
                      </a:r>
                      <a:r>
                        <a:rPr lang="en-US" altLang="ko-KR" sz="2000" b="0" dirty="0">
                          <a:latin typeface="Calibri" panose="020F0502020204030204" pitchFamily="34" charset="0"/>
                          <a:cs typeface="Calibri" panose="020F0502020204030204" pitchFamily="34" charset="0"/>
                        </a:rPr>
                        <a:t>Total Time</a:t>
                      </a:r>
                      <a:r>
                        <a:rPr lang="ko-KR" altLang="en-US" sz="2000" b="0" dirty="0">
                          <a:latin typeface="Calibri" panose="020F0502020204030204" pitchFamily="34" charset="0"/>
                          <a:cs typeface="Calibri" panose="020F0502020204030204" pitchFamily="34" charset="0"/>
                        </a:rPr>
                        <a:t>은 </a:t>
                      </a:r>
                      <a:r>
                        <a:rPr lang="en-US" altLang="ko-KR" sz="2000" b="0" dirty="0">
                          <a:latin typeface="Calibri" panose="020F0502020204030204" pitchFamily="34" charset="0"/>
                          <a:cs typeface="Calibri" panose="020F0502020204030204" pitchFamily="34" charset="0"/>
                        </a:rPr>
                        <a:t>detection</a:t>
                      </a:r>
                      <a:r>
                        <a:rPr lang="ko-KR" altLang="en-US" sz="2000" b="0" dirty="0">
                          <a:latin typeface="Calibri" panose="020F0502020204030204" pitchFamily="34" charset="0"/>
                          <a:cs typeface="Calibri" panose="020F0502020204030204" pitchFamily="34" charset="0"/>
                        </a:rPr>
                        <a:t>까지 조정 권고함</a:t>
                      </a:r>
                      <a:endParaRPr lang="en-US" sz="2000" b="0"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libri" panose="020F0502020204030204" pitchFamily="34" charset="0"/>
                          <a:cs typeface="Calibri" panose="020F0502020204030204" pitchFamily="34" charset="0"/>
                        </a:rPr>
                        <a:t>13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2718748"/>
                  </a:ext>
                </a:extLst>
              </a:tr>
            </a:tbl>
          </a:graphicData>
        </a:graphic>
      </p:graphicFrame>
    </p:spTree>
    <p:extLst>
      <p:ext uri="{BB962C8B-B14F-4D97-AF65-F5344CB8AC3E}">
        <p14:creationId xmlns:p14="http://schemas.microsoft.com/office/powerpoint/2010/main" val="2824180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Client-Server Architecture Style</a:t>
            </a:r>
          </a:p>
          <a:p>
            <a:pPr lvl="1"/>
            <a:r>
              <a:rPr lang="en-US" dirty="0"/>
              <a:t>Client </a:t>
            </a:r>
          </a:p>
          <a:p>
            <a:pPr lvl="2"/>
            <a:r>
              <a:rPr lang="en-US" dirty="0"/>
              <a:t>To gather an event and send information for detecting disaster and People</a:t>
            </a:r>
          </a:p>
          <a:p>
            <a:pPr lvl="1"/>
            <a:r>
              <a:rPr lang="en-US" dirty="0"/>
              <a:t>Server</a:t>
            </a:r>
          </a:p>
          <a:p>
            <a:pPr lvl="2"/>
            <a:r>
              <a:rPr lang="en-US" dirty="0"/>
              <a:t>Training Disaster and People detection</a:t>
            </a:r>
          </a:p>
          <a:p>
            <a:pPr lvl="2"/>
            <a:r>
              <a:rPr lang="en-US" dirty="0"/>
              <a:t>To store people detection results</a:t>
            </a:r>
          </a:p>
          <a:p>
            <a:r>
              <a:rPr lang="en-US" dirty="0"/>
              <a:t>Layered Architecture Style</a:t>
            </a:r>
          </a:p>
          <a:p>
            <a:pPr lvl="1"/>
            <a:r>
              <a:rPr lang="en-US" dirty="0"/>
              <a:t>Control Layer</a:t>
            </a:r>
          </a:p>
          <a:p>
            <a:pPr lvl="1"/>
            <a:r>
              <a:rPr lang="en-US" dirty="0"/>
              <a:t>Interface Layer</a:t>
            </a:r>
          </a:p>
          <a:p>
            <a:pPr lvl="1"/>
            <a:r>
              <a:rPr lang="en-US" altLang="ko-KR" dirty="0"/>
              <a:t>Service Layer</a:t>
            </a:r>
          </a:p>
          <a:p>
            <a:pPr lvl="1"/>
            <a:r>
              <a:rPr lang="en-US" altLang="ko-KR" dirty="0"/>
              <a:t>Model Layer</a:t>
            </a:r>
          </a:p>
        </p:txBody>
      </p:sp>
      <p:sp>
        <p:nvSpPr>
          <p:cNvPr id="3" name="Title 2"/>
          <p:cNvSpPr>
            <a:spLocks noGrp="1"/>
          </p:cNvSpPr>
          <p:nvPr>
            <p:ph type="title"/>
          </p:nvPr>
        </p:nvSpPr>
        <p:spPr/>
        <p:txBody>
          <a:bodyPr/>
          <a:lstStyle/>
          <a:p>
            <a:r>
              <a:rPr lang="en-US" dirty="0"/>
              <a:t>Architecture Styles to Apply</a:t>
            </a:r>
          </a:p>
        </p:txBody>
      </p:sp>
      <p:sp>
        <p:nvSpPr>
          <p:cNvPr id="4" name="Slide Number Placeholder 3"/>
          <p:cNvSpPr>
            <a:spLocks noGrp="1"/>
          </p:cNvSpPr>
          <p:nvPr>
            <p:ph type="sldNum" sz="quarter" idx="10"/>
          </p:nvPr>
        </p:nvSpPr>
        <p:spPr/>
        <p:txBody>
          <a:bodyPr/>
          <a:lstStyle/>
          <a:p>
            <a:pPr>
              <a:defRPr/>
            </a:pPr>
            <a:fld id="{0BDF5A50-FEA7-4531-911E-E701FBDB2E78}" type="slidenum">
              <a:rPr lang="ko-KR" altLang="en-US" smtClean="0"/>
              <a:pPr>
                <a:defRPr/>
              </a:pPr>
              <a:t>40</a:t>
            </a:fld>
            <a:endParaRPr lang="ko-KR" altLang="en-US" dirty="0"/>
          </a:p>
        </p:txBody>
      </p:sp>
      <p:sp>
        <p:nvSpPr>
          <p:cNvPr id="5" name="Footer Placeholder 4"/>
          <p:cNvSpPr>
            <a:spLocks noGrp="1"/>
          </p:cNvSpPr>
          <p:nvPr>
            <p:ph type="ftr" sz="quarter" idx="17"/>
          </p:nvPr>
        </p:nvSpPr>
        <p:spPr/>
        <p:txBody>
          <a:bodyPr/>
          <a:lstStyle/>
          <a:p>
            <a:pPr>
              <a:defRPr/>
            </a:pPr>
            <a:r>
              <a:rPr lang="en-US" altLang="ko-KR" dirty="0"/>
              <a:t>Machine Learning Framework for In-Disaster People Detection</a:t>
            </a:r>
            <a:endParaRPr lang="ko-KR" altLang="en-US" dirty="0"/>
          </a:p>
        </p:txBody>
      </p:sp>
      <p:sp>
        <p:nvSpPr>
          <p:cNvPr id="6" name="Rectangle 63">
            <a:extLst>
              <a:ext uri="{FF2B5EF4-FFF2-40B4-BE49-F238E27FC236}">
                <a16:creationId xmlns:a16="http://schemas.microsoft.com/office/drawing/2014/main" id="{20E9F1F0-D217-48A8-B7B4-9AFC654EB89F}"/>
              </a:ext>
            </a:extLst>
          </p:cNvPr>
          <p:cNvSpPr/>
          <p:nvPr/>
        </p:nvSpPr>
        <p:spPr>
          <a:xfrm>
            <a:off x="4033683" y="3682020"/>
            <a:ext cx="2011680" cy="2286000"/>
          </a:xfrm>
          <a:prstGeom prst="rect">
            <a:avLst/>
          </a:prstGeom>
          <a:solidFill>
            <a:schemeClr val="bg1">
              <a:lumMod val="95000"/>
            </a:schemeClr>
          </a:solidFill>
          <a:ln w="12700">
            <a:solidFill>
              <a:schemeClr val="tx1"/>
            </a:solidFill>
          </a:ln>
          <a:effectLst>
            <a:outerShdw dist="635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72000" tIns="0" rtlCol="0" anchor="t" anchorCtr="0"/>
          <a:lstStyle/>
          <a:p>
            <a:r>
              <a:rPr lang="en-US" altLang="ko-KR" sz="1600" b="1" i="1" dirty="0">
                <a:solidFill>
                  <a:srgbClr val="0000FF"/>
                </a:solidFill>
                <a:latin typeface="Calibri" panose="020F0502020204030204" pitchFamily="34" charset="0"/>
                <a:cs typeface="Calibri" panose="020F0502020204030204" pitchFamily="34" charset="0"/>
              </a:rPr>
              <a:t>Client Tier</a:t>
            </a:r>
            <a:endParaRPr lang="en-US" altLang="ko-KR" sz="1400" b="1" dirty="0">
              <a:solidFill>
                <a:schemeClr val="tx1"/>
              </a:solidFill>
              <a:latin typeface="Calibri" panose="020F0502020204030204" pitchFamily="34" charset="0"/>
              <a:cs typeface="Calibri" panose="020F0502020204030204" pitchFamily="34" charset="0"/>
            </a:endParaRPr>
          </a:p>
        </p:txBody>
      </p:sp>
      <p:sp>
        <p:nvSpPr>
          <p:cNvPr id="8" name="Rectangle 63">
            <a:extLst>
              <a:ext uri="{FF2B5EF4-FFF2-40B4-BE49-F238E27FC236}">
                <a16:creationId xmlns:a16="http://schemas.microsoft.com/office/drawing/2014/main" id="{EF7769B4-4D4E-47AE-A7E3-31560100EDDB}"/>
              </a:ext>
            </a:extLst>
          </p:cNvPr>
          <p:cNvSpPr/>
          <p:nvPr/>
        </p:nvSpPr>
        <p:spPr>
          <a:xfrm>
            <a:off x="6742507" y="3682020"/>
            <a:ext cx="2011680" cy="2286000"/>
          </a:xfrm>
          <a:prstGeom prst="rect">
            <a:avLst/>
          </a:prstGeom>
          <a:solidFill>
            <a:schemeClr val="bg1">
              <a:lumMod val="95000"/>
            </a:schemeClr>
          </a:solidFill>
          <a:ln w="12700">
            <a:solidFill>
              <a:schemeClr val="tx1"/>
            </a:solidFill>
          </a:ln>
          <a:effectLst>
            <a:outerShdw dist="635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72000" tIns="0" rtlCol="0" anchor="t" anchorCtr="0"/>
          <a:lstStyle/>
          <a:p>
            <a:r>
              <a:rPr lang="en-US" altLang="ko-KR" sz="1600" b="1" i="1" dirty="0">
                <a:solidFill>
                  <a:srgbClr val="0000FF"/>
                </a:solidFill>
                <a:latin typeface="Calibri" panose="020F0502020204030204" pitchFamily="34" charset="0"/>
                <a:cs typeface="Calibri" panose="020F0502020204030204" pitchFamily="34" charset="0"/>
              </a:rPr>
              <a:t>Server Tier</a:t>
            </a:r>
            <a:endParaRPr lang="en-US" altLang="ko-KR" sz="1400" b="1" dirty="0">
              <a:solidFill>
                <a:schemeClr val="tx1"/>
              </a:solidFill>
              <a:latin typeface="Calibri" panose="020F0502020204030204" pitchFamily="34" charset="0"/>
              <a:cs typeface="Calibri" panose="020F0502020204030204" pitchFamily="34" charset="0"/>
            </a:endParaRPr>
          </a:p>
        </p:txBody>
      </p:sp>
      <p:cxnSp>
        <p:nvCxnSpPr>
          <p:cNvPr id="10" name="직선 연결선 9">
            <a:extLst>
              <a:ext uri="{FF2B5EF4-FFF2-40B4-BE49-F238E27FC236}">
                <a16:creationId xmlns:a16="http://schemas.microsoft.com/office/drawing/2014/main" id="{FCB1EE18-D8B4-4210-8B0F-B9FD90D206CD}"/>
              </a:ext>
            </a:extLst>
          </p:cNvPr>
          <p:cNvCxnSpPr>
            <a:cxnSpLocks/>
            <a:stCxn id="6" idx="3"/>
            <a:endCxn id="8" idx="1"/>
          </p:cNvCxnSpPr>
          <p:nvPr/>
        </p:nvCxnSpPr>
        <p:spPr>
          <a:xfrm>
            <a:off x="6045363" y="4825020"/>
            <a:ext cx="697144" cy="0"/>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sp>
        <p:nvSpPr>
          <p:cNvPr id="120" name="Rectangle 63">
            <a:extLst>
              <a:ext uri="{FF2B5EF4-FFF2-40B4-BE49-F238E27FC236}">
                <a16:creationId xmlns:a16="http://schemas.microsoft.com/office/drawing/2014/main" id="{432AED08-C181-4BC7-B20E-A1C4EE72049E}"/>
              </a:ext>
            </a:extLst>
          </p:cNvPr>
          <p:cNvSpPr/>
          <p:nvPr/>
        </p:nvSpPr>
        <p:spPr>
          <a:xfrm>
            <a:off x="4278638" y="4211929"/>
            <a:ext cx="1554480" cy="548640"/>
          </a:xfrm>
          <a:prstGeom prst="rect">
            <a:avLst/>
          </a:prstGeom>
          <a:solidFill>
            <a:schemeClr val="bg1">
              <a:lumMod val="95000"/>
            </a:schemeClr>
          </a:solidFill>
          <a:ln w="12700">
            <a:solidFill>
              <a:schemeClr val="tx1"/>
            </a:solidFill>
          </a:ln>
          <a:effectLst>
            <a:outerShdw dist="635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72000" tIns="0" rtlCol="0" anchor="t" anchorCtr="0"/>
          <a:lstStyle/>
          <a:p>
            <a:r>
              <a:rPr lang="en-US" altLang="ko-KR" sz="1600" b="1" i="1" dirty="0">
                <a:solidFill>
                  <a:srgbClr val="0000FF"/>
                </a:solidFill>
                <a:latin typeface="Calibri" panose="020F0502020204030204" pitchFamily="34" charset="0"/>
                <a:cs typeface="Calibri" panose="020F0502020204030204" pitchFamily="34" charset="0"/>
              </a:rPr>
              <a:t>Control Layer</a:t>
            </a:r>
            <a:endParaRPr lang="en-US" altLang="ko-KR" sz="1400" b="1" dirty="0">
              <a:solidFill>
                <a:schemeClr val="tx1"/>
              </a:solidFill>
              <a:latin typeface="Calibri" panose="020F0502020204030204" pitchFamily="34" charset="0"/>
              <a:cs typeface="Calibri" panose="020F0502020204030204" pitchFamily="34" charset="0"/>
            </a:endParaRPr>
          </a:p>
        </p:txBody>
      </p:sp>
      <p:sp>
        <p:nvSpPr>
          <p:cNvPr id="121" name="Rectangle 63">
            <a:extLst>
              <a:ext uri="{FF2B5EF4-FFF2-40B4-BE49-F238E27FC236}">
                <a16:creationId xmlns:a16="http://schemas.microsoft.com/office/drawing/2014/main" id="{C6CB1DF7-FB5A-4552-97B1-6DE529185A6E}"/>
              </a:ext>
            </a:extLst>
          </p:cNvPr>
          <p:cNvSpPr/>
          <p:nvPr/>
        </p:nvSpPr>
        <p:spPr>
          <a:xfrm>
            <a:off x="4278638" y="5112608"/>
            <a:ext cx="1554480" cy="548640"/>
          </a:xfrm>
          <a:prstGeom prst="rect">
            <a:avLst/>
          </a:prstGeom>
          <a:solidFill>
            <a:schemeClr val="bg1">
              <a:lumMod val="95000"/>
            </a:schemeClr>
          </a:solidFill>
          <a:ln w="12700">
            <a:solidFill>
              <a:schemeClr val="tx1"/>
            </a:solidFill>
          </a:ln>
          <a:effectLst>
            <a:outerShdw dist="635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72000" tIns="0" rtlCol="0" anchor="t" anchorCtr="0"/>
          <a:lstStyle/>
          <a:p>
            <a:r>
              <a:rPr lang="en-US" altLang="ko-KR" sz="1600" b="1" i="1" dirty="0">
                <a:solidFill>
                  <a:srgbClr val="0000FF"/>
                </a:solidFill>
                <a:latin typeface="Calibri" panose="020F0502020204030204" pitchFamily="34" charset="0"/>
                <a:cs typeface="Calibri" panose="020F0502020204030204" pitchFamily="34" charset="0"/>
              </a:rPr>
              <a:t>Interface Layer</a:t>
            </a:r>
            <a:endParaRPr lang="en-US" altLang="ko-KR" sz="1400" b="1" dirty="0">
              <a:solidFill>
                <a:schemeClr val="tx1"/>
              </a:solidFill>
              <a:latin typeface="Calibri" panose="020F0502020204030204" pitchFamily="34" charset="0"/>
              <a:cs typeface="Calibri" panose="020F0502020204030204" pitchFamily="34" charset="0"/>
            </a:endParaRPr>
          </a:p>
        </p:txBody>
      </p:sp>
      <p:sp>
        <p:nvSpPr>
          <p:cNvPr id="122" name="Rectangle 63">
            <a:extLst>
              <a:ext uri="{FF2B5EF4-FFF2-40B4-BE49-F238E27FC236}">
                <a16:creationId xmlns:a16="http://schemas.microsoft.com/office/drawing/2014/main" id="{E105E2EC-2072-433F-BB4D-8662559CFB5C}"/>
              </a:ext>
            </a:extLst>
          </p:cNvPr>
          <p:cNvSpPr/>
          <p:nvPr/>
        </p:nvSpPr>
        <p:spPr>
          <a:xfrm>
            <a:off x="6912260" y="4142438"/>
            <a:ext cx="1554480" cy="548640"/>
          </a:xfrm>
          <a:prstGeom prst="rect">
            <a:avLst/>
          </a:prstGeom>
          <a:solidFill>
            <a:schemeClr val="bg1">
              <a:lumMod val="95000"/>
            </a:schemeClr>
          </a:solidFill>
          <a:ln w="12700">
            <a:solidFill>
              <a:schemeClr val="tx1"/>
            </a:solidFill>
          </a:ln>
          <a:effectLst>
            <a:outerShdw dist="635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72000" tIns="0" rtlCol="0" anchor="t" anchorCtr="0"/>
          <a:lstStyle/>
          <a:p>
            <a:r>
              <a:rPr lang="en-US" altLang="ko-KR" sz="1600" b="1" i="1" dirty="0">
                <a:solidFill>
                  <a:srgbClr val="0000FF"/>
                </a:solidFill>
                <a:latin typeface="Calibri" panose="020F0502020204030204" pitchFamily="34" charset="0"/>
                <a:cs typeface="Calibri" panose="020F0502020204030204" pitchFamily="34" charset="0"/>
              </a:rPr>
              <a:t>Service Layer</a:t>
            </a:r>
            <a:endParaRPr lang="en-US" altLang="ko-KR" sz="1400" b="1" dirty="0">
              <a:solidFill>
                <a:schemeClr val="tx1"/>
              </a:solidFill>
              <a:latin typeface="Calibri" panose="020F0502020204030204" pitchFamily="34" charset="0"/>
              <a:cs typeface="Calibri" panose="020F0502020204030204" pitchFamily="34" charset="0"/>
            </a:endParaRPr>
          </a:p>
        </p:txBody>
      </p:sp>
      <p:sp>
        <p:nvSpPr>
          <p:cNvPr id="123" name="Rectangle 63">
            <a:extLst>
              <a:ext uri="{FF2B5EF4-FFF2-40B4-BE49-F238E27FC236}">
                <a16:creationId xmlns:a16="http://schemas.microsoft.com/office/drawing/2014/main" id="{6164CD67-586A-44C4-8E8F-DAFBACD656C8}"/>
              </a:ext>
            </a:extLst>
          </p:cNvPr>
          <p:cNvSpPr/>
          <p:nvPr/>
        </p:nvSpPr>
        <p:spPr>
          <a:xfrm>
            <a:off x="6912260" y="5043117"/>
            <a:ext cx="1554480" cy="548640"/>
          </a:xfrm>
          <a:prstGeom prst="rect">
            <a:avLst/>
          </a:prstGeom>
          <a:solidFill>
            <a:schemeClr val="bg1">
              <a:lumMod val="95000"/>
            </a:schemeClr>
          </a:solidFill>
          <a:ln w="12700">
            <a:solidFill>
              <a:schemeClr val="tx1"/>
            </a:solidFill>
          </a:ln>
          <a:effectLst>
            <a:outerShdw dist="635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72000" tIns="0" rtlCol="0" anchor="t" anchorCtr="0"/>
          <a:lstStyle/>
          <a:p>
            <a:r>
              <a:rPr lang="en-US" altLang="ko-KR" sz="1600" b="1" i="1" dirty="0">
                <a:solidFill>
                  <a:srgbClr val="0000FF"/>
                </a:solidFill>
                <a:latin typeface="Calibri" panose="020F0502020204030204" pitchFamily="34" charset="0"/>
                <a:cs typeface="Calibri" panose="020F0502020204030204" pitchFamily="34" charset="0"/>
              </a:rPr>
              <a:t>Model Layer</a:t>
            </a:r>
            <a:endParaRPr lang="en-US" altLang="ko-KR" sz="14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6212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ent Placeholder 1">
            <a:extLst>
              <a:ext uri="{FF2B5EF4-FFF2-40B4-BE49-F238E27FC236}">
                <a16:creationId xmlns:a16="http://schemas.microsoft.com/office/drawing/2014/main" id="{ACB570A5-CCB4-4870-AA90-B37596F6C0CA}"/>
              </a:ext>
            </a:extLst>
          </p:cNvPr>
          <p:cNvSpPr txBox="1">
            <a:spLocks/>
          </p:cNvSpPr>
          <p:nvPr/>
        </p:nvSpPr>
        <p:spPr bwMode="auto">
          <a:xfrm>
            <a:off x="212453" y="718687"/>
            <a:ext cx="8858312" cy="5521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80975" indent="-180975" algn="l" rtl="0" fontAlgn="base" latinLnBrk="0">
              <a:lnSpc>
                <a:spcPct val="100000"/>
              </a:lnSpc>
              <a:spcBef>
                <a:spcPts val="1200"/>
              </a:spcBef>
              <a:spcAft>
                <a:spcPct val="0"/>
              </a:spcAft>
              <a:buFont typeface="Arial" charset="0"/>
              <a:buChar char="•"/>
              <a:defRPr sz="2400" b="1" kern="1200">
                <a:solidFill>
                  <a:srgbClr val="0000FF"/>
                </a:solidFill>
                <a:latin typeface="Calibri" panose="020F0502020204030204" pitchFamily="34" charset="0"/>
                <a:ea typeface="+mn-ea"/>
                <a:cs typeface="Calibri" panose="020F0502020204030204" pitchFamily="34" charset="0"/>
              </a:defRPr>
            </a:lvl1pPr>
            <a:lvl2pPr marL="450850" indent="-200025" algn="l" rtl="0" fontAlgn="base" latinLnBrk="0">
              <a:lnSpc>
                <a:spcPct val="100000"/>
              </a:lnSpc>
              <a:spcBef>
                <a:spcPts val="900"/>
              </a:spcBef>
              <a:spcAft>
                <a:spcPct val="0"/>
              </a:spcAft>
              <a:buFont typeface="Arial" panose="020B0604020202020204" pitchFamily="34" charset="0"/>
              <a:buChar char="•"/>
              <a:defRPr sz="2000" b="1" kern="1200">
                <a:solidFill>
                  <a:schemeClr val="tx1"/>
                </a:solidFill>
                <a:latin typeface="Calibri" panose="020F0502020204030204" pitchFamily="34" charset="0"/>
                <a:ea typeface="+mn-ea"/>
                <a:cs typeface="Calibri" panose="020F0502020204030204" pitchFamily="34" charset="0"/>
              </a:defRPr>
            </a:lvl2pPr>
            <a:lvl3pPr marL="631825" indent="-155575" algn="l" rtl="0" fontAlgn="base" latinLnBrk="0">
              <a:lnSpc>
                <a:spcPct val="100000"/>
              </a:lnSpc>
              <a:spcBef>
                <a:spcPts val="6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901700" indent="-238125" algn="l" rtl="0" fontAlgn="base" latinLnBrk="0">
              <a:lnSpc>
                <a:spcPct val="100000"/>
              </a:lnSpc>
              <a:spcBef>
                <a:spcPts val="1200"/>
              </a:spcBef>
              <a:spcAft>
                <a:spcPct val="0"/>
              </a:spcAft>
              <a:buFont typeface="Arial" charset="0"/>
              <a:buChar char="–"/>
              <a:defRPr sz="1600" kern="1200">
                <a:solidFill>
                  <a:schemeClr val="tx1"/>
                </a:solidFill>
                <a:latin typeface="Calibri" panose="020F0502020204030204" pitchFamily="34" charset="0"/>
                <a:ea typeface="+mn-ea"/>
                <a:cs typeface="Calibri" panose="020F0502020204030204" pitchFamily="34" charset="0"/>
              </a:defRPr>
            </a:lvl4pPr>
            <a:lvl5pPr marL="1081088" indent="-153988" algn="l" rtl="0" fontAlgn="base" latinLnBrk="0">
              <a:lnSpc>
                <a:spcPct val="100000"/>
              </a:lnSpc>
              <a:spcBef>
                <a:spcPts val="1200"/>
              </a:spcBef>
              <a:spcAft>
                <a:spcPct val="0"/>
              </a:spcAft>
              <a:buFont typeface="Arial" charset="0"/>
              <a:buChar char="»"/>
              <a:defRPr sz="14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dirty="0"/>
              <a:t>Client Tier Architecture</a:t>
            </a:r>
          </a:p>
          <a:p>
            <a:pPr lvl="1"/>
            <a:r>
              <a:rPr kumimoji="0" lang="en-US" dirty="0"/>
              <a:t>The Client Tier consists of the following components</a:t>
            </a:r>
          </a:p>
          <a:p>
            <a:pPr lvl="2"/>
            <a:r>
              <a:rPr kumimoji="0" lang="en-US" dirty="0"/>
              <a:t>Input Adapter</a:t>
            </a:r>
          </a:p>
          <a:p>
            <a:pPr lvl="2"/>
            <a:r>
              <a:rPr kumimoji="0" lang="en-US" dirty="0"/>
              <a:t>Policy Downloader</a:t>
            </a:r>
          </a:p>
          <a:p>
            <a:pPr lvl="2"/>
            <a:r>
              <a:rPr kumimoji="0" lang="en-US" dirty="0"/>
              <a:t>Data Converters</a:t>
            </a:r>
          </a:p>
          <a:p>
            <a:pPr lvl="2"/>
            <a:r>
              <a:rPr kumimoji="0" lang="en-US" dirty="0"/>
              <a:t>Event Modeler</a:t>
            </a:r>
          </a:p>
          <a:p>
            <a:pPr lvl="2"/>
            <a:r>
              <a:rPr kumimoji="0" lang="en-US" dirty="0"/>
              <a:t>Event Processor</a:t>
            </a:r>
          </a:p>
          <a:p>
            <a:pPr lvl="2"/>
            <a:r>
              <a:rPr kumimoji="0" lang="en-US" dirty="0"/>
              <a:t>Output Adapter</a:t>
            </a:r>
          </a:p>
          <a:p>
            <a:endParaRPr kumimoji="0" lang="en-US" dirty="0"/>
          </a:p>
        </p:txBody>
      </p:sp>
      <p:sp>
        <p:nvSpPr>
          <p:cNvPr id="52" name="Rectangle 63">
            <a:extLst>
              <a:ext uri="{FF2B5EF4-FFF2-40B4-BE49-F238E27FC236}">
                <a16:creationId xmlns:a16="http://schemas.microsoft.com/office/drawing/2014/main" id="{30BF56C0-5529-4294-824F-7E07B8A7EB80}"/>
              </a:ext>
            </a:extLst>
          </p:cNvPr>
          <p:cNvSpPr/>
          <p:nvPr/>
        </p:nvSpPr>
        <p:spPr>
          <a:xfrm>
            <a:off x="719572" y="3861048"/>
            <a:ext cx="7164796" cy="721509"/>
          </a:xfrm>
          <a:prstGeom prst="rect">
            <a:avLst/>
          </a:prstGeom>
          <a:solidFill>
            <a:schemeClr val="bg1">
              <a:lumMod val="95000"/>
            </a:schemeClr>
          </a:solidFill>
          <a:ln w="12700">
            <a:solidFill>
              <a:schemeClr val="tx1"/>
            </a:solidFill>
          </a:ln>
          <a:effectLst>
            <a:outerShdw dist="635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72000" tIns="0" rtlCol="0" anchor="t" anchorCtr="0"/>
          <a:lstStyle/>
          <a:p>
            <a:r>
              <a:rPr lang="en-US" altLang="ko-KR" sz="1600" b="1" i="1" dirty="0">
                <a:solidFill>
                  <a:srgbClr val="0000FF"/>
                </a:solidFill>
                <a:latin typeface="Calibri" panose="020F0502020204030204" pitchFamily="34" charset="0"/>
                <a:cs typeface="Calibri" panose="020F0502020204030204" pitchFamily="34" charset="0"/>
              </a:rPr>
              <a:t>Control Layer</a:t>
            </a:r>
            <a:endParaRPr lang="en-US" altLang="ko-KR" sz="1400" b="1" dirty="0">
              <a:solidFill>
                <a:schemeClr val="tx1"/>
              </a:solidFill>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a:t>Architecture for Client Tier</a:t>
            </a:r>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41</a:t>
            </a:fld>
            <a:endParaRPr lang="ko-KR" altLang="en-US" dirty="0"/>
          </a:p>
        </p:txBody>
      </p:sp>
      <p:sp>
        <p:nvSpPr>
          <p:cNvPr id="47" name="Rectangle 26">
            <a:extLst>
              <a:ext uri="{FF2B5EF4-FFF2-40B4-BE49-F238E27FC236}">
                <a16:creationId xmlns:a16="http://schemas.microsoft.com/office/drawing/2014/main" id="{9E96A702-1673-47CF-8D2E-43ED53EC630F}"/>
              </a:ext>
            </a:extLst>
          </p:cNvPr>
          <p:cNvSpPr/>
          <p:nvPr/>
        </p:nvSpPr>
        <p:spPr>
          <a:xfrm>
            <a:off x="4049935" y="3993202"/>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Event Modeler</a:t>
            </a:r>
          </a:p>
        </p:txBody>
      </p:sp>
      <p:sp>
        <p:nvSpPr>
          <p:cNvPr id="49" name="Rectangle 26">
            <a:extLst>
              <a:ext uri="{FF2B5EF4-FFF2-40B4-BE49-F238E27FC236}">
                <a16:creationId xmlns:a16="http://schemas.microsoft.com/office/drawing/2014/main" id="{05A96718-8EAA-4525-993B-DC3909784F8A}"/>
              </a:ext>
            </a:extLst>
          </p:cNvPr>
          <p:cNvSpPr/>
          <p:nvPr/>
        </p:nvSpPr>
        <p:spPr>
          <a:xfrm>
            <a:off x="1936146" y="3993202"/>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Policy Downloader</a:t>
            </a:r>
          </a:p>
        </p:txBody>
      </p:sp>
      <p:sp>
        <p:nvSpPr>
          <p:cNvPr id="17" name="Rectangle 63">
            <a:extLst>
              <a:ext uri="{FF2B5EF4-FFF2-40B4-BE49-F238E27FC236}">
                <a16:creationId xmlns:a16="http://schemas.microsoft.com/office/drawing/2014/main" id="{EC910FB4-5FF4-4AE3-B467-979AB03C1007}"/>
              </a:ext>
            </a:extLst>
          </p:cNvPr>
          <p:cNvSpPr/>
          <p:nvPr/>
        </p:nvSpPr>
        <p:spPr>
          <a:xfrm>
            <a:off x="719572" y="4761727"/>
            <a:ext cx="7164796" cy="987259"/>
          </a:xfrm>
          <a:prstGeom prst="rect">
            <a:avLst/>
          </a:prstGeom>
          <a:solidFill>
            <a:schemeClr val="bg1">
              <a:lumMod val="95000"/>
            </a:schemeClr>
          </a:solidFill>
          <a:ln w="12700">
            <a:solidFill>
              <a:schemeClr val="tx1"/>
            </a:solidFill>
          </a:ln>
          <a:effectLst>
            <a:outerShdw dist="635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72000" tIns="0" rtlCol="0" anchor="t" anchorCtr="0"/>
          <a:lstStyle/>
          <a:p>
            <a:r>
              <a:rPr lang="en-US" altLang="ko-KR" sz="1600" b="1" i="1" dirty="0">
                <a:solidFill>
                  <a:srgbClr val="0000FF"/>
                </a:solidFill>
                <a:latin typeface="Calibri" panose="020F0502020204030204" pitchFamily="34" charset="0"/>
                <a:cs typeface="Calibri" panose="020F0502020204030204" pitchFamily="34" charset="0"/>
              </a:rPr>
              <a:t>Interface Layer</a:t>
            </a:r>
            <a:endParaRPr lang="en-US" altLang="ko-KR" sz="1400" b="1" dirty="0">
              <a:solidFill>
                <a:schemeClr val="tx1"/>
              </a:solidFill>
              <a:latin typeface="Calibri" panose="020F0502020204030204" pitchFamily="34" charset="0"/>
              <a:cs typeface="Calibri" panose="020F0502020204030204" pitchFamily="34" charset="0"/>
            </a:endParaRPr>
          </a:p>
        </p:txBody>
      </p:sp>
      <p:sp>
        <p:nvSpPr>
          <p:cNvPr id="16" name="Footer Placeholder 4">
            <a:extLst>
              <a:ext uri="{FF2B5EF4-FFF2-40B4-BE49-F238E27FC236}">
                <a16:creationId xmlns:a16="http://schemas.microsoft.com/office/drawing/2014/main" id="{31AF700F-22B0-429E-B4E2-74A022DBFF96}"/>
              </a:ext>
            </a:extLst>
          </p:cNvPr>
          <p:cNvSpPr txBox="1">
            <a:spLocks/>
          </p:cNvSpPr>
          <p:nvPr/>
        </p:nvSpPr>
        <p:spPr>
          <a:xfrm>
            <a:off x="142844" y="6352125"/>
            <a:ext cx="8101565" cy="365125"/>
          </a:xfrm>
          <a:prstGeom prst="rect">
            <a:avLst/>
          </a:prstGeom>
        </p:spPr>
        <p:txBody>
          <a:bodyPr vert="horz" lIns="91440" tIns="45720" rIns="91440" bIns="45720" rtlCol="0" anchor="ctr"/>
          <a:lstStyle>
            <a:defPPr>
              <a:defRPr lang="ko-KR"/>
            </a:defPPr>
            <a:lvl1pPr algn="l" rtl="0" fontAlgn="auto" latinLnBrk="0">
              <a:spcBef>
                <a:spcPts val="0"/>
              </a:spcBef>
              <a:spcAft>
                <a:spcPts val="0"/>
              </a:spcAft>
              <a:defRPr kumimoji="0" sz="1100" b="1" i="1" kern="1200">
                <a:solidFill>
                  <a:schemeClr val="tx1"/>
                </a:solidFill>
                <a:latin typeface="Calibri" panose="020F0502020204030204" pitchFamily="34" charset="0"/>
                <a:ea typeface="+mn-ea"/>
                <a:cs typeface="Calibri" panose="020F0502020204030204" pitchFamily="34" charset="0"/>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defRPr/>
            </a:pPr>
            <a:r>
              <a:rPr lang="en-US" altLang="ko-KR"/>
              <a:t>Machine Learning Framework for In-Disaster People Detection</a:t>
            </a:r>
            <a:endParaRPr lang="ko-KR" altLang="en-US" dirty="0"/>
          </a:p>
        </p:txBody>
      </p:sp>
      <p:sp>
        <p:nvSpPr>
          <p:cNvPr id="46" name="Rectangle 26">
            <a:extLst>
              <a:ext uri="{FF2B5EF4-FFF2-40B4-BE49-F238E27FC236}">
                <a16:creationId xmlns:a16="http://schemas.microsoft.com/office/drawing/2014/main" id="{2AD981E6-7651-4CB8-AEF8-A335181D51B2}"/>
              </a:ext>
            </a:extLst>
          </p:cNvPr>
          <p:cNvSpPr/>
          <p:nvPr/>
        </p:nvSpPr>
        <p:spPr>
          <a:xfrm>
            <a:off x="6163724" y="3986342"/>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Event Processor</a:t>
            </a:r>
          </a:p>
        </p:txBody>
      </p:sp>
      <p:sp>
        <p:nvSpPr>
          <p:cNvPr id="48" name="Rectangle 26">
            <a:extLst>
              <a:ext uri="{FF2B5EF4-FFF2-40B4-BE49-F238E27FC236}">
                <a16:creationId xmlns:a16="http://schemas.microsoft.com/office/drawing/2014/main" id="{D5365DCF-792D-43BF-AA0F-1C5B981D0149}"/>
              </a:ext>
            </a:extLst>
          </p:cNvPr>
          <p:cNvSpPr/>
          <p:nvPr/>
        </p:nvSpPr>
        <p:spPr>
          <a:xfrm>
            <a:off x="1936146" y="5026756"/>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Input Adapter</a:t>
            </a:r>
          </a:p>
        </p:txBody>
      </p:sp>
      <p:sp>
        <p:nvSpPr>
          <p:cNvPr id="50" name="Rectangle 26">
            <a:extLst>
              <a:ext uri="{FF2B5EF4-FFF2-40B4-BE49-F238E27FC236}">
                <a16:creationId xmlns:a16="http://schemas.microsoft.com/office/drawing/2014/main" id="{E1B6CB07-A336-47EF-87F9-C459802FF2BE}"/>
              </a:ext>
            </a:extLst>
          </p:cNvPr>
          <p:cNvSpPr/>
          <p:nvPr/>
        </p:nvSpPr>
        <p:spPr>
          <a:xfrm>
            <a:off x="6163724" y="5026756"/>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Output Adapter</a:t>
            </a:r>
          </a:p>
        </p:txBody>
      </p:sp>
      <p:sp>
        <p:nvSpPr>
          <p:cNvPr id="72" name="Rectangle 26">
            <a:extLst>
              <a:ext uri="{FF2B5EF4-FFF2-40B4-BE49-F238E27FC236}">
                <a16:creationId xmlns:a16="http://schemas.microsoft.com/office/drawing/2014/main" id="{4F4CA3D6-1091-43AC-98A8-FB0EA6549CED}"/>
              </a:ext>
            </a:extLst>
          </p:cNvPr>
          <p:cNvSpPr/>
          <p:nvPr/>
        </p:nvSpPr>
        <p:spPr>
          <a:xfrm>
            <a:off x="4049935" y="5026756"/>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Data </a:t>
            </a:r>
          </a:p>
          <a:p>
            <a:pPr algn="ctr">
              <a:lnSpc>
                <a:spcPct val="80000"/>
              </a:lnSpc>
            </a:pPr>
            <a:r>
              <a:rPr lang="en-US" altLang="ko-KR" sz="1600" b="1" dirty="0">
                <a:latin typeface="Calibri" panose="020F0502020204030204" pitchFamily="34" charset="0"/>
                <a:cs typeface="Calibri" panose="020F0502020204030204" pitchFamily="34" charset="0"/>
              </a:rPr>
              <a:t>Converters</a:t>
            </a:r>
          </a:p>
        </p:txBody>
      </p:sp>
    </p:spTree>
    <p:extLst>
      <p:ext uri="{BB962C8B-B14F-4D97-AF65-F5344CB8AC3E}">
        <p14:creationId xmlns:p14="http://schemas.microsoft.com/office/powerpoint/2010/main" val="87223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ent Placeholder 1">
            <a:extLst>
              <a:ext uri="{FF2B5EF4-FFF2-40B4-BE49-F238E27FC236}">
                <a16:creationId xmlns:a16="http://schemas.microsoft.com/office/drawing/2014/main" id="{ACB570A5-CCB4-4870-AA90-B37596F6C0CA}"/>
              </a:ext>
            </a:extLst>
          </p:cNvPr>
          <p:cNvSpPr txBox="1">
            <a:spLocks/>
          </p:cNvSpPr>
          <p:nvPr/>
        </p:nvSpPr>
        <p:spPr bwMode="auto">
          <a:xfrm>
            <a:off x="212453" y="718687"/>
            <a:ext cx="8858312" cy="5521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80975" indent="-180975" algn="l" rtl="0" fontAlgn="base" latinLnBrk="0">
              <a:lnSpc>
                <a:spcPct val="100000"/>
              </a:lnSpc>
              <a:spcBef>
                <a:spcPts val="1200"/>
              </a:spcBef>
              <a:spcAft>
                <a:spcPct val="0"/>
              </a:spcAft>
              <a:buFont typeface="Arial" charset="0"/>
              <a:buChar char="•"/>
              <a:defRPr sz="2400" b="1" kern="1200">
                <a:solidFill>
                  <a:srgbClr val="0000FF"/>
                </a:solidFill>
                <a:latin typeface="Calibri" panose="020F0502020204030204" pitchFamily="34" charset="0"/>
                <a:ea typeface="+mn-ea"/>
                <a:cs typeface="Calibri" panose="020F0502020204030204" pitchFamily="34" charset="0"/>
              </a:defRPr>
            </a:lvl1pPr>
            <a:lvl2pPr marL="450850" indent="-200025" algn="l" rtl="0" fontAlgn="base" latinLnBrk="0">
              <a:lnSpc>
                <a:spcPct val="100000"/>
              </a:lnSpc>
              <a:spcBef>
                <a:spcPts val="900"/>
              </a:spcBef>
              <a:spcAft>
                <a:spcPct val="0"/>
              </a:spcAft>
              <a:buFont typeface="Arial" panose="020B0604020202020204" pitchFamily="34" charset="0"/>
              <a:buChar char="•"/>
              <a:defRPr sz="2000" b="1" kern="1200">
                <a:solidFill>
                  <a:schemeClr val="tx1"/>
                </a:solidFill>
                <a:latin typeface="Calibri" panose="020F0502020204030204" pitchFamily="34" charset="0"/>
                <a:ea typeface="+mn-ea"/>
                <a:cs typeface="Calibri" panose="020F0502020204030204" pitchFamily="34" charset="0"/>
              </a:defRPr>
            </a:lvl2pPr>
            <a:lvl3pPr marL="631825" indent="-155575" algn="l" rtl="0" fontAlgn="base" latinLnBrk="0">
              <a:lnSpc>
                <a:spcPct val="100000"/>
              </a:lnSpc>
              <a:spcBef>
                <a:spcPts val="6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901700" indent="-238125" algn="l" rtl="0" fontAlgn="base" latinLnBrk="0">
              <a:lnSpc>
                <a:spcPct val="100000"/>
              </a:lnSpc>
              <a:spcBef>
                <a:spcPts val="1200"/>
              </a:spcBef>
              <a:spcAft>
                <a:spcPct val="0"/>
              </a:spcAft>
              <a:buFont typeface="Arial" charset="0"/>
              <a:buChar char="–"/>
              <a:defRPr sz="1600" kern="1200">
                <a:solidFill>
                  <a:schemeClr val="tx1"/>
                </a:solidFill>
                <a:latin typeface="Calibri" panose="020F0502020204030204" pitchFamily="34" charset="0"/>
                <a:ea typeface="+mn-ea"/>
                <a:cs typeface="Calibri" panose="020F0502020204030204" pitchFamily="34" charset="0"/>
              </a:defRPr>
            </a:lvl4pPr>
            <a:lvl5pPr marL="1081088" indent="-153988" algn="l" rtl="0" fontAlgn="base" latinLnBrk="0">
              <a:lnSpc>
                <a:spcPct val="100000"/>
              </a:lnSpc>
              <a:spcBef>
                <a:spcPts val="1200"/>
              </a:spcBef>
              <a:spcAft>
                <a:spcPct val="0"/>
              </a:spcAft>
              <a:buFont typeface="Arial" charset="0"/>
              <a:buChar char="»"/>
              <a:defRPr sz="14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dirty="0"/>
              <a:t>Server Tier Architecture</a:t>
            </a:r>
          </a:p>
          <a:p>
            <a:pPr lvl="1"/>
            <a:r>
              <a:rPr lang="en-US" altLang="ko-KR" dirty="0"/>
              <a:t>To training Disaster and People detection </a:t>
            </a:r>
          </a:p>
          <a:p>
            <a:pPr lvl="1"/>
            <a:r>
              <a:rPr lang="en-US" altLang="ko-KR" dirty="0"/>
              <a:t>To store people detection results</a:t>
            </a:r>
            <a:endParaRPr lang="ko-KR" altLang="en-US" dirty="0"/>
          </a:p>
          <a:p>
            <a:endParaRPr kumimoji="0" lang="en-US" dirty="0"/>
          </a:p>
        </p:txBody>
      </p:sp>
      <p:sp>
        <p:nvSpPr>
          <p:cNvPr id="3" name="Title 2"/>
          <p:cNvSpPr>
            <a:spLocks noGrp="1"/>
          </p:cNvSpPr>
          <p:nvPr>
            <p:ph type="title"/>
          </p:nvPr>
        </p:nvSpPr>
        <p:spPr/>
        <p:txBody>
          <a:bodyPr/>
          <a:lstStyle/>
          <a:p>
            <a:r>
              <a:rPr lang="en-US" dirty="0"/>
              <a:t>Architecture for Server Tier</a:t>
            </a:r>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42</a:t>
            </a:fld>
            <a:endParaRPr lang="ko-KR" altLang="en-US" dirty="0"/>
          </a:p>
        </p:txBody>
      </p:sp>
      <p:sp>
        <p:nvSpPr>
          <p:cNvPr id="16" name="Footer Placeholder 4">
            <a:extLst>
              <a:ext uri="{FF2B5EF4-FFF2-40B4-BE49-F238E27FC236}">
                <a16:creationId xmlns:a16="http://schemas.microsoft.com/office/drawing/2014/main" id="{31AF700F-22B0-429E-B4E2-74A022DBFF96}"/>
              </a:ext>
            </a:extLst>
          </p:cNvPr>
          <p:cNvSpPr txBox="1">
            <a:spLocks/>
          </p:cNvSpPr>
          <p:nvPr/>
        </p:nvSpPr>
        <p:spPr>
          <a:xfrm>
            <a:off x="142844" y="6352125"/>
            <a:ext cx="8101565" cy="365125"/>
          </a:xfrm>
          <a:prstGeom prst="rect">
            <a:avLst/>
          </a:prstGeom>
        </p:spPr>
        <p:txBody>
          <a:bodyPr vert="horz" lIns="91440" tIns="45720" rIns="91440" bIns="45720" rtlCol="0" anchor="ctr"/>
          <a:lstStyle>
            <a:defPPr>
              <a:defRPr lang="ko-KR"/>
            </a:defPPr>
            <a:lvl1pPr algn="l" rtl="0" fontAlgn="auto" latinLnBrk="0">
              <a:spcBef>
                <a:spcPts val="0"/>
              </a:spcBef>
              <a:spcAft>
                <a:spcPts val="0"/>
              </a:spcAft>
              <a:defRPr kumimoji="0" sz="1100" b="1" i="1" kern="1200">
                <a:solidFill>
                  <a:schemeClr val="tx1"/>
                </a:solidFill>
                <a:latin typeface="Calibri" panose="020F0502020204030204" pitchFamily="34" charset="0"/>
                <a:ea typeface="+mn-ea"/>
                <a:cs typeface="Calibri" panose="020F0502020204030204" pitchFamily="34" charset="0"/>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defRPr/>
            </a:pPr>
            <a:r>
              <a:rPr lang="en-US" altLang="ko-KR"/>
              <a:t>Machine Learning Framework for In-Disaster People Detection</a:t>
            </a:r>
            <a:endParaRPr lang="ko-KR" altLang="en-US" dirty="0"/>
          </a:p>
        </p:txBody>
      </p:sp>
      <p:sp>
        <p:nvSpPr>
          <p:cNvPr id="14" name="Rectangle 63">
            <a:extLst>
              <a:ext uri="{FF2B5EF4-FFF2-40B4-BE49-F238E27FC236}">
                <a16:creationId xmlns:a16="http://schemas.microsoft.com/office/drawing/2014/main" id="{671D8339-0659-42CD-95EE-ABB5EE4C074F}"/>
              </a:ext>
            </a:extLst>
          </p:cNvPr>
          <p:cNvSpPr/>
          <p:nvPr/>
        </p:nvSpPr>
        <p:spPr>
          <a:xfrm>
            <a:off x="337992" y="2097516"/>
            <a:ext cx="8101563" cy="1727528"/>
          </a:xfrm>
          <a:prstGeom prst="rect">
            <a:avLst/>
          </a:prstGeom>
          <a:solidFill>
            <a:schemeClr val="bg1">
              <a:lumMod val="95000"/>
            </a:schemeClr>
          </a:solidFill>
          <a:ln w="12700">
            <a:solidFill>
              <a:schemeClr val="tx1"/>
            </a:solidFill>
          </a:ln>
          <a:effectLst>
            <a:outerShdw dist="635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72000" tIns="0" rtlCol="0" anchor="t" anchorCtr="0"/>
          <a:lstStyle/>
          <a:p>
            <a:r>
              <a:rPr lang="en-US" altLang="ko-KR" sz="1600" b="1" i="1" dirty="0">
                <a:solidFill>
                  <a:srgbClr val="0000FF"/>
                </a:solidFill>
                <a:latin typeface="Calibri" panose="020F0502020204030204" pitchFamily="34" charset="0"/>
                <a:cs typeface="Calibri" panose="020F0502020204030204" pitchFamily="34" charset="0"/>
              </a:rPr>
              <a:t>Service Layer</a:t>
            </a:r>
          </a:p>
        </p:txBody>
      </p:sp>
      <p:sp>
        <p:nvSpPr>
          <p:cNvPr id="15" name="Rectangle 26">
            <a:extLst>
              <a:ext uri="{FF2B5EF4-FFF2-40B4-BE49-F238E27FC236}">
                <a16:creationId xmlns:a16="http://schemas.microsoft.com/office/drawing/2014/main" id="{BFDCB359-AD78-463B-8000-BD48812C40F4}"/>
              </a:ext>
            </a:extLst>
          </p:cNvPr>
          <p:cNvSpPr/>
          <p:nvPr/>
        </p:nvSpPr>
        <p:spPr>
          <a:xfrm>
            <a:off x="3672448" y="2365829"/>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Disaster Detector</a:t>
            </a:r>
          </a:p>
        </p:txBody>
      </p:sp>
      <p:sp>
        <p:nvSpPr>
          <p:cNvPr id="20" name="Rectangle 26">
            <a:extLst>
              <a:ext uri="{FF2B5EF4-FFF2-40B4-BE49-F238E27FC236}">
                <a16:creationId xmlns:a16="http://schemas.microsoft.com/office/drawing/2014/main" id="{52B8B4F7-E15A-443E-80EB-C62EF8903EB9}"/>
              </a:ext>
            </a:extLst>
          </p:cNvPr>
          <p:cNvSpPr/>
          <p:nvPr/>
        </p:nvSpPr>
        <p:spPr>
          <a:xfrm>
            <a:off x="5127016" y="2365829"/>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Image Converter</a:t>
            </a:r>
          </a:p>
        </p:txBody>
      </p:sp>
      <p:sp>
        <p:nvSpPr>
          <p:cNvPr id="21" name="Rectangle 26">
            <a:extLst>
              <a:ext uri="{FF2B5EF4-FFF2-40B4-BE49-F238E27FC236}">
                <a16:creationId xmlns:a16="http://schemas.microsoft.com/office/drawing/2014/main" id="{EFA69D0E-9DAA-4FAB-938A-31A010E162FE}"/>
              </a:ext>
            </a:extLst>
          </p:cNvPr>
          <p:cNvSpPr/>
          <p:nvPr/>
        </p:nvSpPr>
        <p:spPr>
          <a:xfrm>
            <a:off x="2217880" y="2365829"/>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Disaster Event Processor</a:t>
            </a:r>
          </a:p>
        </p:txBody>
      </p:sp>
      <p:sp>
        <p:nvSpPr>
          <p:cNvPr id="22" name="Rectangle 26">
            <a:extLst>
              <a:ext uri="{FF2B5EF4-FFF2-40B4-BE49-F238E27FC236}">
                <a16:creationId xmlns:a16="http://schemas.microsoft.com/office/drawing/2014/main" id="{F808D085-4A01-4AFF-B03F-5CAEFC02E8AA}"/>
              </a:ext>
            </a:extLst>
          </p:cNvPr>
          <p:cNvSpPr/>
          <p:nvPr/>
        </p:nvSpPr>
        <p:spPr>
          <a:xfrm>
            <a:off x="763312" y="2365829"/>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Disaster Profile </a:t>
            </a:r>
            <a:br>
              <a:rPr lang="en-US" altLang="ko-KR" sz="1600" b="1" dirty="0">
                <a:latin typeface="Calibri" panose="020F0502020204030204" pitchFamily="34" charset="0"/>
                <a:cs typeface="Calibri" panose="020F0502020204030204" pitchFamily="34" charset="0"/>
              </a:rPr>
            </a:br>
            <a:r>
              <a:rPr lang="en-US" altLang="ko-KR" sz="1600" b="1" dirty="0">
                <a:latin typeface="Calibri" panose="020F0502020204030204" pitchFamily="34" charset="0"/>
                <a:cs typeface="Calibri" panose="020F0502020204030204" pitchFamily="34" charset="0"/>
              </a:rPr>
              <a:t>Manager</a:t>
            </a:r>
          </a:p>
        </p:txBody>
      </p:sp>
      <p:sp>
        <p:nvSpPr>
          <p:cNvPr id="23" name="Rectangle 26">
            <a:extLst>
              <a:ext uri="{FF2B5EF4-FFF2-40B4-BE49-F238E27FC236}">
                <a16:creationId xmlns:a16="http://schemas.microsoft.com/office/drawing/2014/main" id="{D1081D2D-DE54-4CCF-A06E-C3573754F258}"/>
              </a:ext>
            </a:extLst>
          </p:cNvPr>
          <p:cNvSpPr/>
          <p:nvPr/>
        </p:nvSpPr>
        <p:spPr>
          <a:xfrm>
            <a:off x="6581586" y="2365829"/>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People </a:t>
            </a:r>
          </a:p>
          <a:p>
            <a:pPr algn="ctr">
              <a:lnSpc>
                <a:spcPct val="80000"/>
              </a:lnSpc>
            </a:pPr>
            <a:r>
              <a:rPr lang="en-US" altLang="ko-KR" sz="1600" b="1" dirty="0">
                <a:latin typeface="Calibri" panose="020F0502020204030204" pitchFamily="34" charset="0"/>
                <a:cs typeface="Calibri" panose="020F0502020204030204" pitchFamily="34" charset="0"/>
              </a:rPr>
              <a:t>Detector</a:t>
            </a:r>
          </a:p>
        </p:txBody>
      </p:sp>
      <p:sp>
        <p:nvSpPr>
          <p:cNvPr id="43" name="Rectangle 26">
            <a:extLst>
              <a:ext uri="{FF2B5EF4-FFF2-40B4-BE49-F238E27FC236}">
                <a16:creationId xmlns:a16="http://schemas.microsoft.com/office/drawing/2014/main" id="{96323B62-DAC3-446C-9266-D5EA8316BFC7}"/>
              </a:ext>
            </a:extLst>
          </p:cNvPr>
          <p:cNvSpPr/>
          <p:nvPr/>
        </p:nvSpPr>
        <p:spPr>
          <a:xfrm>
            <a:off x="763312" y="2972162"/>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Event Filtering</a:t>
            </a:r>
          </a:p>
        </p:txBody>
      </p:sp>
      <p:sp>
        <p:nvSpPr>
          <p:cNvPr id="45" name="Rectangle 26">
            <a:extLst>
              <a:ext uri="{FF2B5EF4-FFF2-40B4-BE49-F238E27FC236}">
                <a16:creationId xmlns:a16="http://schemas.microsoft.com/office/drawing/2014/main" id="{7B33BD74-D209-463D-A6C3-F9BF3FC5AF8A}"/>
              </a:ext>
            </a:extLst>
          </p:cNvPr>
          <p:cNvSpPr/>
          <p:nvPr/>
        </p:nvSpPr>
        <p:spPr>
          <a:xfrm>
            <a:off x="2221737" y="2972162"/>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Agent </a:t>
            </a:r>
          </a:p>
          <a:p>
            <a:pPr algn="ctr">
              <a:lnSpc>
                <a:spcPct val="80000"/>
              </a:lnSpc>
            </a:pPr>
            <a:r>
              <a:rPr lang="en-US" altLang="ko-KR" sz="1600" b="1" dirty="0">
                <a:latin typeface="Calibri" panose="020F0502020204030204" pitchFamily="34" charset="0"/>
                <a:cs typeface="Calibri" panose="020F0502020204030204" pitchFamily="34" charset="0"/>
              </a:rPr>
              <a:t>Manager</a:t>
            </a:r>
          </a:p>
        </p:txBody>
      </p:sp>
      <p:sp>
        <p:nvSpPr>
          <p:cNvPr id="50" name="Rectangle 26">
            <a:extLst>
              <a:ext uri="{FF2B5EF4-FFF2-40B4-BE49-F238E27FC236}">
                <a16:creationId xmlns:a16="http://schemas.microsoft.com/office/drawing/2014/main" id="{B1D2C948-9E6E-421D-97D6-611CB4AA634C}"/>
              </a:ext>
            </a:extLst>
          </p:cNvPr>
          <p:cNvSpPr/>
          <p:nvPr/>
        </p:nvSpPr>
        <p:spPr>
          <a:xfrm>
            <a:off x="3672236" y="2972162"/>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Model </a:t>
            </a:r>
          </a:p>
          <a:p>
            <a:pPr algn="ctr">
              <a:lnSpc>
                <a:spcPct val="80000"/>
              </a:lnSpc>
            </a:pPr>
            <a:r>
              <a:rPr lang="en-US" altLang="ko-KR" sz="1600" b="1" dirty="0">
                <a:latin typeface="Calibri" panose="020F0502020204030204" pitchFamily="34" charset="0"/>
                <a:cs typeface="Calibri" panose="020F0502020204030204" pitchFamily="34" charset="0"/>
              </a:rPr>
              <a:t>Builder</a:t>
            </a:r>
          </a:p>
        </p:txBody>
      </p:sp>
      <p:sp>
        <p:nvSpPr>
          <p:cNvPr id="51" name="Rectangle 26">
            <a:extLst>
              <a:ext uri="{FF2B5EF4-FFF2-40B4-BE49-F238E27FC236}">
                <a16:creationId xmlns:a16="http://schemas.microsoft.com/office/drawing/2014/main" id="{A0109F75-22CA-4D76-9FCA-593A31CB4726}"/>
              </a:ext>
            </a:extLst>
          </p:cNvPr>
          <p:cNvSpPr/>
          <p:nvPr/>
        </p:nvSpPr>
        <p:spPr>
          <a:xfrm>
            <a:off x="5122735" y="2972162"/>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Event </a:t>
            </a:r>
          </a:p>
          <a:p>
            <a:pPr algn="ctr">
              <a:lnSpc>
                <a:spcPct val="80000"/>
              </a:lnSpc>
            </a:pPr>
            <a:r>
              <a:rPr lang="en-US" altLang="ko-KR" sz="1600" b="1" dirty="0">
                <a:latin typeface="Calibri" panose="020F0502020204030204" pitchFamily="34" charset="0"/>
                <a:cs typeface="Calibri" panose="020F0502020204030204" pitchFamily="34" charset="0"/>
              </a:rPr>
              <a:t>Modeler</a:t>
            </a:r>
          </a:p>
        </p:txBody>
      </p:sp>
      <p:sp>
        <p:nvSpPr>
          <p:cNvPr id="53" name="Rectangle 63">
            <a:extLst>
              <a:ext uri="{FF2B5EF4-FFF2-40B4-BE49-F238E27FC236}">
                <a16:creationId xmlns:a16="http://schemas.microsoft.com/office/drawing/2014/main" id="{FBEC4866-BD61-4037-B740-45F40FC1F5CC}"/>
              </a:ext>
            </a:extLst>
          </p:cNvPr>
          <p:cNvSpPr/>
          <p:nvPr/>
        </p:nvSpPr>
        <p:spPr>
          <a:xfrm>
            <a:off x="363306" y="3936665"/>
            <a:ext cx="8076249" cy="1277003"/>
          </a:xfrm>
          <a:prstGeom prst="rect">
            <a:avLst/>
          </a:prstGeom>
          <a:solidFill>
            <a:schemeClr val="bg1">
              <a:lumMod val="95000"/>
            </a:schemeClr>
          </a:solidFill>
          <a:ln w="12700">
            <a:solidFill>
              <a:schemeClr val="tx1"/>
            </a:solidFill>
          </a:ln>
          <a:effectLst>
            <a:outerShdw dist="635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72000" tIns="0" rtlCol="0" anchor="t" anchorCtr="0"/>
          <a:lstStyle/>
          <a:p>
            <a:r>
              <a:rPr lang="en-US" altLang="ko-KR" sz="1600" b="1" i="1" dirty="0">
                <a:solidFill>
                  <a:srgbClr val="0000FF"/>
                </a:solidFill>
                <a:latin typeface="Calibri" panose="020F0502020204030204" pitchFamily="34" charset="0"/>
                <a:cs typeface="Calibri" panose="020F0502020204030204" pitchFamily="34" charset="0"/>
              </a:rPr>
              <a:t>Model Layer</a:t>
            </a:r>
          </a:p>
        </p:txBody>
      </p:sp>
      <p:sp>
        <p:nvSpPr>
          <p:cNvPr id="57" name="순서도: 자기 디스크 56">
            <a:extLst>
              <a:ext uri="{FF2B5EF4-FFF2-40B4-BE49-F238E27FC236}">
                <a16:creationId xmlns:a16="http://schemas.microsoft.com/office/drawing/2014/main" id="{F305A6FD-D803-4C48-83EF-54CA13766313}"/>
              </a:ext>
            </a:extLst>
          </p:cNvPr>
          <p:cNvSpPr/>
          <p:nvPr/>
        </p:nvSpPr>
        <p:spPr>
          <a:xfrm>
            <a:off x="4693339" y="5522263"/>
            <a:ext cx="1545755" cy="751053"/>
          </a:xfrm>
          <a:prstGeom prst="flowChartMagneticDisk">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sz="1600" b="1" dirty="0"/>
              <a:t>People Detection Database</a:t>
            </a:r>
            <a:endParaRPr lang="ko-KR" altLang="en-US" sz="1600" b="1" dirty="0"/>
          </a:p>
        </p:txBody>
      </p:sp>
      <p:sp>
        <p:nvSpPr>
          <p:cNvPr id="61" name="순서도: 자기 디스크 60">
            <a:extLst>
              <a:ext uri="{FF2B5EF4-FFF2-40B4-BE49-F238E27FC236}">
                <a16:creationId xmlns:a16="http://schemas.microsoft.com/office/drawing/2014/main" id="{E1EDF710-570B-4184-BEDB-DCFB7971930B}"/>
              </a:ext>
            </a:extLst>
          </p:cNvPr>
          <p:cNvSpPr/>
          <p:nvPr/>
        </p:nvSpPr>
        <p:spPr>
          <a:xfrm>
            <a:off x="1617949" y="5427896"/>
            <a:ext cx="1545755" cy="751053"/>
          </a:xfrm>
          <a:prstGeom prst="flowChartMagneticDisk">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sz="1600" b="1" dirty="0"/>
              <a:t>Disaster Database</a:t>
            </a:r>
            <a:endParaRPr lang="ko-KR" altLang="en-US" sz="1600" b="1" dirty="0"/>
          </a:p>
        </p:txBody>
      </p:sp>
      <p:sp>
        <p:nvSpPr>
          <p:cNvPr id="31" name="Rectangle 26">
            <a:extLst>
              <a:ext uri="{FF2B5EF4-FFF2-40B4-BE49-F238E27FC236}">
                <a16:creationId xmlns:a16="http://schemas.microsoft.com/office/drawing/2014/main" id="{11D946BA-72B0-42E2-AF23-0E842E30C5CD}"/>
              </a:ext>
            </a:extLst>
          </p:cNvPr>
          <p:cNvSpPr/>
          <p:nvPr/>
        </p:nvSpPr>
        <p:spPr>
          <a:xfrm>
            <a:off x="6613135" y="2972162"/>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Detection Result Provider</a:t>
            </a:r>
          </a:p>
        </p:txBody>
      </p:sp>
      <p:sp>
        <p:nvSpPr>
          <p:cNvPr id="67" name="Rectangle 26">
            <a:extLst>
              <a:ext uri="{FF2B5EF4-FFF2-40B4-BE49-F238E27FC236}">
                <a16:creationId xmlns:a16="http://schemas.microsoft.com/office/drawing/2014/main" id="{DC96DB0B-5810-469B-8BB3-86C5BB2DF926}"/>
              </a:ext>
            </a:extLst>
          </p:cNvPr>
          <p:cNvSpPr/>
          <p:nvPr/>
        </p:nvSpPr>
        <p:spPr>
          <a:xfrm>
            <a:off x="757852" y="4409815"/>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Agent Profile</a:t>
            </a:r>
          </a:p>
        </p:txBody>
      </p:sp>
      <p:sp>
        <p:nvSpPr>
          <p:cNvPr id="68" name="Rectangle 26">
            <a:extLst>
              <a:ext uri="{FF2B5EF4-FFF2-40B4-BE49-F238E27FC236}">
                <a16:creationId xmlns:a16="http://schemas.microsoft.com/office/drawing/2014/main" id="{CE9DF63A-8470-4901-832A-2F6E416AD2D0}"/>
              </a:ext>
            </a:extLst>
          </p:cNvPr>
          <p:cNvSpPr/>
          <p:nvPr/>
        </p:nvSpPr>
        <p:spPr>
          <a:xfrm>
            <a:off x="2216277" y="4409815"/>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Disaster Profile</a:t>
            </a:r>
          </a:p>
        </p:txBody>
      </p:sp>
      <p:sp>
        <p:nvSpPr>
          <p:cNvPr id="69" name="Rectangle 26">
            <a:extLst>
              <a:ext uri="{FF2B5EF4-FFF2-40B4-BE49-F238E27FC236}">
                <a16:creationId xmlns:a16="http://schemas.microsoft.com/office/drawing/2014/main" id="{D740A83D-5673-46D7-97CE-E6FD7D947F94}"/>
              </a:ext>
            </a:extLst>
          </p:cNvPr>
          <p:cNvSpPr/>
          <p:nvPr/>
        </p:nvSpPr>
        <p:spPr>
          <a:xfrm>
            <a:off x="3666776" y="4409815"/>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Disaster </a:t>
            </a:r>
          </a:p>
          <a:p>
            <a:pPr algn="ctr">
              <a:lnSpc>
                <a:spcPct val="80000"/>
              </a:lnSpc>
            </a:pPr>
            <a:r>
              <a:rPr lang="en-US" altLang="ko-KR" sz="1600" b="1" dirty="0">
                <a:latin typeface="Calibri" panose="020F0502020204030204" pitchFamily="34" charset="0"/>
                <a:cs typeface="Calibri" panose="020F0502020204030204" pitchFamily="34" charset="0"/>
              </a:rPr>
              <a:t>Image</a:t>
            </a:r>
          </a:p>
        </p:txBody>
      </p:sp>
      <p:sp>
        <p:nvSpPr>
          <p:cNvPr id="70" name="Rectangle 26">
            <a:extLst>
              <a:ext uri="{FF2B5EF4-FFF2-40B4-BE49-F238E27FC236}">
                <a16:creationId xmlns:a16="http://schemas.microsoft.com/office/drawing/2014/main" id="{8EC2A031-8A57-44E4-BABC-3ECB6194637C}"/>
              </a:ext>
            </a:extLst>
          </p:cNvPr>
          <p:cNvSpPr/>
          <p:nvPr/>
        </p:nvSpPr>
        <p:spPr>
          <a:xfrm>
            <a:off x="5117275" y="4409815"/>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Detection Model</a:t>
            </a:r>
          </a:p>
        </p:txBody>
      </p:sp>
      <p:sp>
        <p:nvSpPr>
          <p:cNvPr id="71" name="Rectangle 26">
            <a:extLst>
              <a:ext uri="{FF2B5EF4-FFF2-40B4-BE49-F238E27FC236}">
                <a16:creationId xmlns:a16="http://schemas.microsoft.com/office/drawing/2014/main" id="{EF665C17-7BE6-4A0E-87B4-87E545C8B516}"/>
              </a:ext>
            </a:extLst>
          </p:cNvPr>
          <p:cNvSpPr/>
          <p:nvPr/>
        </p:nvSpPr>
        <p:spPr>
          <a:xfrm>
            <a:off x="6607675" y="4409815"/>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Detection Result Provider</a:t>
            </a:r>
          </a:p>
        </p:txBody>
      </p:sp>
      <p:sp>
        <p:nvSpPr>
          <p:cNvPr id="72" name="Up-Down Arrow 19">
            <a:extLst>
              <a:ext uri="{FF2B5EF4-FFF2-40B4-BE49-F238E27FC236}">
                <a16:creationId xmlns:a16="http://schemas.microsoft.com/office/drawing/2014/main" id="{8DFA1C04-19CC-4C6F-AEBD-F3255F442EF6}"/>
              </a:ext>
            </a:extLst>
          </p:cNvPr>
          <p:cNvSpPr/>
          <p:nvPr/>
        </p:nvSpPr>
        <p:spPr>
          <a:xfrm>
            <a:off x="2309075" y="5200402"/>
            <a:ext cx="183803" cy="283304"/>
          </a:xfrm>
          <a:prstGeom prst="upDownArrow">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Up-Down Arrow 19">
            <a:extLst>
              <a:ext uri="{FF2B5EF4-FFF2-40B4-BE49-F238E27FC236}">
                <a16:creationId xmlns:a16="http://schemas.microsoft.com/office/drawing/2014/main" id="{7D186671-4580-4C4A-8A04-3BCDFFBE8512}"/>
              </a:ext>
            </a:extLst>
          </p:cNvPr>
          <p:cNvSpPr/>
          <p:nvPr/>
        </p:nvSpPr>
        <p:spPr>
          <a:xfrm>
            <a:off x="5396486" y="5293024"/>
            <a:ext cx="183803" cy="283304"/>
          </a:xfrm>
          <a:prstGeom prst="upDownArrow">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21217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ent Placeholder 1">
            <a:extLst>
              <a:ext uri="{FF2B5EF4-FFF2-40B4-BE49-F238E27FC236}">
                <a16:creationId xmlns:a16="http://schemas.microsoft.com/office/drawing/2014/main" id="{ACB570A5-CCB4-4870-AA90-B37596F6C0CA}"/>
              </a:ext>
            </a:extLst>
          </p:cNvPr>
          <p:cNvSpPr txBox="1">
            <a:spLocks/>
          </p:cNvSpPr>
          <p:nvPr/>
        </p:nvSpPr>
        <p:spPr bwMode="auto">
          <a:xfrm>
            <a:off x="212453" y="718687"/>
            <a:ext cx="8858312" cy="5521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80975" indent="-180975" algn="l" rtl="0" fontAlgn="base" latinLnBrk="0">
              <a:lnSpc>
                <a:spcPct val="100000"/>
              </a:lnSpc>
              <a:spcBef>
                <a:spcPts val="1200"/>
              </a:spcBef>
              <a:spcAft>
                <a:spcPct val="0"/>
              </a:spcAft>
              <a:buFont typeface="Arial" charset="0"/>
              <a:buChar char="•"/>
              <a:defRPr sz="2400" b="1" kern="1200">
                <a:solidFill>
                  <a:srgbClr val="0000FF"/>
                </a:solidFill>
                <a:latin typeface="Calibri" panose="020F0502020204030204" pitchFamily="34" charset="0"/>
                <a:ea typeface="+mn-ea"/>
                <a:cs typeface="Calibri" panose="020F0502020204030204" pitchFamily="34" charset="0"/>
              </a:defRPr>
            </a:lvl1pPr>
            <a:lvl2pPr marL="450850" indent="-200025" algn="l" rtl="0" fontAlgn="base" latinLnBrk="0">
              <a:lnSpc>
                <a:spcPct val="100000"/>
              </a:lnSpc>
              <a:spcBef>
                <a:spcPts val="900"/>
              </a:spcBef>
              <a:spcAft>
                <a:spcPct val="0"/>
              </a:spcAft>
              <a:buFont typeface="Arial" panose="020B0604020202020204" pitchFamily="34" charset="0"/>
              <a:buChar char="•"/>
              <a:defRPr sz="2000" b="1" kern="1200">
                <a:solidFill>
                  <a:schemeClr val="tx1"/>
                </a:solidFill>
                <a:latin typeface="Calibri" panose="020F0502020204030204" pitchFamily="34" charset="0"/>
                <a:ea typeface="+mn-ea"/>
                <a:cs typeface="Calibri" panose="020F0502020204030204" pitchFamily="34" charset="0"/>
              </a:defRPr>
            </a:lvl2pPr>
            <a:lvl3pPr marL="631825" indent="-155575" algn="l" rtl="0" fontAlgn="base" latinLnBrk="0">
              <a:lnSpc>
                <a:spcPct val="100000"/>
              </a:lnSpc>
              <a:spcBef>
                <a:spcPts val="6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901700" indent="-238125" algn="l" rtl="0" fontAlgn="base" latinLnBrk="0">
              <a:lnSpc>
                <a:spcPct val="100000"/>
              </a:lnSpc>
              <a:spcBef>
                <a:spcPts val="1200"/>
              </a:spcBef>
              <a:spcAft>
                <a:spcPct val="0"/>
              </a:spcAft>
              <a:buFont typeface="Arial" charset="0"/>
              <a:buChar char="–"/>
              <a:defRPr sz="1600" kern="1200">
                <a:solidFill>
                  <a:schemeClr val="tx1"/>
                </a:solidFill>
                <a:latin typeface="Calibri" panose="020F0502020204030204" pitchFamily="34" charset="0"/>
                <a:ea typeface="+mn-ea"/>
                <a:cs typeface="Calibri" panose="020F0502020204030204" pitchFamily="34" charset="0"/>
              </a:defRPr>
            </a:lvl4pPr>
            <a:lvl5pPr marL="1081088" indent="-153988" algn="l" rtl="0" fontAlgn="base" latinLnBrk="0">
              <a:lnSpc>
                <a:spcPct val="100000"/>
              </a:lnSpc>
              <a:spcBef>
                <a:spcPts val="1200"/>
              </a:spcBef>
              <a:spcAft>
                <a:spcPct val="0"/>
              </a:spcAft>
              <a:buFont typeface="Arial" charset="0"/>
              <a:buChar char="»"/>
              <a:defRPr sz="14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dirty="0"/>
              <a:t>Service layer of Framework Architecture</a:t>
            </a:r>
          </a:p>
          <a:p>
            <a:pPr lvl="1"/>
            <a:r>
              <a:rPr lang="en-US" altLang="ko-KR" dirty="0"/>
              <a:t>To training Disaster and People detection </a:t>
            </a:r>
          </a:p>
          <a:p>
            <a:pPr lvl="1"/>
            <a:r>
              <a:rPr lang="en-US" altLang="ko-KR" dirty="0"/>
              <a:t>To store people detection results</a:t>
            </a:r>
            <a:endParaRPr lang="ko-KR" altLang="en-US" dirty="0"/>
          </a:p>
          <a:p>
            <a:endParaRPr kumimoji="0" lang="en-US" dirty="0"/>
          </a:p>
        </p:txBody>
      </p:sp>
      <p:sp>
        <p:nvSpPr>
          <p:cNvPr id="3" name="Title 2"/>
          <p:cNvSpPr>
            <a:spLocks noGrp="1"/>
          </p:cNvSpPr>
          <p:nvPr>
            <p:ph type="title"/>
          </p:nvPr>
        </p:nvSpPr>
        <p:spPr/>
        <p:txBody>
          <a:bodyPr/>
          <a:lstStyle/>
          <a:p>
            <a:r>
              <a:rPr lang="en-US" dirty="0"/>
              <a:t>Architecture for Server Tier</a:t>
            </a:r>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43</a:t>
            </a:fld>
            <a:endParaRPr lang="ko-KR" altLang="en-US" dirty="0"/>
          </a:p>
        </p:txBody>
      </p:sp>
      <p:sp>
        <p:nvSpPr>
          <p:cNvPr id="16" name="Footer Placeholder 4">
            <a:extLst>
              <a:ext uri="{FF2B5EF4-FFF2-40B4-BE49-F238E27FC236}">
                <a16:creationId xmlns:a16="http://schemas.microsoft.com/office/drawing/2014/main" id="{31AF700F-22B0-429E-B4E2-74A022DBFF96}"/>
              </a:ext>
            </a:extLst>
          </p:cNvPr>
          <p:cNvSpPr txBox="1">
            <a:spLocks/>
          </p:cNvSpPr>
          <p:nvPr/>
        </p:nvSpPr>
        <p:spPr>
          <a:xfrm>
            <a:off x="142844" y="6352125"/>
            <a:ext cx="8101565" cy="365125"/>
          </a:xfrm>
          <a:prstGeom prst="rect">
            <a:avLst/>
          </a:prstGeom>
        </p:spPr>
        <p:txBody>
          <a:bodyPr vert="horz" lIns="91440" tIns="45720" rIns="91440" bIns="45720" rtlCol="0" anchor="ctr"/>
          <a:lstStyle>
            <a:defPPr>
              <a:defRPr lang="ko-KR"/>
            </a:defPPr>
            <a:lvl1pPr algn="l" rtl="0" fontAlgn="auto" latinLnBrk="0">
              <a:spcBef>
                <a:spcPts val="0"/>
              </a:spcBef>
              <a:spcAft>
                <a:spcPts val="0"/>
              </a:spcAft>
              <a:defRPr kumimoji="0" sz="1100" b="1" i="1" kern="1200">
                <a:solidFill>
                  <a:schemeClr val="tx1"/>
                </a:solidFill>
                <a:latin typeface="Calibri" panose="020F0502020204030204" pitchFamily="34" charset="0"/>
                <a:ea typeface="+mn-ea"/>
                <a:cs typeface="Calibri" panose="020F0502020204030204" pitchFamily="34" charset="0"/>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defRPr/>
            </a:pPr>
            <a:r>
              <a:rPr lang="en-US" altLang="ko-KR"/>
              <a:t>Machine Learning Framework for In-Disaster People Detection</a:t>
            </a:r>
            <a:endParaRPr lang="ko-KR" altLang="en-US" dirty="0"/>
          </a:p>
        </p:txBody>
      </p:sp>
      <p:sp>
        <p:nvSpPr>
          <p:cNvPr id="27" name="Rectangle 122">
            <a:extLst>
              <a:ext uri="{FF2B5EF4-FFF2-40B4-BE49-F238E27FC236}">
                <a16:creationId xmlns:a16="http://schemas.microsoft.com/office/drawing/2014/main" id="{AC718C3E-CA68-41A2-B6C7-C812ABFF58F8}"/>
              </a:ext>
            </a:extLst>
          </p:cNvPr>
          <p:cNvSpPr/>
          <p:nvPr/>
        </p:nvSpPr>
        <p:spPr>
          <a:xfrm>
            <a:off x="5355177" y="3176231"/>
            <a:ext cx="3241154" cy="1269096"/>
          </a:xfrm>
          <a:prstGeom prst="rect">
            <a:avLst/>
          </a:prstGeom>
          <a:solidFill>
            <a:sysClr val="window" lastClr="FFFFFF"/>
          </a:solidFill>
          <a:ln w="9525" cap="flat" cmpd="sng" algn="ctr">
            <a:solidFill>
              <a:srgbClr val="00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400" b="1" kern="0" dirty="0">
                <a:solidFill>
                  <a:srgbClr val="000000"/>
                </a:solidFill>
                <a:latin typeface="Calibri" panose="020F0502020204030204"/>
                <a:ea typeface="맑은 고딕" panose="020B0503020000020004" pitchFamily="50" charset="-127"/>
              </a:rPr>
              <a:t>Event Learning Service Layer</a:t>
            </a:r>
            <a:endParaRPr kumimoji="0" lang="ko-KR" altLang="en-US" sz="1400" b="1" i="0" u="none" strike="noStrike" kern="0" cap="none" spc="0" normalizeH="0" baseline="0" noProof="0" dirty="0">
              <a:ln>
                <a:noFill/>
              </a:ln>
              <a:solidFill>
                <a:srgbClr val="000000"/>
              </a:solidFill>
              <a:effectLst/>
              <a:uLnTx/>
              <a:uFillTx/>
              <a:latin typeface="Calibri" panose="020F0502020204030204"/>
              <a:ea typeface="맑은 고딕" panose="020B0503020000020004" pitchFamily="50" charset="-127"/>
              <a:cs typeface="+mn-cs"/>
            </a:endParaRPr>
          </a:p>
        </p:txBody>
      </p:sp>
      <p:sp>
        <p:nvSpPr>
          <p:cNvPr id="28" name="Rectangle 44">
            <a:extLst>
              <a:ext uri="{FF2B5EF4-FFF2-40B4-BE49-F238E27FC236}">
                <a16:creationId xmlns:a16="http://schemas.microsoft.com/office/drawing/2014/main" id="{C6A4A4CE-D247-457D-8FBB-CDC49F9A585A}"/>
              </a:ext>
            </a:extLst>
          </p:cNvPr>
          <p:cNvSpPr/>
          <p:nvPr/>
        </p:nvSpPr>
        <p:spPr>
          <a:xfrm>
            <a:off x="5355177" y="4445327"/>
            <a:ext cx="3241154" cy="1188720"/>
          </a:xfrm>
          <a:prstGeom prst="rect">
            <a:avLst/>
          </a:prstGeom>
          <a:solidFill>
            <a:sysClr val="window" lastClr="FFFFFF"/>
          </a:solidFill>
          <a:ln w="9525" cap="flat" cmpd="sng" algn="ctr">
            <a:solidFill>
              <a:srgbClr val="00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000000"/>
                </a:solidFill>
                <a:effectLst/>
                <a:uLnTx/>
                <a:uFillTx/>
                <a:latin typeface="Calibri" panose="020F0502020204030204"/>
                <a:ea typeface="맑은 고딕" panose="020B0503020000020004" pitchFamily="50" charset="-127"/>
                <a:cs typeface="+mn-cs"/>
              </a:rPr>
              <a:t>Service Interface Layer</a:t>
            </a:r>
            <a:endParaRPr kumimoji="0" lang="ko-KR" altLang="en-US" sz="1400" b="1" i="0" u="none" strike="noStrike" kern="0" cap="none" spc="0" normalizeH="0" baseline="0" noProof="0" dirty="0">
              <a:ln>
                <a:noFill/>
              </a:ln>
              <a:solidFill>
                <a:srgbClr val="000000"/>
              </a:solidFill>
              <a:effectLst/>
              <a:uLnTx/>
              <a:uFillTx/>
              <a:latin typeface="Calibri" panose="020F0502020204030204"/>
              <a:ea typeface="맑은 고딕" panose="020B0503020000020004" pitchFamily="50" charset="-127"/>
              <a:cs typeface="+mn-cs"/>
            </a:endParaRPr>
          </a:p>
        </p:txBody>
      </p:sp>
      <p:sp>
        <p:nvSpPr>
          <p:cNvPr id="29" name="Rectangle 122">
            <a:extLst>
              <a:ext uri="{FF2B5EF4-FFF2-40B4-BE49-F238E27FC236}">
                <a16:creationId xmlns:a16="http://schemas.microsoft.com/office/drawing/2014/main" id="{9364A79F-089E-45F4-A73E-C8D1819A6B15}"/>
              </a:ext>
            </a:extLst>
          </p:cNvPr>
          <p:cNvSpPr/>
          <p:nvPr/>
        </p:nvSpPr>
        <p:spPr>
          <a:xfrm>
            <a:off x="5355177" y="1514171"/>
            <a:ext cx="3241154" cy="1661864"/>
          </a:xfrm>
          <a:prstGeom prst="rect">
            <a:avLst/>
          </a:prstGeom>
          <a:solidFill>
            <a:sysClr val="window" lastClr="FFFFFF"/>
          </a:solidFill>
          <a:ln w="9525" cap="flat" cmpd="sng" algn="ctr">
            <a:solidFill>
              <a:schemeClr val="tx1"/>
            </a:solidFill>
            <a:prstDash val="solid"/>
            <a:miter lim="800000"/>
          </a:ln>
          <a:effectLst/>
        </p:spPr>
        <p:txBody>
          <a:bodyPr rtlCol="0" anchor="t"/>
          <a:lstStyle/>
          <a:p>
            <a:pPr algn="ctr"/>
            <a:r>
              <a:rPr lang="en-US" altLang="ko-KR" sz="1400" b="1" kern="0">
                <a:solidFill>
                  <a:srgbClr val="000000"/>
                </a:solidFill>
                <a:latin typeface="Calibri" panose="020F0502020204030204"/>
                <a:ea typeface="맑은 고딕" panose="020B0503020000020004" pitchFamily="50" charset="-127"/>
              </a:rPr>
              <a:t>Detection Service Layer </a:t>
            </a:r>
            <a:endParaRPr lang="ko-KR" altLang="en-US" sz="1400" b="1" kern="0" dirty="0">
              <a:solidFill>
                <a:srgbClr val="000000"/>
              </a:solidFill>
              <a:latin typeface="Calibri" panose="020F0502020204030204"/>
              <a:ea typeface="맑은 고딕" panose="020B0503020000020004" pitchFamily="50" charset="-127"/>
            </a:endParaRPr>
          </a:p>
        </p:txBody>
      </p:sp>
      <p:grpSp>
        <p:nvGrpSpPr>
          <p:cNvPr id="30" name="Group 142">
            <a:extLst>
              <a:ext uri="{FF2B5EF4-FFF2-40B4-BE49-F238E27FC236}">
                <a16:creationId xmlns:a16="http://schemas.microsoft.com/office/drawing/2014/main" id="{D71C9E6D-72A6-4D96-8C73-6C634DFF8C77}"/>
              </a:ext>
            </a:extLst>
          </p:cNvPr>
          <p:cNvGrpSpPr/>
          <p:nvPr/>
        </p:nvGrpSpPr>
        <p:grpSpPr>
          <a:xfrm>
            <a:off x="5514625" y="2535887"/>
            <a:ext cx="1405027" cy="571500"/>
            <a:chOff x="1200090" y="4122959"/>
            <a:chExt cx="1405027" cy="571500"/>
          </a:xfrm>
          <a:solidFill>
            <a:schemeClr val="accent4">
              <a:lumMod val="20000"/>
              <a:lumOff val="80000"/>
            </a:schemeClr>
          </a:solidFill>
        </p:grpSpPr>
        <p:sp>
          <p:nvSpPr>
            <p:cNvPr id="32" name="Rectangle 143">
              <a:extLst>
                <a:ext uri="{FF2B5EF4-FFF2-40B4-BE49-F238E27FC236}">
                  <a16:creationId xmlns:a16="http://schemas.microsoft.com/office/drawing/2014/main" id="{98D24537-59F6-45D4-B578-11DD141ED792}"/>
                </a:ext>
              </a:extLst>
            </p:cNvPr>
            <p:cNvSpPr/>
            <p:nvPr/>
          </p:nvSpPr>
          <p:spPr>
            <a:xfrm>
              <a:off x="1200090" y="4122959"/>
              <a:ext cx="1245055" cy="571500"/>
            </a:xfrm>
            <a:prstGeom prst="rect">
              <a:avLst/>
            </a:prstGeom>
            <a:grpFill/>
            <a:ln w="6350" cap="flat" cmpd="sng" algn="ctr">
              <a:solidFill>
                <a:srgbClr val="FEC306"/>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Detector</a:t>
              </a: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33" name="Rectangle 144">
              <a:extLst>
                <a:ext uri="{FF2B5EF4-FFF2-40B4-BE49-F238E27FC236}">
                  <a16:creationId xmlns:a16="http://schemas.microsoft.com/office/drawing/2014/main" id="{A8973456-A7BC-4A6B-8C08-AEC16074AEAF}"/>
                </a:ext>
              </a:extLst>
            </p:cNvPr>
            <p:cNvSpPr/>
            <p:nvPr/>
          </p:nvSpPr>
          <p:spPr>
            <a:xfrm>
              <a:off x="2285172" y="4192349"/>
              <a:ext cx="319945" cy="57166"/>
            </a:xfrm>
            <a:prstGeom prst="rect">
              <a:avLst/>
            </a:prstGeom>
            <a:grpFill/>
            <a:ln w="6350" cap="flat" cmpd="sng" algn="ctr">
              <a:solidFill>
                <a:srgbClr val="FEC306"/>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34" name="Rectangle 145">
              <a:extLst>
                <a:ext uri="{FF2B5EF4-FFF2-40B4-BE49-F238E27FC236}">
                  <a16:creationId xmlns:a16="http://schemas.microsoft.com/office/drawing/2014/main" id="{21B615A7-E594-438B-B672-F5B50B63B79C}"/>
                </a:ext>
              </a:extLst>
            </p:cNvPr>
            <p:cNvSpPr/>
            <p:nvPr/>
          </p:nvSpPr>
          <p:spPr>
            <a:xfrm>
              <a:off x="2285172" y="4290322"/>
              <a:ext cx="319945" cy="57166"/>
            </a:xfrm>
            <a:prstGeom prst="rect">
              <a:avLst/>
            </a:prstGeom>
            <a:grpFill/>
            <a:ln w="6350" cap="flat" cmpd="sng" algn="ctr">
              <a:solidFill>
                <a:srgbClr val="FEC306"/>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grpSp>
      <p:grpSp>
        <p:nvGrpSpPr>
          <p:cNvPr id="35" name="Group 146">
            <a:extLst>
              <a:ext uri="{FF2B5EF4-FFF2-40B4-BE49-F238E27FC236}">
                <a16:creationId xmlns:a16="http://schemas.microsoft.com/office/drawing/2014/main" id="{34382305-0CE7-4FBE-A585-50487FF03E78}"/>
              </a:ext>
            </a:extLst>
          </p:cNvPr>
          <p:cNvGrpSpPr/>
          <p:nvPr/>
        </p:nvGrpSpPr>
        <p:grpSpPr>
          <a:xfrm>
            <a:off x="7066538" y="1816127"/>
            <a:ext cx="1405027" cy="571500"/>
            <a:chOff x="1200090" y="4122959"/>
            <a:chExt cx="1405027" cy="571500"/>
          </a:xfrm>
        </p:grpSpPr>
        <p:sp>
          <p:nvSpPr>
            <p:cNvPr id="36" name="Rectangle 147">
              <a:extLst>
                <a:ext uri="{FF2B5EF4-FFF2-40B4-BE49-F238E27FC236}">
                  <a16:creationId xmlns:a16="http://schemas.microsoft.com/office/drawing/2014/main" id="{C82924CF-1735-4354-A007-784172300A06}"/>
                </a:ext>
              </a:extLst>
            </p:cNvPr>
            <p:cNvSpPr/>
            <p:nvPr/>
          </p:nvSpPr>
          <p:spPr>
            <a:xfrm>
              <a:off x="1200090" y="4122959"/>
              <a:ext cx="1245055" cy="571500"/>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Service Formalizer</a:t>
              </a:r>
              <a:endParaRPr lang="ko-KR" altLang="en-US" sz="1200" b="1" kern="0" dirty="0">
                <a:solidFill>
                  <a:prstClr val="black"/>
                </a:solidFill>
                <a:latin typeface="Calibri" panose="020F0502020204030204"/>
                <a:ea typeface="맑은 고딕" panose="020B0503020000020004" pitchFamily="50" charset="-127"/>
              </a:endParaRPr>
            </a:p>
          </p:txBody>
        </p:sp>
        <p:sp>
          <p:nvSpPr>
            <p:cNvPr id="37" name="Rectangle 148">
              <a:extLst>
                <a:ext uri="{FF2B5EF4-FFF2-40B4-BE49-F238E27FC236}">
                  <a16:creationId xmlns:a16="http://schemas.microsoft.com/office/drawing/2014/main" id="{51C5C2F2-CC67-4CAB-960D-5ACE0F4E7FCB}"/>
                </a:ext>
              </a:extLst>
            </p:cNvPr>
            <p:cNvSpPr/>
            <p:nvPr/>
          </p:nvSpPr>
          <p:spPr>
            <a:xfrm>
              <a:off x="2285172" y="4192349"/>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38" name="Rectangle 149">
              <a:extLst>
                <a:ext uri="{FF2B5EF4-FFF2-40B4-BE49-F238E27FC236}">
                  <a16:creationId xmlns:a16="http://schemas.microsoft.com/office/drawing/2014/main" id="{092A9A72-C705-4CDB-89D1-1547366C2C4D}"/>
                </a:ext>
              </a:extLst>
            </p:cNvPr>
            <p:cNvSpPr/>
            <p:nvPr/>
          </p:nvSpPr>
          <p:spPr>
            <a:xfrm>
              <a:off x="2285172" y="4290322"/>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39" name="Group 150">
            <a:extLst>
              <a:ext uri="{FF2B5EF4-FFF2-40B4-BE49-F238E27FC236}">
                <a16:creationId xmlns:a16="http://schemas.microsoft.com/office/drawing/2014/main" id="{977F5968-2AAD-4C78-98F1-082EFB1C9335}"/>
              </a:ext>
            </a:extLst>
          </p:cNvPr>
          <p:cNvGrpSpPr/>
          <p:nvPr/>
        </p:nvGrpSpPr>
        <p:grpSpPr>
          <a:xfrm>
            <a:off x="7055478" y="2524373"/>
            <a:ext cx="1416087" cy="571500"/>
            <a:chOff x="1189030" y="4121234"/>
            <a:chExt cx="1416087" cy="571500"/>
          </a:xfrm>
        </p:grpSpPr>
        <p:sp>
          <p:nvSpPr>
            <p:cNvPr id="40" name="Rectangle 151">
              <a:extLst>
                <a:ext uri="{FF2B5EF4-FFF2-40B4-BE49-F238E27FC236}">
                  <a16:creationId xmlns:a16="http://schemas.microsoft.com/office/drawing/2014/main" id="{D3FF863E-EFA1-4B6C-BEB7-7D0FE2DF666D}"/>
                </a:ext>
              </a:extLst>
            </p:cNvPr>
            <p:cNvSpPr/>
            <p:nvPr/>
          </p:nvSpPr>
          <p:spPr>
            <a:xfrm>
              <a:off x="1189030" y="4121234"/>
              <a:ext cx="1245055" cy="571500"/>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Result </a:t>
              </a:r>
            </a:p>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Manager</a:t>
              </a:r>
              <a:endParaRPr lang="ko-KR" altLang="en-US" sz="1200" b="1" kern="0" dirty="0">
                <a:solidFill>
                  <a:prstClr val="black"/>
                </a:solidFill>
                <a:latin typeface="Calibri" panose="020F0502020204030204"/>
                <a:ea typeface="맑은 고딕" panose="020B0503020000020004" pitchFamily="50" charset="-127"/>
              </a:endParaRPr>
            </a:p>
          </p:txBody>
        </p:sp>
        <p:sp>
          <p:nvSpPr>
            <p:cNvPr id="41" name="Rectangle 152">
              <a:extLst>
                <a:ext uri="{FF2B5EF4-FFF2-40B4-BE49-F238E27FC236}">
                  <a16:creationId xmlns:a16="http://schemas.microsoft.com/office/drawing/2014/main" id="{431278B0-A46D-4FD5-8AC9-2BF73BC4B5B5}"/>
                </a:ext>
              </a:extLst>
            </p:cNvPr>
            <p:cNvSpPr/>
            <p:nvPr/>
          </p:nvSpPr>
          <p:spPr>
            <a:xfrm>
              <a:off x="2285172" y="4192349"/>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42" name="Rectangle 153">
              <a:extLst>
                <a:ext uri="{FF2B5EF4-FFF2-40B4-BE49-F238E27FC236}">
                  <a16:creationId xmlns:a16="http://schemas.microsoft.com/office/drawing/2014/main" id="{60DE3420-5F66-47B4-9F84-0206601ACC50}"/>
                </a:ext>
              </a:extLst>
            </p:cNvPr>
            <p:cNvSpPr/>
            <p:nvPr/>
          </p:nvSpPr>
          <p:spPr>
            <a:xfrm>
              <a:off x="2285172" y="4290322"/>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44" name="Group 154">
            <a:extLst>
              <a:ext uri="{FF2B5EF4-FFF2-40B4-BE49-F238E27FC236}">
                <a16:creationId xmlns:a16="http://schemas.microsoft.com/office/drawing/2014/main" id="{C0600BE7-1576-4F80-A3CC-055E497C1B13}"/>
              </a:ext>
            </a:extLst>
          </p:cNvPr>
          <p:cNvGrpSpPr/>
          <p:nvPr/>
        </p:nvGrpSpPr>
        <p:grpSpPr>
          <a:xfrm>
            <a:off x="5514625" y="1805291"/>
            <a:ext cx="1405027" cy="571500"/>
            <a:chOff x="1200090" y="4122959"/>
            <a:chExt cx="1405027" cy="571500"/>
          </a:xfrm>
          <a:solidFill>
            <a:srgbClr val="838383">
              <a:lumMod val="20000"/>
              <a:lumOff val="80000"/>
            </a:srgbClr>
          </a:solidFill>
        </p:grpSpPr>
        <p:sp>
          <p:nvSpPr>
            <p:cNvPr id="46" name="Rectangle 155">
              <a:extLst>
                <a:ext uri="{FF2B5EF4-FFF2-40B4-BE49-F238E27FC236}">
                  <a16:creationId xmlns:a16="http://schemas.microsoft.com/office/drawing/2014/main" id="{183D2FEC-941D-40D2-B4BD-51CBFA2634BB}"/>
                </a:ext>
              </a:extLst>
            </p:cNvPr>
            <p:cNvSpPr/>
            <p:nvPr/>
          </p:nvSpPr>
          <p:spPr>
            <a:xfrm>
              <a:off x="1200090" y="4122959"/>
              <a:ext cx="1245055" cy="571500"/>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r>
                <a:rPr lang="en-US" altLang="ko-KR" sz="1200" b="1" kern="0">
                  <a:solidFill>
                    <a:prstClr val="black"/>
                  </a:solidFill>
                  <a:latin typeface="Calibri" panose="020F0502020204030204"/>
                  <a:ea typeface="맑은 고딕" panose="020B0503020000020004" pitchFamily="50" charset="-127"/>
                </a:rPr>
                <a:t>Service Manager</a:t>
              </a:r>
              <a:endParaRPr lang="ko-KR" altLang="en-US" sz="1200" b="1" kern="0" dirty="0">
                <a:solidFill>
                  <a:prstClr val="black"/>
                </a:solidFill>
                <a:latin typeface="Calibri" panose="020F0502020204030204"/>
                <a:ea typeface="맑은 고딕" panose="020B0503020000020004" pitchFamily="50" charset="-127"/>
              </a:endParaRPr>
            </a:p>
          </p:txBody>
        </p:sp>
        <p:sp>
          <p:nvSpPr>
            <p:cNvPr id="47" name="Rectangle 156">
              <a:extLst>
                <a:ext uri="{FF2B5EF4-FFF2-40B4-BE49-F238E27FC236}">
                  <a16:creationId xmlns:a16="http://schemas.microsoft.com/office/drawing/2014/main" id="{B55E6E01-FD3E-40C5-9CB2-BF4DEE18F1AB}"/>
                </a:ext>
              </a:extLst>
            </p:cNvPr>
            <p:cNvSpPr/>
            <p:nvPr/>
          </p:nvSpPr>
          <p:spPr>
            <a:xfrm>
              <a:off x="2285172" y="4192349"/>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48" name="Rectangle 157">
              <a:extLst>
                <a:ext uri="{FF2B5EF4-FFF2-40B4-BE49-F238E27FC236}">
                  <a16:creationId xmlns:a16="http://schemas.microsoft.com/office/drawing/2014/main" id="{2E7FE9F7-22A8-41CA-B78B-9A68D3BC20F1}"/>
                </a:ext>
              </a:extLst>
            </p:cNvPr>
            <p:cNvSpPr/>
            <p:nvPr/>
          </p:nvSpPr>
          <p:spPr>
            <a:xfrm>
              <a:off x="2285172" y="4290322"/>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grpSp>
      <p:grpSp>
        <p:nvGrpSpPr>
          <p:cNvPr id="49" name="Group 100">
            <a:extLst>
              <a:ext uri="{FF2B5EF4-FFF2-40B4-BE49-F238E27FC236}">
                <a16:creationId xmlns:a16="http://schemas.microsoft.com/office/drawing/2014/main" id="{94716206-D439-484A-B540-8E76DA400E7F}"/>
              </a:ext>
            </a:extLst>
          </p:cNvPr>
          <p:cNvGrpSpPr/>
          <p:nvPr/>
        </p:nvGrpSpPr>
        <p:grpSpPr>
          <a:xfrm>
            <a:off x="7066209" y="4886376"/>
            <a:ext cx="1405027" cy="571500"/>
            <a:chOff x="1200090" y="4122959"/>
            <a:chExt cx="1405027" cy="571500"/>
          </a:xfrm>
          <a:solidFill>
            <a:srgbClr val="E5FFFF"/>
          </a:solidFill>
        </p:grpSpPr>
        <p:sp>
          <p:nvSpPr>
            <p:cNvPr id="52" name="Rectangle 101">
              <a:extLst>
                <a:ext uri="{FF2B5EF4-FFF2-40B4-BE49-F238E27FC236}">
                  <a16:creationId xmlns:a16="http://schemas.microsoft.com/office/drawing/2014/main" id="{DA08A93C-F699-4DA0-896D-3ED05954D923}"/>
                </a:ext>
              </a:extLst>
            </p:cNvPr>
            <p:cNvSpPr/>
            <p:nvPr/>
          </p:nvSpPr>
          <p:spPr>
            <a:xfrm>
              <a:off x="1200090" y="4122959"/>
              <a:ext cx="1245055" cy="571500"/>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Information Collector</a:t>
              </a: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54" name="Rectangle 102">
              <a:extLst>
                <a:ext uri="{FF2B5EF4-FFF2-40B4-BE49-F238E27FC236}">
                  <a16:creationId xmlns:a16="http://schemas.microsoft.com/office/drawing/2014/main" id="{8D5B7F6C-6CC7-4357-81D4-CFB474012F7E}"/>
                </a:ext>
              </a:extLst>
            </p:cNvPr>
            <p:cNvSpPr/>
            <p:nvPr/>
          </p:nvSpPr>
          <p:spPr>
            <a:xfrm>
              <a:off x="2285172" y="4192349"/>
              <a:ext cx="319945" cy="57166"/>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algn="ctr" latinLnBrk="0">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55" name="Rectangle 103">
              <a:extLst>
                <a:ext uri="{FF2B5EF4-FFF2-40B4-BE49-F238E27FC236}">
                  <a16:creationId xmlns:a16="http://schemas.microsoft.com/office/drawing/2014/main" id="{88FE5E76-B786-4405-9E48-B8D6EE6DACB4}"/>
                </a:ext>
              </a:extLst>
            </p:cNvPr>
            <p:cNvSpPr/>
            <p:nvPr/>
          </p:nvSpPr>
          <p:spPr>
            <a:xfrm>
              <a:off x="2285172" y="4290322"/>
              <a:ext cx="319945" cy="57166"/>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algn="ctr" latinLnBrk="0">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56" name="Group 100">
            <a:extLst>
              <a:ext uri="{FF2B5EF4-FFF2-40B4-BE49-F238E27FC236}">
                <a16:creationId xmlns:a16="http://schemas.microsoft.com/office/drawing/2014/main" id="{0C23B947-438B-4E9D-BA40-1977A43B0CA6}"/>
              </a:ext>
            </a:extLst>
          </p:cNvPr>
          <p:cNvGrpSpPr/>
          <p:nvPr/>
        </p:nvGrpSpPr>
        <p:grpSpPr>
          <a:xfrm>
            <a:off x="5505899" y="4860087"/>
            <a:ext cx="1405027" cy="571500"/>
            <a:chOff x="1200090" y="4122959"/>
            <a:chExt cx="1405027" cy="571500"/>
          </a:xfrm>
          <a:solidFill>
            <a:srgbClr val="E5FFFF"/>
          </a:solidFill>
        </p:grpSpPr>
        <p:sp>
          <p:nvSpPr>
            <p:cNvPr id="58" name="Rectangle 101">
              <a:extLst>
                <a:ext uri="{FF2B5EF4-FFF2-40B4-BE49-F238E27FC236}">
                  <a16:creationId xmlns:a16="http://schemas.microsoft.com/office/drawing/2014/main" id="{438CE659-4BE5-4462-BE25-9BD7193A5906}"/>
                </a:ext>
              </a:extLst>
            </p:cNvPr>
            <p:cNvSpPr/>
            <p:nvPr/>
          </p:nvSpPr>
          <p:spPr>
            <a:xfrm>
              <a:off x="1200090" y="4122959"/>
              <a:ext cx="1245055" cy="571500"/>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ko-KR" sz="1200" b="1" i="0" u="none" strike="noStrike" kern="0" cap="none" spc="0" normalizeH="0" noProof="0" dirty="0">
                  <a:ln>
                    <a:noFill/>
                  </a:ln>
                  <a:solidFill>
                    <a:prstClr val="black"/>
                  </a:solidFill>
                  <a:effectLst/>
                  <a:uLnTx/>
                  <a:uFillTx/>
                  <a:latin typeface="Calibri" panose="020F0502020204030204"/>
                  <a:ea typeface="맑은 고딕" panose="020B0503020000020004" pitchFamily="50" charset="-127"/>
                  <a:cs typeface="+mn-cs"/>
                </a:rPr>
                <a:t>Acquirer</a:t>
              </a: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59" name="Rectangle 102">
              <a:extLst>
                <a:ext uri="{FF2B5EF4-FFF2-40B4-BE49-F238E27FC236}">
                  <a16:creationId xmlns:a16="http://schemas.microsoft.com/office/drawing/2014/main" id="{040137C8-48E3-4061-A4DD-692A0E833F2F}"/>
                </a:ext>
              </a:extLst>
            </p:cNvPr>
            <p:cNvSpPr/>
            <p:nvPr/>
          </p:nvSpPr>
          <p:spPr>
            <a:xfrm>
              <a:off x="2285172" y="4192349"/>
              <a:ext cx="319945" cy="57166"/>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algn="ctr" latinLnBrk="0">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60" name="Rectangle 103">
              <a:extLst>
                <a:ext uri="{FF2B5EF4-FFF2-40B4-BE49-F238E27FC236}">
                  <a16:creationId xmlns:a16="http://schemas.microsoft.com/office/drawing/2014/main" id="{0F340BAE-51B8-4A05-AA16-8A416CB003C3}"/>
                </a:ext>
              </a:extLst>
            </p:cNvPr>
            <p:cNvSpPr/>
            <p:nvPr/>
          </p:nvSpPr>
          <p:spPr>
            <a:xfrm>
              <a:off x="2285172" y="4290322"/>
              <a:ext cx="319945" cy="57166"/>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algn="ctr" latinLnBrk="0">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62" name="Group 100">
            <a:extLst>
              <a:ext uri="{FF2B5EF4-FFF2-40B4-BE49-F238E27FC236}">
                <a16:creationId xmlns:a16="http://schemas.microsoft.com/office/drawing/2014/main" id="{FE313BCF-5BE8-4AC8-A417-22876F688BF2}"/>
              </a:ext>
            </a:extLst>
          </p:cNvPr>
          <p:cNvGrpSpPr/>
          <p:nvPr/>
        </p:nvGrpSpPr>
        <p:grpSpPr>
          <a:xfrm>
            <a:off x="5466748" y="3584504"/>
            <a:ext cx="1405027" cy="571500"/>
            <a:chOff x="1200090" y="4122959"/>
            <a:chExt cx="1405027" cy="571500"/>
          </a:xfrm>
          <a:solidFill>
            <a:srgbClr val="E5FFFF"/>
          </a:solidFill>
        </p:grpSpPr>
        <p:sp>
          <p:nvSpPr>
            <p:cNvPr id="63" name="Rectangle 101">
              <a:extLst>
                <a:ext uri="{FF2B5EF4-FFF2-40B4-BE49-F238E27FC236}">
                  <a16:creationId xmlns:a16="http://schemas.microsoft.com/office/drawing/2014/main" id="{90C90B5B-4B97-4F28-8350-2ADC51254D9E}"/>
                </a:ext>
              </a:extLst>
            </p:cNvPr>
            <p:cNvSpPr/>
            <p:nvPr/>
          </p:nvSpPr>
          <p:spPr>
            <a:xfrm>
              <a:off x="1200090" y="4122959"/>
              <a:ext cx="1245055" cy="571500"/>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Event Manager</a:t>
              </a:r>
              <a:endParaRPr lang="ko-KR" altLang="en-US" sz="1200" b="1" kern="0" dirty="0">
                <a:solidFill>
                  <a:prstClr val="black"/>
                </a:solidFill>
                <a:latin typeface="Calibri" panose="020F0502020204030204"/>
                <a:ea typeface="맑은 고딕" panose="020B0503020000020004" pitchFamily="50" charset="-127"/>
              </a:endParaRPr>
            </a:p>
          </p:txBody>
        </p:sp>
        <p:sp>
          <p:nvSpPr>
            <p:cNvPr id="64" name="Rectangle 102">
              <a:extLst>
                <a:ext uri="{FF2B5EF4-FFF2-40B4-BE49-F238E27FC236}">
                  <a16:creationId xmlns:a16="http://schemas.microsoft.com/office/drawing/2014/main" id="{1E63C6A5-F642-4EAF-B121-18F08F49B7C7}"/>
                </a:ext>
              </a:extLst>
            </p:cNvPr>
            <p:cNvSpPr/>
            <p:nvPr/>
          </p:nvSpPr>
          <p:spPr>
            <a:xfrm>
              <a:off x="2285172" y="4192349"/>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65" name="Rectangle 103">
              <a:extLst>
                <a:ext uri="{FF2B5EF4-FFF2-40B4-BE49-F238E27FC236}">
                  <a16:creationId xmlns:a16="http://schemas.microsoft.com/office/drawing/2014/main" id="{54AF1D5E-0DD7-4968-9674-583F26F6D3D9}"/>
                </a:ext>
              </a:extLst>
            </p:cNvPr>
            <p:cNvSpPr/>
            <p:nvPr/>
          </p:nvSpPr>
          <p:spPr>
            <a:xfrm>
              <a:off x="2285172" y="4290322"/>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66" name="Group 100">
            <a:extLst>
              <a:ext uri="{FF2B5EF4-FFF2-40B4-BE49-F238E27FC236}">
                <a16:creationId xmlns:a16="http://schemas.microsoft.com/office/drawing/2014/main" id="{54494DC6-C05C-4658-85F6-A06D4B845EF5}"/>
              </a:ext>
            </a:extLst>
          </p:cNvPr>
          <p:cNvGrpSpPr/>
          <p:nvPr/>
        </p:nvGrpSpPr>
        <p:grpSpPr>
          <a:xfrm>
            <a:off x="7031747" y="3598727"/>
            <a:ext cx="1405027" cy="571500"/>
            <a:chOff x="1200090" y="4122959"/>
            <a:chExt cx="1405027" cy="571500"/>
          </a:xfrm>
          <a:solidFill>
            <a:srgbClr val="E5FFFF"/>
          </a:solidFill>
        </p:grpSpPr>
        <p:sp>
          <p:nvSpPr>
            <p:cNvPr id="75" name="Rectangle 101">
              <a:extLst>
                <a:ext uri="{FF2B5EF4-FFF2-40B4-BE49-F238E27FC236}">
                  <a16:creationId xmlns:a16="http://schemas.microsoft.com/office/drawing/2014/main" id="{D454A1EF-4FD2-4DDC-A3ED-A83DEC228F2E}"/>
                </a:ext>
              </a:extLst>
            </p:cNvPr>
            <p:cNvSpPr/>
            <p:nvPr/>
          </p:nvSpPr>
          <p:spPr>
            <a:xfrm>
              <a:off x="1200090" y="4122959"/>
              <a:ext cx="1245055" cy="571500"/>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Learning</a:t>
              </a:r>
            </a:p>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Engine</a:t>
              </a:r>
              <a:endParaRPr lang="ko-KR" altLang="en-US" sz="1200" b="1" kern="0" dirty="0">
                <a:solidFill>
                  <a:prstClr val="black"/>
                </a:solidFill>
                <a:latin typeface="Calibri" panose="020F0502020204030204"/>
                <a:ea typeface="맑은 고딕" panose="020B0503020000020004" pitchFamily="50" charset="-127"/>
              </a:endParaRPr>
            </a:p>
          </p:txBody>
        </p:sp>
        <p:sp>
          <p:nvSpPr>
            <p:cNvPr id="76" name="Rectangle 102">
              <a:extLst>
                <a:ext uri="{FF2B5EF4-FFF2-40B4-BE49-F238E27FC236}">
                  <a16:creationId xmlns:a16="http://schemas.microsoft.com/office/drawing/2014/main" id="{BFEB105B-1E31-4A20-93AC-ABF9105B1FA9}"/>
                </a:ext>
              </a:extLst>
            </p:cNvPr>
            <p:cNvSpPr/>
            <p:nvPr/>
          </p:nvSpPr>
          <p:spPr>
            <a:xfrm>
              <a:off x="2285172" y="4192349"/>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77" name="Rectangle 103">
              <a:extLst>
                <a:ext uri="{FF2B5EF4-FFF2-40B4-BE49-F238E27FC236}">
                  <a16:creationId xmlns:a16="http://schemas.microsoft.com/office/drawing/2014/main" id="{C3B73BB3-4E8A-4829-9224-4E6ECF327CFA}"/>
                </a:ext>
              </a:extLst>
            </p:cNvPr>
            <p:cNvSpPr/>
            <p:nvPr/>
          </p:nvSpPr>
          <p:spPr>
            <a:xfrm>
              <a:off x="2285172" y="4290322"/>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78" name="그룹 77">
            <a:extLst>
              <a:ext uri="{FF2B5EF4-FFF2-40B4-BE49-F238E27FC236}">
                <a16:creationId xmlns:a16="http://schemas.microsoft.com/office/drawing/2014/main" id="{F9B23F6C-B939-420D-B1F1-C2AD2B932C35}"/>
              </a:ext>
            </a:extLst>
          </p:cNvPr>
          <p:cNvGrpSpPr/>
          <p:nvPr/>
        </p:nvGrpSpPr>
        <p:grpSpPr>
          <a:xfrm>
            <a:off x="5369281" y="5661129"/>
            <a:ext cx="3227050" cy="597130"/>
            <a:chOff x="1788440" y="4486714"/>
            <a:chExt cx="2880703" cy="597130"/>
          </a:xfrm>
        </p:grpSpPr>
        <p:sp>
          <p:nvSpPr>
            <p:cNvPr id="79" name="Can 1">
              <a:extLst>
                <a:ext uri="{FF2B5EF4-FFF2-40B4-BE49-F238E27FC236}">
                  <a16:creationId xmlns:a16="http://schemas.microsoft.com/office/drawing/2014/main" id="{D68E5E00-DE33-4D19-98E7-0FCFA406AC85}"/>
                </a:ext>
              </a:extLst>
            </p:cNvPr>
            <p:cNvSpPr/>
            <p:nvPr/>
          </p:nvSpPr>
          <p:spPr>
            <a:xfrm>
              <a:off x="3723920" y="4486714"/>
              <a:ext cx="945223" cy="597129"/>
            </a:xfrm>
            <a:prstGeom prst="can">
              <a:avLst/>
            </a:prstGeom>
            <a:solidFill>
              <a:schemeClr val="bg1">
                <a:lumMod val="95000"/>
              </a:schemeClr>
            </a:solidFill>
            <a:ln w="6350" cap="flat" cmpd="sng" algn="ctr">
              <a:solidFill>
                <a:schemeClr val="accent1"/>
              </a:solidFill>
              <a:prstDash val="solid"/>
              <a:miter lim="800000"/>
            </a:ln>
            <a:effectLst/>
          </p:spPr>
          <p:txBody>
            <a:bodyPr lIns="36000" rIns="36000" rtlCol="0" anchor="ctr"/>
            <a:lstStyle/>
            <a:p>
              <a:pPr algn="ctr" latinLnBrk="0">
                <a:lnSpc>
                  <a:spcPct val="80000"/>
                </a:lnSpc>
              </a:pPr>
              <a:r>
                <a:rPr lang="en-US" altLang="ko-KR" sz="1400" b="1" kern="0" dirty="0">
                  <a:solidFill>
                    <a:prstClr val="black"/>
                  </a:solidFill>
                  <a:latin typeface="Calibri" panose="020F0502020204030204"/>
                  <a:ea typeface="맑은 고딕" panose="020B0503020000020004" pitchFamily="50" charset="-127"/>
                </a:rPr>
                <a:t>Blocking </a:t>
              </a:r>
            </a:p>
            <a:p>
              <a:pPr algn="ctr" latinLnBrk="0">
                <a:lnSpc>
                  <a:spcPct val="80000"/>
                </a:lnSpc>
              </a:pPr>
              <a:r>
                <a:rPr lang="en-US" altLang="ko-KR" sz="1200" b="1" kern="0" dirty="0">
                  <a:solidFill>
                    <a:prstClr val="black"/>
                  </a:solidFill>
                  <a:latin typeface="Calibri" panose="020F0502020204030204"/>
                  <a:ea typeface="맑은 고딕" panose="020B0503020000020004" pitchFamily="50" charset="-127"/>
                </a:rPr>
                <a:t>Information</a:t>
              </a:r>
              <a:endParaRPr lang="ko-KR" altLang="en-US" sz="1200" b="1" kern="0" dirty="0">
                <a:solidFill>
                  <a:prstClr val="black"/>
                </a:solidFill>
                <a:latin typeface="Calibri" panose="020F0502020204030204"/>
                <a:ea typeface="맑은 고딕" panose="020B0503020000020004" pitchFamily="50" charset="-127"/>
              </a:endParaRPr>
            </a:p>
          </p:txBody>
        </p:sp>
        <p:sp>
          <p:nvSpPr>
            <p:cNvPr id="80" name="Can 1">
              <a:extLst>
                <a:ext uri="{FF2B5EF4-FFF2-40B4-BE49-F238E27FC236}">
                  <a16:creationId xmlns:a16="http://schemas.microsoft.com/office/drawing/2014/main" id="{69929AF0-FFC5-417D-8180-9C884E59C6A3}"/>
                </a:ext>
              </a:extLst>
            </p:cNvPr>
            <p:cNvSpPr/>
            <p:nvPr/>
          </p:nvSpPr>
          <p:spPr>
            <a:xfrm>
              <a:off x="2762223" y="4486715"/>
              <a:ext cx="945223" cy="597129"/>
            </a:xfrm>
            <a:prstGeom prst="can">
              <a:avLst/>
            </a:prstGeom>
            <a:solidFill>
              <a:schemeClr val="bg1">
                <a:lumMod val="95000"/>
              </a:schemeClr>
            </a:solidFill>
            <a:ln w="6350" cap="flat" cmpd="sng" algn="ctr">
              <a:solidFill>
                <a:schemeClr val="accent1"/>
              </a:solidFill>
              <a:prstDash val="solid"/>
              <a:miter lim="800000"/>
            </a:ln>
            <a:effectLst/>
          </p:spPr>
          <p:txBody>
            <a:bodyPr lIns="36000" rIns="36000" rtlCol="0" anchor="ctr"/>
            <a:lstStyle/>
            <a:p>
              <a:pPr algn="ctr" latinLnBrk="0">
                <a:lnSpc>
                  <a:spcPct val="80000"/>
                </a:lnSpc>
              </a:pPr>
              <a:r>
                <a:rPr lang="en-US" altLang="ko-KR" sz="1400" b="1" kern="0" dirty="0">
                  <a:solidFill>
                    <a:prstClr val="black"/>
                  </a:solidFill>
                  <a:latin typeface="Calibri" panose="020F0502020204030204"/>
                  <a:ea typeface="맑은 고딕" panose="020B0503020000020004" pitchFamily="50" charset="-127"/>
                </a:rPr>
                <a:t>Transaction</a:t>
              </a:r>
            </a:p>
            <a:p>
              <a:pPr algn="ctr" latinLnBrk="0">
                <a:lnSpc>
                  <a:spcPct val="80000"/>
                </a:lnSpc>
              </a:pPr>
              <a:r>
                <a:rPr lang="en-US" altLang="ko-KR" sz="1200" b="1" kern="0" dirty="0">
                  <a:solidFill>
                    <a:prstClr val="black"/>
                  </a:solidFill>
                  <a:latin typeface="Calibri" panose="020F0502020204030204"/>
                  <a:ea typeface="맑은 고딕" panose="020B0503020000020004" pitchFamily="50" charset="-127"/>
                </a:rPr>
                <a:t>Information</a:t>
              </a:r>
              <a:endParaRPr lang="ko-KR" altLang="en-US" sz="1200" b="1" kern="0" dirty="0">
                <a:solidFill>
                  <a:prstClr val="black"/>
                </a:solidFill>
                <a:latin typeface="Calibri" panose="020F0502020204030204"/>
                <a:ea typeface="맑은 고딕" panose="020B0503020000020004" pitchFamily="50" charset="-127"/>
              </a:endParaRPr>
            </a:p>
          </p:txBody>
        </p:sp>
        <p:sp>
          <p:nvSpPr>
            <p:cNvPr id="81" name="Can 1">
              <a:extLst>
                <a:ext uri="{FF2B5EF4-FFF2-40B4-BE49-F238E27FC236}">
                  <a16:creationId xmlns:a16="http://schemas.microsoft.com/office/drawing/2014/main" id="{E84116B4-F629-4837-866C-4F29A36DCFDD}"/>
                </a:ext>
              </a:extLst>
            </p:cNvPr>
            <p:cNvSpPr/>
            <p:nvPr/>
          </p:nvSpPr>
          <p:spPr>
            <a:xfrm>
              <a:off x="1788440" y="4486715"/>
              <a:ext cx="945223" cy="597129"/>
            </a:xfrm>
            <a:prstGeom prst="can">
              <a:avLst/>
            </a:prstGeom>
            <a:solidFill>
              <a:schemeClr val="bg1">
                <a:lumMod val="95000"/>
              </a:schemeClr>
            </a:solidFill>
            <a:ln w="6350" cap="flat" cmpd="sng" algn="ctr">
              <a:solidFill>
                <a:schemeClr val="accent1"/>
              </a:solidFill>
              <a:prstDash val="solid"/>
              <a:miter lim="800000"/>
            </a:ln>
            <a:effectLst/>
          </p:spPr>
          <p:txBody>
            <a:bodyPr lIns="36000" rIns="36000" rtlCol="0" anchor="ctr"/>
            <a:lstStyle/>
            <a:p>
              <a:pPr algn="ctr" latinLnBrk="0">
                <a:lnSpc>
                  <a:spcPct val="80000"/>
                </a:lnSpc>
              </a:pPr>
              <a:r>
                <a:rPr lang="en-US" altLang="ko-KR" sz="1400" b="1" kern="0" dirty="0">
                  <a:solidFill>
                    <a:prstClr val="black"/>
                  </a:solidFill>
                  <a:latin typeface="Calibri" panose="020F0502020204030204"/>
                  <a:ea typeface="맑은 고딕" panose="020B0503020000020004" pitchFamily="50" charset="-127"/>
                </a:rPr>
                <a:t>Transaction</a:t>
              </a:r>
            </a:p>
            <a:p>
              <a:pPr algn="ctr" latinLnBrk="0">
                <a:lnSpc>
                  <a:spcPct val="80000"/>
                </a:lnSpc>
              </a:pPr>
              <a:r>
                <a:rPr lang="en-US" altLang="ko-KR" sz="1400" b="1" kern="0" dirty="0">
                  <a:solidFill>
                    <a:prstClr val="black"/>
                  </a:solidFill>
                  <a:latin typeface="Calibri" panose="020F0502020204030204"/>
                  <a:ea typeface="맑은 고딕" panose="020B0503020000020004" pitchFamily="50" charset="-127"/>
                </a:rPr>
                <a:t>Pattern</a:t>
              </a:r>
              <a:endParaRPr lang="ko-KR" altLang="en-US" sz="1400" b="1" kern="0" dirty="0">
                <a:solidFill>
                  <a:prstClr val="black"/>
                </a:solidFill>
                <a:latin typeface="Calibri" panose="020F0502020204030204"/>
                <a:ea typeface="맑은 고딕" panose="020B0503020000020004" pitchFamily="50" charset="-127"/>
              </a:endParaRPr>
            </a:p>
          </p:txBody>
        </p:sp>
      </p:grpSp>
      <p:sp>
        <p:nvSpPr>
          <p:cNvPr id="175" name="Rectangle 26">
            <a:extLst>
              <a:ext uri="{FF2B5EF4-FFF2-40B4-BE49-F238E27FC236}">
                <a16:creationId xmlns:a16="http://schemas.microsoft.com/office/drawing/2014/main" id="{E010EB6C-6FB8-4D91-A93A-624F9B33CCA2}"/>
              </a:ext>
            </a:extLst>
          </p:cNvPr>
          <p:cNvSpPr/>
          <p:nvPr/>
        </p:nvSpPr>
        <p:spPr>
          <a:xfrm>
            <a:off x="934956" y="2293427"/>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Disaster Detector</a:t>
            </a:r>
          </a:p>
        </p:txBody>
      </p:sp>
      <p:sp>
        <p:nvSpPr>
          <p:cNvPr id="176" name="Rectangle 26">
            <a:extLst>
              <a:ext uri="{FF2B5EF4-FFF2-40B4-BE49-F238E27FC236}">
                <a16:creationId xmlns:a16="http://schemas.microsoft.com/office/drawing/2014/main" id="{F9172FAA-68B0-4321-90B3-7D59D32D44B7}"/>
              </a:ext>
            </a:extLst>
          </p:cNvPr>
          <p:cNvSpPr/>
          <p:nvPr/>
        </p:nvSpPr>
        <p:spPr>
          <a:xfrm>
            <a:off x="2389524" y="2293427"/>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Image Converter</a:t>
            </a:r>
          </a:p>
        </p:txBody>
      </p:sp>
      <p:sp>
        <p:nvSpPr>
          <p:cNvPr id="177" name="Rectangle 26">
            <a:extLst>
              <a:ext uri="{FF2B5EF4-FFF2-40B4-BE49-F238E27FC236}">
                <a16:creationId xmlns:a16="http://schemas.microsoft.com/office/drawing/2014/main" id="{3D1884CB-FAEE-4A6D-A9E0-2189DDA8C120}"/>
              </a:ext>
            </a:extLst>
          </p:cNvPr>
          <p:cNvSpPr/>
          <p:nvPr/>
        </p:nvSpPr>
        <p:spPr>
          <a:xfrm>
            <a:off x="2404736" y="3448400"/>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Disaster Event Processor</a:t>
            </a:r>
          </a:p>
        </p:txBody>
      </p:sp>
      <p:sp>
        <p:nvSpPr>
          <p:cNvPr id="178" name="Rectangle 26">
            <a:extLst>
              <a:ext uri="{FF2B5EF4-FFF2-40B4-BE49-F238E27FC236}">
                <a16:creationId xmlns:a16="http://schemas.microsoft.com/office/drawing/2014/main" id="{45A44418-5AC9-40FF-8580-7D581AD9D356}"/>
              </a:ext>
            </a:extLst>
          </p:cNvPr>
          <p:cNvSpPr/>
          <p:nvPr/>
        </p:nvSpPr>
        <p:spPr>
          <a:xfrm>
            <a:off x="950168" y="3448400"/>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Disaster Profile </a:t>
            </a:r>
            <a:br>
              <a:rPr lang="en-US" altLang="ko-KR" sz="1600" b="1" dirty="0">
                <a:latin typeface="Calibri" panose="020F0502020204030204" pitchFamily="34" charset="0"/>
                <a:cs typeface="Calibri" panose="020F0502020204030204" pitchFamily="34" charset="0"/>
              </a:rPr>
            </a:br>
            <a:r>
              <a:rPr lang="en-US" altLang="ko-KR" sz="1600" b="1" dirty="0">
                <a:latin typeface="Calibri" panose="020F0502020204030204" pitchFamily="34" charset="0"/>
                <a:cs typeface="Calibri" panose="020F0502020204030204" pitchFamily="34" charset="0"/>
              </a:rPr>
              <a:t>Manager</a:t>
            </a:r>
          </a:p>
        </p:txBody>
      </p:sp>
      <p:sp>
        <p:nvSpPr>
          <p:cNvPr id="179" name="Rectangle 26">
            <a:extLst>
              <a:ext uri="{FF2B5EF4-FFF2-40B4-BE49-F238E27FC236}">
                <a16:creationId xmlns:a16="http://schemas.microsoft.com/office/drawing/2014/main" id="{C23620CD-97C6-4592-B331-2CAEDADD213F}"/>
              </a:ext>
            </a:extLst>
          </p:cNvPr>
          <p:cNvSpPr/>
          <p:nvPr/>
        </p:nvSpPr>
        <p:spPr>
          <a:xfrm>
            <a:off x="949387" y="4635394"/>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People </a:t>
            </a:r>
          </a:p>
          <a:p>
            <a:pPr algn="ctr">
              <a:lnSpc>
                <a:spcPct val="80000"/>
              </a:lnSpc>
            </a:pPr>
            <a:r>
              <a:rPr lang="en-US" altLang="ko-KR" sz="1600" b="1" dirty="0">
                <a:latin typeface="Calibri" panose="020F0502020204030204" pitchFamily="34" charset="0"/>
                <a:cs typeface="Calibri" panose="020F0502020204030204" pitchFamily="34" charset="0"/>
              </a:rPr>
              <a:t>Detector</a:t>
            </a:r>
          </a:p>
        </p:txBody>
      </p:sp>
      <p:sp>
        <p:nvSpPr>
          <p:cNvPr id="180" name="Rectangle 26">
            <a:extLst>
              <a:ext uri="{FF2B5EF4-FFF2-40B4-BE49-F238E27FC236}">
                <a16:creationId xmlns:a16="http://schemas.microsoft.com/office/drawing/2014/main" id="{ACC265BF-17E9-46C6-A238-A546F1D89FC5}"/>
              </a:ext>
            </a:extLst>
          </p:cNvPr>
          <p:cNvSpPr/>
          <p:nvPr/>
        </p:nvSpPr>
        <p:spPr>
          <a:xfrm>
            <a:off x="950168" y="4054733"/>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Event Filtering</a:t>
            </a:r>
          </a:p>
        </p:txBody>
      </p:sp>
      <p:sp>
        <p:nvSpPr>
          <p:cNvPr id="181" name="Rectangle 26">
            <a:extLst>
              <a:ext uri="{FF2B5EF4-FFF2-40B4-BE49-F238E27FC236}">
                <a16:creationId xmlns:a16="http://schemas.microsoft.com/office/drawing/2014/main" id="{CA72EB24-C5D1-4759-9DE1-C386E89B1240}"/>
              </a:ext>
            </a:extLst>
          </p:cNvPr>
          <p:cNvSpPr/>
          <p:nvPr/>
        </p:nvSpPr>
        <p:spPr>
          <a:xfrm>
            <a:off x="2408593" y="4054733"/>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Agent </a:t>
            </a:r>
          </a:p>
          <a:p>
            <a:pPr algn="ctr">
              <a:lnSpc>
                <a:spcPct val="80000"/>
              </a:lnSpc>
            </a:pPr>
            <a:r>
              <a:rPr lang="en-US" altLang="ko-KR" sz="1600" b="1" dirty="0">
                <a:latin typeface="Calibri" panose="020F0502020204030204" pitchFamily="34" charset="0"/>
                <a:cs typeface="Calibri" panose="020F0502020204030204" pitchFamily="34" charset="0"/>
              </a:rPr>
              <a:t>Manager</a:t>
            </a:r>
          </a:p>
        </p:txBody>
      </p:sp>
      <p:sp>
        <p:nvSpPr>
          <p:cNvPr id="182" name="Rectangle 26">
            <a:extLst>
              <a:ext uri="{FF2B5EF4-FFF2-40B4-BE49-F238E27FC236}">
                <a16:creationId xmlns:a16="http://schemas.microsoft.com/office/drawing/2014/main" id="{DC578F39-A0D4-4D98-994E-4AD58B33CCB1}"/>
              </a:ext>
            </a:extLst>
          </p:cNvPr>
          <p:cNvSpPr/>
          <p:nvPr/>
        </p:nvSpPr>
        <p:spPr>
          <a:xfrm>
            <a:off x="934744" y="2899760"/>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Model </a:t>
            </a:r>
          </a:p>
          <a:p>
            <a:pPr algn="ctr">
              <a:lnSpc>
                <a:spcPct val="80000"/>
              </a:lnSpc>
            </a:pPr>
            <a:r>
              <a:rPr lang="en-US" altLang="ko-KR" sz="1600" b="1" dirty="0">
                <a:latin typeface="Calibri" panose="020F0502020204030204" pitchFamily="34" charset="0"/>
                <a:cs typeface="Calibri" panose="020F0502020204030204" pitchFamily="34" charset="0"/>
              </a:rPr>
              <a:t>Builder</a:t>
            </a:r>
          </a:p>
        </p:txBody>
      </p:sp>
      <p:sp>
        <p:nvSpPr>
          <p:cNvPr id="183" name="Rectangle 26">
            <a:extLst>
              <a:ext uri="{FF2B5EF4-FFF2-40B4-BE49-F238E27FC236}">
                <a16:creationId xmlns:a16="http://schemas.microsoft.com/office/drawing/2014/main" id="{8FC6EA95-E42A-4376-B4A5-7FBDF73CBB4B}"/>
              </a:ext>
            </a:extLst>
          </p:cNvPr>
          <p:cNvSpPr/>
          <p:nvPr/>
        </p:nvSpPr>
        <p:spPr>
          <a:xfrm>
            <a:off x="2385243" y="2899760"/>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Event </a:t>
            </a:r>
          </a:p>
          <a:p>
            <a:pPr algn="ctr">
              <a:lnSpc>
                <a:spcPct val="80000"/>
              </a:lnSpc>
            </a:pPr>
            <a:r>
              <a:rPr lang="en-US" altLang="ko-KR" sz="1600" b="1" dirty="0">
                <a:latin typeface="Calibri" panose="020F0502020204030204" pitchFamily="34" charset="0"/>
                <a:cs typeface="Calibri" panose="020F0502020204030204" pitchFamily="34" charset="0"/>
              </a:rPr>
              <a:t>Modeler</a:t>
            </a:r>
          </a:p>
        </p:txBody>
      </p:sp>
      <p:sp>
        <p:nvSpPr>
          <p:cNvPr id="184" name="Rectangle 26">
            <a:extLst>
              <a:ext uri="{FF2B5EF4-FFF2-40B4-BE49-F238E27FC236}">
                <a16:creationId xmlns:a16="http://schemas.microsoft.com/office/drawing/2014/main" id="{C15B3DC4-7BF5-42C7-864E-6B1B2BFDEFD0}"/>
              </a:ext>
            </a:extLst>
          </p:cNvPr>
          <p:cNvSpPr/>
          <p:nvPr/>
        </p:nvSpPr>
        <p:spPr>
          <a:xfrm>
            <a:off x="2433503" y="4661066"/>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Detection Result Provider</a:t>
            </a:r>
          </a:p>
        </p:txBody>
      </p:sp>
    </p:spTree>
    <p:extLst>
      <p:ext uri="{BB962C8B-B14F-4D97-AF65-F5344CB8AC3E}">
        <p14:creationId xmlns:p14="http://schemas.microsoft.com/office/powerpoint/2010/main" val="3069052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ent Placeholder 1">
            <a:extLst>
              <a:ext uri="{FF2B5EF4-FFF2-40B4-BE49-F238E27FC236}">
                <a16:creationId xmlns:a16="http://schemas.microsoft.com/office/drawing/2014/main" id="{ACB570A5-CCB4-4870-AA90-B37596F6C0CA}"/>
              </a:ext>
            </a:extLst>
          </p:cNvPr>
          <p:cNvSpPr txBox="1">
            <a:spLocks/>
          </p:cNvSpPr>
          <p:nvPr/>
        </p:nvSpPr>
        <p:spPr bwMode="auto">
          <a:xfrm>
            <a:off x="212453" y="718687"/>
            <a:ext cx="8858312" cy="5521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80975" indent="-180975" algn="l" rtl="0" fontAlgn="base" latinLnBrk="0">
              <a:lnSpc>
                <a:spcPct val="100000"/>
              </a:lnSpc>
              <a:spcBef>
                <a:spcPts val="1200"/>
              </a:spcBef>
              <a:spcAft>
                <a:spcPct val="0"/>
              </a:spcAft>
              <a:buFont typeface="Arial" charset="0"/>
              <a:buChar char="•"/>
              <a:defRPr sz="2400" b="1" kern="1200">
                <a:solidFill>
                  <a:srgbClr val="0000FF"/>
                </a:solidFill>
                <a:latin typeface="Calibri" panose="020F0502020204030204" pitchFamily="34" charset="0"/>
                <a:ea typeface="+mn-ea"/>
                <a:cs typeface="Calibri" panose="020F0502020204030204" pitchFamily="34" charset="0"/>
              </a:defRPr>
            </a:lvl1pPr>
            <a:lvl2pPr marL="450850" indent="-200025" algn="l" rtl="0" fontAlgn="base" latinLnBrk="0">
              <a:lnSpc>
                <a:spcPct val="100000"/>
              </a:lnSpc>
              <a:spcBef>
                <a:spcPts val="900"/>
              </a:spcBef>
              <a:spcAft>
                <a:spcPct val="0"/>
              </a:spcAft>
              <a:buFont typeface="Arial" panose="020B0604020202020204" pitchFamily="34" charset="0"/>
              <a:buChar char="•"/>
              <a:defRPr sz="2000" b="1" kern="1200">
                <a:solidFill>
                  <a:schemeClr val="tx1"/>
                </a:solidFill>
                <a:latin typeface="Calibri" panose="020F0502020204030204" pitchFamily="34" charset="0"/>
                <a:ea typeface="+mn-ea"/>
                <a:cs typeface="Calibri" panose="020F0502020204030204" pitchFamily="34" charset="0"/>
              </a:defRPr>
            </a:lvl2pPr>
            <a:lvl3pPr marL="631825" indent="-155575" algn="l" rtl="0" fontAlgn="base" latinLnBrk="0">
              <a:lnSpc>
                <a:spcPct val="100000"/>
              </a:lnSpc>
              <a:spcBef>
                <a:spcPts val="6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901700" indent="-238125" algn="l" rtl="0" fontAlgn="base" latinLnBrk="0">
              <a:lnSpc>
                <a:spcPct val="100000"/>
              </a:lnSpc>
              <a:spcBef>
                <a:spcPts val="1200"/>
              </a:spcBef>
              <a:spcAft>
                <a:spcPct val="0"/>
              </a:spcAft>
              <a:buFont typeface="Arial" charset="0"/>
              <a:buChar char="–"/>
              <a:defRPr sz="1600" kern="1200">
                <a:solidFill>
                  <a:schemeClr val="tx1"/>
                </a:solidFill>
                <a:latin typeface="Calibri" panose="020F0502020204030204" pitchFamily="34" charset="0"/>
                <a:ea typeface="+mn-ea"/>
                <a:cs typeface="Calibri" panose="020F0502020204030204" pitchFamily="34" charset="0"/>
              </a:defRPr>
            </a:lvl4pPr>
            <a:lvl5pPr marL="1081088" indent="-153988" algn="l" rtl="0" fontAlgn="base" latinLnBrk="0">
              <a:lnSpc>
                <a:spcPct val="100000"/>
              </a:lnSpc>
              <a:spcBef>
                <a:spcPts val="1200"/>
              </a:spcBef>
              <a:spcAft>
                <a:spcPct val="0"/>
              </a:spcAft>
              <a:buFont typeface="Arial" charset="0"/>
              <a:buChar char="»"/>
              <a:defRPr sz="14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dirty="0"/>
              <a:t>View Model of Server Tier Architecture</a:t>
            </a:r>
          </a:p>
          <a:p>
            <a:pPr lvl="1"/>
            <a:r>
              <a:rPr lang="en-US" altLang="ko-KR" dirty="0"/>
              <a:t>To training Disaster and People detection </a:t>
            </a:r>
          </a:p>
          <a:p>
            <a:pPr lvl="1"/>
            <a:r>
              <a:rPr lang="en-US" altLang="ko-KR" dirty="0"/>
              <a:t>To store people detection results</a:t>
            </a:r>
            <a:endParaRPr lang="ko-KR" altLang="en-US" dirty="0"/>
          </a:p>
          <a:p>
            <a:endParaRPr kumimoji="0" lang="en-US" dirty="0"/>
          </a:p>
        </p:txBody>
      </p:sp>
      <p:sp>
        <p:nvSpPr>
          <p:cNvPr id="3" name="Title 2"/>
          <p:cNvSpPr>
            <a:spLocks noGrp="1"/>
          </p:cNvSpPr>
          <p:nvPr>
            <p:ph type="title"/>
          </p:nvPr>
        </p:nvSpPr>
        <p:spPr/>
        <p:txBody>
          <a:bodyPr/>
          <a:lstStyle/>
          <a:p>
            <a:r>
              <a:rPr lang="en-US" dirty="0"/>
              <a:t>Architecture for Server Tier</a:t>
            </a:r>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44</a:t>
            </a:fld>
            <a:endParaRPr lang="ko-KR" altLang="en-US" dirty="0"/>
          </a:p>
        </p:txBody>
      </p:sp>
      <p:sp>
        <p:nvSpPr>
          <p:cNvPr id="16" name="Footer Placeholder 4">
            <a:extLst>
              <a:ext uri="{FF2B5EF4-FFF2-40B4-BE49-F238E27FC236}">
                <a16:creationId xmlns:a16="http://schemas.microsoft.com/office/drawing/2014/main" id="{31AF700F-22B0-429E-B4E2-74A022DBFF96}"/>
              </a:ext>
            </a:extLst>
          </p:cNvPr>
          <p:cNvSpPr txBox="1">
            <a:spLocks/>
          </p:cNvSpPr>
          <p:nvPr/>
        </p:nvSpPr>
        <p:spPr>
          <a:xfrm>
            <a:off x="142844" y="6352125"/>
            <a:ext cx="8101565" cy="365125"/>
          </a:xfrm>
          <a:prstGeom prst="rect">
            <a:avLst/>
          </a:prstGeom>
        </p:spPr>
        <p:txBody>
          <a:bodyPr vert="horz" lIns="91440" tIns="45720" rIns="91440" bIns="45720" rtlCol="0" anchor="ctr"/>
          <a:lstStyle>
            <a:defPPr>
              <a:defRPr lang="ko-KR"/>
            </a:defPPr>
            <a:lvl1pPr algn="l" rtl="0" fontAlgn="auto" latinLnBrk="0">
              <a:spcBef>
                <a:spcPts val="0"/>
              </a:spcBef>
              <a:spcAft>
                <a:spcPts val="0"/>
              </a:spcAft>
              <a:defRPr kumimoji="0" sz="1100" b="1" i="1" kern="1200">
                <a:solidFill>
                  <a:schemeClr val="tx1"/>
                </a:solidFill>
                <a:latin typeface="Calibri" panose="020F0502020204030204" pitchFamily="34" charset="0"/>
                <a:ea typeface="+mn-ea"/>
                <a:cs typeface="Calibri" panose="020F0502020204030204" pitchFamily="34" charset="0"/>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defRPr/>
            </a:pPr>
            <a:r>
              <a:rPr lang="en-US" altLang="ko-KR"/>
              <a:t>Machine Learning Framework for In-Disaster People Detection</a:t>
            </a:r>
            <a:endParaRPr lang="ko-KR" altLang="en-US" dirty="0"/>
          </a:p>
        </p:txBody>
      </p:sp>
      <p:grpSp>
        <p:nvGrpSpPr>
          <p:cNvPr id="82" name="그룹 81">
            <a:extLst>
              <a:ext uri="{FF2B5EF4-FFF2-40B4-BE49-F238E27FC236}">
                <a16:creationId xmlns:a16="http://schemas.microsoft.com/office/drawing/2014/main" id="{DB7D36DA-E8C4-4D8A-9874-7AA503C94F0E}"/>
              </a:ext>
            </a:extLst>
          </p:cNvPr>
          <p:cNvGrpSpPr/>
          <p:nvPr/>
        </p:nvGrpSpPr>
        <p:grpSpPr>
          <a:xfrm>
            <a:off x="5066017" y="5163054"/>
            <a:ext cx="1285776" cy="748246"/>
            <a:chOff x="393700" y="163422"/>
            <a:chExt cx="1285776" cy="748246"/>
          </a:xfrm>
        </p:grpSpPr>
        <p:sp>
          <p:nvSpPr>
            <p:cNvPr id="83" name="직사각형 82">
              <a:extLst>
                <a:ext uri="{FF2B5EF4-FFF2-40B4-BE49-F238E27FC236}">
                  <a16:creationId xmlns:a16="http://schemas.microsoft.com/office/drawing/2014/main" id="{4A0115D2-C503-455C-8736-61EA9CA13400}"/>
                </a:ext>
              </a:extLst>
            </p:cNvPr>
            <p:cNvSpPr/>
            <p:nvPr/>
          </p:nvSpPr>
          <p:spPr>
            <a:xfrm>
              <a:off x="393700" y="163422"/>
              <a:ext cx="1285776" cy="748246"/>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Learning</a:t>
              </a:r>
            </a:p>
            <a:p>
              <a:pPr algn="ctr"/>
              <a:r>
                <a:rPr lang="en-US" sz="1600" b="1" dirty="0"/>
                <a:t>Engine</a:t>
              </a:r>
            </a:p>
          </p:txBody>
        </p:sp>
        <p:grpSp>
          <p:nvGrpSpPr>
            <p:cNvPr id="84" name="그룹 83">
              <a:extLst>
                <a:ext uri="{FF2B5EF4-FFF2-40B4-BE49-F238E27FC236}">
                  <a16:creationId xmlns:a16="http://schemas.microsoft.com/office/drawing/2014/main" id="{47ABC261-776B-4523-95FF-E14A96A9EAD1}"/>
                </a:ext>
              </a:extLst>
            </p:cNvPr>
            <p:cNvGrpSpPr/>
            <p:nvPr/>
          </p:nvGrpSpPr>
          <p:grpSpPr>
            <a:xfrm>
              <a:off x="1429907" y="223739"/>
              <a:ext cx="193286" cy="179430"/>
              <a:chOff x="1430951" y="82146"/>
              <a:chExt cx="397292" cy="304800"/>
            </a:xfrm>
          </p:grpSpPr>
          <p:sp>
            <p:nvSpPr>
              <p:cNvPr id="85" name="직사각형 84">
                <a:extLst>
                  <a:ext uri="{FF2B5EF4-FFF2-40B4-BE49-F238E27FC236}">
                    <a16:creationId xmlns:a16="http://schemas.microsoft.com/office/drawing/2014/main" id="{D536A7B1-6776-4955-9004-C75DF94711D1}"/>
                  </a:ext>
                </a:extLst>
              </p:cNvPr>
              <p:cNvSpPr/>
              <p:nvPr/>
            </p:nvSpPr>
            <p:spPr>
              <a:xfrm>
                <a:off x="1525249" y="82146"/>
                <a:ext cx="302994"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dirty="0"/>
              </a:p>
            </p:txBody>
          </p:sp>
          <p:sp>
            <p:nvSpPr>
              <p:cNvPr id="86" name="직사각형 85">
                <a:extLst>
                  <a:ext uri="{FF2B5EF4-FFF2-40B4-BE49-F238E27FC236}">
                    <a16:creationId xmlns:a16="http://schemas.microsoft.com/office/drawing/2014/main" id="{98E2195C-DA12-4781-A225-828D2578DE8B}"/>
                  </a:ext>
                </a:extLst>
              </p:cNvPr>
              <p:cNvSpPr/>
              <p:nvPr/>
            </p:nvSpPr>
            <p:spPr>
              <a:xfrm>
                <a:off x="1430951" y="268046"/>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sp>
            <p:nvSpPr>
              <p:cNvPr id="87" name="직사각형 86">
                <a:extLst>
                  <a:ext uri="{FF2B5EF4-FFF2-40B4-BE49-F238E27FC236}">
                    <a16:creationId xmlns:a16="http://schemas.microsoft.com/office/drawing/2014/main" id="{0D0C726B-139A-437C-A23F-9F3FC57F51E1}"/>
                  </a:ext>
                </a:extLst>
              </p:cNvPr>
              <p:cNvSpPr/>
              <p:nvPr/>
            </p:nvSpPr>
            <p:spPr>
              <a:xfrm>
                <a:off x="1430951" y="146395"/>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grpSp>
      </p:grpSp>
      <p:grpSp>
        <p:nvGrpSpPr>
          <p:cNvPr id="88" name="그룹 87">
            <a:extLst>
              <a:ext uri="{FF2B5EF4-FFF2-40B4-BE49-F238E27FC236}">
                <a16:creationId xmlns:a16="http://schemas.microsoft.com/office/drawing/2014/main" id="{722C7FB7-BA58-4403-99F8-C55CA070E090}"/>
              </a:ext>
            </a:extLst>
          </p:cNvPr>
          <p:cNvGrpSpPr/>
          <p:nvPr/>
        </p:nvGrpSpPr>
        <p:grpSpPr>
          <a:xfrm>
            <a:off x="3023828" y="3654238"/>
            <a:ext cx="1285776" cy="748246"/>
            <a:chOff x="393700" y="795882"/>
            <a:chExt cx="1285776" cy="748246"/>
          </a:xfrm>
        </p:grpSpPr>
        <p:sp>
          <p:nvSpPr>
            <p:cNvPr id="89" name="직사각형 88">
              <a:extLst>
                <a:ext uri="{FF2B5EF4-FFF2-40B4-BE49-F238E27FC236}">
                  <a16:creationId xmlns:a16="http://schemas.microsoft.com/office/drawing/2014/main" id="{34F82BD7-CA67-432A-AFD8-E3478C5C35FC}"/>
                </a:ext>
              </a:extLst>
            </p:cNvPr>
            <p:cNvSpPr/>
            <p:nvPr/>
          </p:nvSpPr>
          <p:spPr>
            <a:xfrm>
              <a:off x="393700" y="795882"/>
              <a:ext cx="1285776" cy="748246"/>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Acquirer</a:t>
              </a:r>
            </a:p>
          </p:txBody>
        </p:sp>
        <p:grpSp>
          <p:nvGrpSpPr>
            <p:cNvPr id="90" name="그룹 89">
              <a:extLst>
                <a:ext uri="{FF2B5EF4-FFF2-40B4-BE49-F238E27FC236}">
                  <a16:creationId xmlns:a16="http://schemas.microsoft.com/office/drawing/2014/main" id="{0555310E-268F-4124-A906-98F924AE78DD}"/>
                </a:ext>
              </a:extLst>
            </p:cNvPr>
            <p:cNvGrpSpPr/>
            <p:nvPr/>
          </p:nvGrpSpPr>
          <p:grpSpPr>
            <a:xfrm>
              <a:off x="1429907" y="856199"/>
              <a:ext cx="193286" cy="179430"/>
              <a:chOff x="1430951" y="82146"/>
              <a:chExt cx="397292" cy="304800"/>
            </a:xfrm>
          </p:grpSpPr>
          <p:sp>
            <p:nvSpPr>
              <p:cNvPr id="91" name="직사각형 90">
                <a:extLst>
                  <a:ext uri="{FF2B5EF4-FFF2-40B4-BE49-F238E27FC236}">
                    <a16:creationId xmlns:a16="http://schemas.microsoft.com/office/drawing/2014/main" id="{1293A612-8184-42D5-A404-939C3C9F60F1}"/>
                  </a:ext>
                </a:extLst>
              </p:cNvPr>
              <p:cNvSpPr/>
              <p:nvPr/>
            </p:nvSpPr>
            <p:spPr>
              <a:xfrm>
                <a:off x="1525249" y="82146"/>
                <a:ext cx="302994"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dirty="0"/>
              </a:p>
            </p:txBody>
          </p:sp>
          <p:sp>
            <p:nvSpPr>
              <p:cNvPr id="92" name="직사각형 91">
                <a:extLst>
                  <a:ext uri="{FF2B5EF4-FFF2-40B4-BE49-F238E27FC236}">
                    <a16:creationId xmlns:a16="http://schemas.microsoft.com/office/drawing/2014/main" id="{78CE44E5-9FB6-41DE-8560-9B4C976A042A}"/>
                  </a:ext>
                </a:extLst>
              </p:cNvPr>
              <p:cNvSpPr/>
              <p:nvPr/>
            </p:nvSpPr>
            <p:spPr>
              <a:xfrm>
                <a:off x="1430951" y="268046"/>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sp>
            <p:nvSpPr>
              <p:cNvPr id="93" name="직사각형 92">
                <a:extLst>
                  <a:ext uri="{FF2B5EF4-FFF2-40B4-BE49-F238E27FC236}">
                    <a16:creationId xmlns:a16="http://schemas.microsoft.com/office/drawing/2014/main" id="{7452F21E-E3C3-4179-B106-478C71E16386}"/>
                  </a:ext>
                </a:extLst>
              </p:cNvPr>
              <p:cNvSpPr/>
              <p:nvPr/>
            </p:nvSpPr>
            <p:spPr>
              <a:xfrm>
                <a:off x="1430951" y="146395"/>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grpSp>
      </p:grpSp>
      <p:grpSp>
        <p:nvGrpSpPr>
          <p:cNvPr id="94" name="그룹 93">
            <a:extLst>
              <a:ext uri="{FF2B5EF4-FFF2-40B4-BE49-F238E27FC236}">
                <a16:creationId xmlns:a16="http://schemas.microsoft.com/office/drawing/2014/main" id="{F509C934-81F2-4441-A0F8-C502EDD763B5}"/>
              </a:ext>
            </a:extLst>
          </p:cNvPr>
          <p:cNvGrpSpPr/>
          <p:nvPr/>
        </p:nvGrpSpPr>
        <p:grpSpPr>
          <a:xfrm>
            <a:off x="3023828" y="2132856"/>
            <a:ext cx="1285776" cy="748246"/>
            <a:chOff x="393700" y="795882"/>
            <a:chExt cx="1285776" cy="748246"/>
          </a:xfrm>
        </p:grpSpPr>
        <p:sp>
          <p:nvSpPr>
            <p:cNvPr id="95" name="직사각형 94">
              <a:extLst>
                <a:ext uri="{FF2B5EF4-FFF2-40B4-BE49-F238E27FC236}">
                  <a16:creationId xmlns:a16="http://schemas.microsoft.com/office/drawing/2014/main" id="{AA84C2C5-97A5-4CA0-B03D-346D4EAE9399}"/>
                </a:ext>
              </a:extLst>
            </p:cNvPr>
            <p:cNvSpPr/>
            <p:nvPr/>
          </p:nvSpPr>
          <p:spPr>
            <a:xfrm>
              <a:off x="393700" y="795882"/>
              <a:ext cx="1285776" cy="748246"/>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Service </a:t>
              </a:r>
            </a:p>
            <a:p>
              <a:pPr algn="ctr"/>
              <a:r>
                <a:rPr lang="en-US" sz="1600" b="1" dirty="0"/>
                <a:t>Formalizer</a:t>
              </a:r>
            </a:p>
          </p:txBody>
        </p:sp>
        <p:grpSp>
          <p:nvGrpSpPr>
            <p:cNvPr id="96" name="그룹 95">
              <a:extLst>
                <a:ext uri="{FF2B5EF4-FFF2-40B4-BE49-F238E27FC236}">
                  <a16:creationId xmlns:a16="http://schemas.microsoft.com/office/drawing/2014/main" id="{24D284FD-B4A3-44EF-8193-5A8F9303E1A0}"/>
                </a:ext>
              </a:extLst>
            </p:cNvPr>
            <p:cNvGrpSpPr/>
            <p:nvPr/>
          </p:nvGrpSpPr>
          <p:grpSpPr>
            <a:xfrm>
              <a:off x="1429907" y="856199"/>
              <a:ext cx="193286" cy="179430"/>
              <a:chOff x="1430951" y="82146"/>
              <a:chExt cx="397292" cy="304800"/>
            </a:xfrm>
          </p:grpSpPr>
          <p:sp>
            <p:nvSpPr>
              <p:cNvPr id="97" name="직사각형 96">
                <a:extLst>
                  <a:ext uri="{FF2B5EF4-FFF2-40B4-BE49-F238E27FC236}">
                    <a16:creationId xmlns:a16="http://schemas.microsoft.com/office/drawing/2014/main" id="{B247650B-624F-4016-9A0A-907FA6299618}"/>
                  </a:ext>
                </a:extLst>
              </p:cNvPr>
              <p:cNvSpPr/>
              <p:nvPr/>
            </p:nvSpPr>
            <p:spPr>
              <a:xfrm>
                <a:off x="1525249" y="82146"/>
                <a:ext cx="302994"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dirty="0"/>
              </a:p>
            </p:txBody>
          </p:sp>
          <p:sp>
            <p:nvSpPr>
              <p:cNvPr id="98" name="직사각형 97">
                <a:extLst>
                  <a:ext uri="{FF2B5EF4-FFF2-40B4-BE49-F238E27FC236}">
                    <a16:creationId xmlns:a16="http://schemas.microsoft.com/office/drawing/2014/main" id="{BE1FA5E5-547A-491F-A1D6-EE1871C9006C}"/>
                  </a:ext>
                </a:extLst>
              </p:cNvPr>
              <p:cNvSpPr/>
              <p:nvPr/>
            </p:nvSpPr>
            <p:spPr>
              <a:xfrm>
                <a:off x="1430951" y="268046"/>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sp>
            <p:nvSpPr>
              <p:cNvPr id="99" name="직사각형 98">
                <a:extLst>
                  <a:ext uri="{FF2B5EF4-FFF2-40B4-BE49-F238E27FC236}">
                    <a16:creationId xmlns:a16="http://schemas.microsoft.com/office/drawing/2014/main" id="{AFF9DC85-8375-4A30-8767-12456EB330AE}"/>
                  </a:ext>
                </a:extLst>
              </p:cNvPr>
              <p:cNvSpPr/>
              <p:nvPr/>
            </p:nvSpPr>
            <p:spPr>
              <a:xfrm>
                <a:off x="1430951" y="146395"/>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grpSp>
      </p:grpSp>
      <p:grpSp>
        <p:nvGrpSpPr>
          <p:cNvPr id="100" name="그룹 99">
            <a:extLst>
              <a:ext uri="{FF2B5EF4-FFF2-40B4-BE49-F238E27FC236}">
                <a16:creationId xmlns:a16="http://schemas.microsoft.com/office/drawing/2014/main" id="{4E3B1FFD-9663-4F21-9254-B5CD12FAB0EC}"/>
              </a:ext>
            </a:extLst>
          </p:cNvPr>
          <p:cNvGrpSpPr/>
          <p:nvPr/>
        </p:nvGrpSpPr>
        <p:grpSpPr>
          <a:xfrm>
            <a:off x="3023828" y="5176885"/>
            <a:ext cx="1285776" cy="748246"/>
            <a:chOff x="393700" y="795882"/>
            <a:chExt cx="1285776" cy="748246"/>
          </a:xfrm>
        </p:grpSpPr>
        <p:sp>
          <p:nvSpPr>
            <p:cNvPr id="101" name="직사각형 100">
              <a:extLst>
                <a:ext uri="{FF2B5EF4-FFF2-40B4-BE49-F238E27FC236}">
                  <a16:creationId xmlns:a16="http://schemas.microsoft.com/office/drawing/2014/main" id="{4CB0F252-56D0-4FD2-9E9C-2A90805B9748}"/>
                </a:ext>
              </a:extLst>
            </p:cNvPr>
            <p:cNvSpPr/>
            <p:nvPr/>
          </p:nvSpPr>
          <p:spPr>
            <a:xfrm>
              <a:off x="393700" y="795882"/>
              <a:ext cx="1285776" cy="748246"/>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Information Collector</a:t>
              </a:r>
            </a:p>
          </p:txBody>
        </p:sp>
        <p:grpSp>
          <p:nvGrpSpPr>
            <p:cNvPr id="102" name="그룹 101">
              <a:extLst>
                <a:ext uri="{FF2B5EF4-FFF2-40B4-BE49-F238E27FC236}">
                  <a16:creationId xmlns:a16="http://schemas.microsoft.com/office/drawing/2014/main" id="{D68BF9A3-8A88-4DE7-95DF-5678D6D583B4}"/>
                </a:ext>
              </a:extLst>
            </p:cNvPr>
            <p:cNvGrpSpPr/>
            <p:nvPr/>
          </p:nvGrpSpPr>
          <p:grpSpPr>
            <a:xfrm>
              <a:off x="1429907" y="856199"/>
              <a:ext cx="193286" cy="179430"/>
              <a:chOff x="1430951" y="82146"/>
              <a:chExt cx="397292" cy="304800"/>
            </a:xfrm>
          </p:grpSpPr>
          <p:sp>
            <p:nvSpPr>
              <p:cNvPr id="103" name="직사각형 102">
                <a:extLst>
                  <a:ext uri="{FF2B5EF4-FFF2-40B4-BE49-F238E27FC236}">
                    <a16:creationId xmlns:a16="http://schemas.microsoft.com/office/drawing/2014/main" id="{ED3BD2BF-363C-4DA8-A23C-4403F5CB8F8A}"/>
                  </a:ext>
                </a:extLst>
              </p:cNvPr>
              <p:cNvSpPr/>
              <p:nvPr/>
            </p:nvSpPr>
            <p:spPr>
              <a:xfrm>
                <a:off x="1525249" y="82146"/>
                <a:ext cx="302994"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dirty="0"/>
              </a:p>
            </p:txBody>
          </p:sp>
          <p:sp>
            <p:nvSpPr>
              <p:cNvPr id="104" name="직사각형 103">
                <a:extLst>
                  <a:ext uri="{FF2B5EF4-FFF2-40B4-BE49-F238E27FC236}">
                    <a16:creationId xmlns:a16="http://schemas.microsoft.com/office/drawing/2014/main" id="{5BE5985D-32D4-4CAE-8EA4-760D642420FB}"/>
                  </a:ext>
                </a:extLst>
              </p:cNvPr>
              <p:cNvSpPr/>
              <p:nvPr/>
            </p:nvSpPr>
            <p:spPr>
              <a:xfrm>
                <a:off x="1430951" y="268046"/>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sp>
            <p:nvSpPr>
              <p:cNvPr id="105" name="직사각형 104">
                <a:extLst>
                  <a:ext uri="{FF2B5EF4-FFF2-40B4-BE49-F238E27FC236}">
                    <a16:creationId xmlns:a16="http://schemas.microsoft.com/office/drawing/2014/main" id="{24F1EF1D-54D7-4FED-9D45-EAD40D4A8FE5}"/>
                  </a:ext>
                </a:extLst>
              </p:cNvPr>
              <p:cNvSpPr/>
              <p:nvPr/>
            </p:nvSpPr>
            <p:spPr>
              <a:xfrm>
                <a:off x="1430951" y="146395"/>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grpSp>
      </p:grpSp>
      <p:grpSp>
        <p:nvGrpSpPr>
          <p:cNvPr id="106" name="그룹 105">
            <a:extLst>
              <a:ext uri="{FF2B5EF4-FFF2-40B4-BE49-F238E27FC236}">
                <a16:creationId xmlns:a16="http://schemas.microsoft.com/office/drawing/2014/main" id="{93EF19E1-EFC1-4F14-97C4-5B87F7BBCA48}"/>
              </a:ext>
            </a:extLst>
          </p:cNvPr>
          <p:cNvGrpSpPr/>
          <p:nvPr/>
        </p:nvGrpSpPr>
        <p:grpSpPr>
          <a:xfrm>
            <a:off x="5066017" y="3640407"/>
            <a:ext cx="1285776" cy="748246"/>
            <a:chOff x="393700" y="795882"/>
            <a:chExt cx="1285776" cy="748246"/>
          </a:xfrm>
        </p:grpSpPr>
        <p:sp>
          <p:nvSpPr>
            <p:cNvPr id="107" name="직사각형 106">
              <a:extLst>
                <a:ext uri="{FF2B5EF4-FFF2-40B4-BE49-F238E27FC236}">
                  <a16:creationId xmlns:a16="http://schemas.microsoft.com/office/drawing/2014/main" id="{BC20ED7B-F4B8-49D4-82DD-446EAC694B6D}"/>
                </a:ext>
              </a:extLst>
            </p:cNvPr>
            <p:cNvSpPr/>
            <p:nvPr/>
          </p:nvSpPr>
          <p:spPr>
            <a:xfrm>
              <a:off x="393700" y="795882"/>
              <a:ext cx="1285776" cy="748246"/>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Detector</a:t>
              </a:r>
            </a:p>
          </p:txBody>
        </p:sp>
        <p:grpSp>
          <p:nvGrpSpPr>
            <p:cNvPr id="108" name="그룹 107">
              <a:extLst>
                <a:ext uri="{FF2B5EF4-FFF2-40B4-BE49-F238E27FC236}">
                  <a16:creationId xmlns:a16="http://schemas.microsoft.com/office/drawing/2014/main" id="{7C769D64-AC22-4AC3-93D0-8C4E8227B0F1}"/>
                </a:ext>
              </a:extLst>
            </p:cNvPr>
            <p:cNvGrpSpPr/>
            <p:nvPr/>
          </p:nvGrpSpPr>
          <p:grpSpPr>
            <a:xfrm>
              <a:off x="1429907" y="856199"/>
              <a:ext cx="193286" cy="179430"/>
              <a:chOff x="1430951" y="82146"/>
              <a:chExt cx="397292" cy="304800"/>
            </a:xfrm>
          </p:grpSpPr>
          <p:sp>
            <p:nvSpPr>
              <p:cNvPr id="109" name="직사각형 108">
                <a:extLst>
                  <a:ext uri="{FF2B5EF4-FFF2-40B4-BE49-F238E27FC236}">
                    <a16:creationId xmlns:a16="http://schemas.microsoft.com/office/drawing/2014/main" id="{1175548E-60D1-4DA9-8360-F24675D666D2}"/>
                  </a:ext>
                </a:extLst>
              </p:cNvPr>
              <p:cNvSpPr/>
              <p:nvPr/>
            </p:nvSpPr>
            <p:spPr>
              <a:xfrm>
                <a:off x="1525249" y="82146"/>
                <a:ext cx="302994"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dirty="0"/>
              </a:p>
            </p:txBody>
          </p:sp>
          <p:sp>
            <p:nvSpPr>
              <p:cNvPr id="110" name="직사각형 109">
                <a:extLst>
                  <a:ext uri="{FF2B5EF4-FFF2-40B4-BE49-F238E27FC236}">
                    <a16:creationId xmlns:a16="http://schemas.microsoft.com/office/drawing/2014/main" id="{A4026E5D-20C5-4B50-AB92-19CA8D5CE652}"/>
                  </a:ext>
                </a:extLst>
              </p:cNvPr>
              <p:cNvSpPr/>
              <p:nvPr/>
            </p:nvSpPr>
            <p:spPr>
              <a:xfrm>
                <a:off x="1430951" y="268046"/>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sp>
            <p:nvSpPr>
              <p:cNvPr id="111" name="직사각형 110">
                <a:extLst>
                  <a:ext uri="{FF2B5EF4-FFF2-40B4-BE49-F238E27FC236}">
                    <a16:creationId xmlns:a16="http://schemas.microsoft.com/office/drawing/2014/main" id="{4295D80B-70EF-4434-BAC4-43E1E21CF387}"/>
                  </a:ext>
                </a:extLst>
              </p:cNvPr>
              <p:cNvSpPr/>
              <p:nvPr/>
            </p:nvSpPr>
            <p:spPr>
              <a:xfrm>
                <a:off x="1430951" y="146395"/>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grpSp>
      </p:grpSp>
      <p:grpSp>
        <p:nvGrpSpPr>
          <p:cNvPr id="112" name="그룹 111">
            <a:extLst>
              <a:ext uri="{FF2B5EF4-FFF2-40B4-BE49-F238E27FC236}">
                <a16:creationId xmlns:a16="http://schemas.microsoft.com/office/drawing/2014/main" id="{A15CB96A-0B56-47A9-B9E5-ACAFF5244C29}"/>
              </a:ext>
            </a:extLst>
          </p:cNvPr>
          <p:cNvGrpSpPr/>
          <p:nvPr/>
        </p:nvGrpSpPr>
        <p:grpSpPr>
          <a:xfrm>
            <a:off x="7117098" y="5157084"/>
            <a:ext cx="1285776" cy="748246"/>
            <a:chOff x="393700" y="795882"/>
            <a:chExt cx="1285776" cy="748246"/>
          </a:xfrm>
        </p:grpSpPr>
        <p:sp>
          <p:nvSpPr>
            <p:cNvPr id="113" name="직사각형 112">
              <a:extLst>
                <a:ext uri="{FF2B5EF4-FFF2-40B4-BE49-F238E27FC236}">
                  <a16:creationId xmlns:a16="http://schemas.microsoft.com/office/drawing/2014/main" id="{61E0CA04-0248-4476-8778-6F14058F9B1E}"/>
                </a:ext>
              </a:extLst>
            </p:cNvPr>
            <p:cNvSpPr/>
            <p:nvPr/>
          </p:nvSpPr>
          <p:spPr>
            <a:xfrm>
              <a:off x="393700" y="795882"/>
              <a:ext cx="1285776" cy="748246"/>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Event </a:t>
              </a:r>
            </a:p>
            <a:p>
              <a:pPr algn="ctr"/>
              <a:r>
                <a:rPr lang="en-US" sz="1600" b="1" dirty="0"/>
                <a:t>Manager</a:t>
              </a:r>
            </a:p>
          </p:txBody>
        </p:sp>
        <p:grpSp>
          <p:nvGrpSpPr>
            <p:cNvPr id="114" name="그룹 113">
              <a:extLst>
                <a:ext uri="{FF2B5EF4-FFF2-40B4-BE49-F238E27FC236}">
                  <a16:creationId xmlns:a16="http://schemas.microsoft.com/office/drawing/2014/main" id="{8AD242B5-D209-4013-814F-53E6DBBA2CC2}"/>
                </a:ext>
              </a:extLst>
            </p:cNvPr>
            <p:cNvGrpSpPr/>
            <p:nvPr/>
          </p:nvGrpSpPr>
          <p:grpSpPr>
            <a:xfrm>
              <a:off x="1429907" y="856199"/>
              <a:ext cx="193286" cy="179430"/>
              <a:chOff x="1430951" y="82146"/>
              <a:chExt cx="397292" cy="304800"/>
            </a:xfrm>
          </p:grpSpPr>
          <p:sp>
            <p:nvSpPr>
              <p:cNvPr id="115" name="직사각형 114">
                <a:extLst>
                  <a:ext uri="{FF2B5EF4-FFF2-40B4-BE49-F238E27FC236}">
                    <a16:creationId xmlns:a16="http://schemas.microsoft.com/office/drawing/2014/main" id="{717A6789-F10C-47CF-89F1-025A3DD8D214}"/>
                  </a:ext>
                </a:extLst>
              </p:cNvPr>
              <p:cNvSpPr/>
              <p:nvPr/>
            </p:nvSpPr>
            <p:spPr>
              <a:xfrm>
                <a:off x="1525249" y="82146"/>
                <a:ext cx="302994"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dirty="0"/>
              </a:p>
            </p:txBody>
          </p:sp>
          <p:sp>
            <p:nvSpPr>
              <p:cNvPr id="116" name="직사각형 115">
                <a:extLst>
                  <a:ext uri="{FF2B5EF4-FFF2-40B4-BE49-F238E27FC236}">
                    <a16:creationId xmlns:a16="http://schemas.microsoft.com/office/drawing/2014/main" id="{0E2B4BD9-7822-41AF-B088-11A3A9A9C9D1}"/>
                  </a:ext>
                </a:extLst>
              </p:cNvPr>
              <p:cNvSpPr/>
              <p:nvPr/>
            </p:nvSpPr>
            <p:spPr>
              <a:xfrm>
                <a:off x="1430951" y="268046"/>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sp>
            <p:nvSpPr>
              <p:cNvPr id="117" name="직사각형 116">
                <a:extLst>
                  <a:ext uri="{FF2B5EF4-FFF2-40B4-BE49-F238E27FC236}">
                    <a16:creationId xmlns:a16="http://schemas.microsoft.com/office/drawing/2014/main" id="{C61311BE-3C4C-410B-8395-3F54F9DF1BE1}"/>
                  </a:ext>
                </a:extLst>
              </p:cNvPr>
              <p:cNvSpPr/>
              <p:nvPr/>
            </p:nvSpPr>
            <p:spPr>
              <a:xfrm>
                <a:off x="1430951" y="146395"/>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grpSp>
      </p:grpSp>
      <p:grpSp>
        <p:nvGrpSpPr>
          <p:cNvPr id="118" name="그룹 117">
            <a:extLst>
              <a:ext uri="{FF2B5EF4-FFF2-40B4-BE49-F238E27FC236}">
                <a16:creationId xmlns:a16="http://schemas.microsoft.com/office/drawing/2014/main" id="{97A841DC-218C-4CFC-BBBA-4830B202F844}"/>
              </a:ext>
            </a:extLst>
          </p:cNvPr>
          <p:cNvGrpSpPr/>
          <p:nvPr/>
        </p:nvGrpSpPr>
        <p:grpSpPr>
          <a:xfrm>
            <a:off x="5066017" y="2132856"/>
            <a:ext cx="1285776" cy="748246"/>
            <a:chOff x="393700" y="795882"/>
            <a:chExt cx="1285776" cy="748246"/>
          </a:xfrm>
        </p:grpSpPr>
        <p:sp>
          <p:nvSpPr>
            <p:cNvPr id="119" name="직사각형 118">
              <a:extLst>
                <a:ext uri="{FF2B5EF4-FFF2-40B4-BE49-F238E27FC236}">
                  <a16:creationId xmlns:a16="http://schemas.microsoft.com/office/drawing/2014/main" id="{57C17F2C-FB24-4EB8-85E4-B774252FDA47}"/>
                </a:ext>
              </a:extLst>
            </p:cNvPr>
            <p:cNvSpPr/>
            <p:nvPr/>
          </p:nvSpPr>
          <p:spPr>
            <a:xfrm>
              <a:off x="393700" y="795882"/>
              <a:ext cx="1285776" cy="748246"/>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Service </a:t>
              </a:r>
              <a:br>
                <a:rPr lang="en-US" sz="1600" b="1" dirty="0"/>
              </a:br>
              <a:r>
                <a:rPr lang="en-US" sz="1600" b="1" dirty="0"/>
                <a:t>Manager</a:t>
              </a:r>
            </a:p>
          </p:txBody>
        </p:sp>
        <p:grpSp>
          <p:nvGrpSpPr>
            <p:cNvPr id="120" name="그룹 119">
              <a:extLst>
                <a:ext uri="{FF2B5EF4-FFF2-40B4-BE49-F238E27FC236}">
                  <a16:creationId xmlns:a16="http://schemas.microsoft.com/office/drawing/2014/main" id="{54C9D326-D17E-43E4-BF0B-224B170B483E}"/>
                </a:ext>
              </a:extLst>
            </p:cNvPr>
            <p:cNvGrpSpPr/>
            <p:nvPr/>
          </p:nvGrpSpPr>
          <p:grpSpPr>
            <a:xfrm>
              <a:off x="1429907" y="856199"/>
              <a:ext cx="193286" cy="179430"/>
              <a:chOff x="1430951" y="82146"/>
              <a:chExt cx="397292" cy="304800"/>
            </a:xfrm>
          </p:grpSpPr>
          <p:sp>
            <p:nvSpPr>
              <p:cNvPr id="121" name="직사각형 120">
                <a:extLst>
                  <a:ext uri="{FF2B5EF4-FFF2-40B4-BE49-F238E27FC236}">
                    <a16:creationId xmlns:a16="http://schemas.microsoft.com/office/drawing/2014/main" id="{B4F6A7A1-3E30-47A5-8E24-92D0D219A77E}"/>
                  </a:ext>
                </a:extLst>
              </p:cNvPr>
              <p:cNvSpPr/>
              <p:nvPr/>
            </p:nvSpPr>
            <p:spPr>
              <a:xfrm>
                <a:off x="1525249" y="82146"/>
                <a:ext cx="302994"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dirty="0"/>
              </a:p>
            </p:txBody>
          </p:sp>
          <p:sp>
            <p:nvSpPr>
              <p:cNvPr id="122" name="직사각형 121">
                <a:extLst>
                  <a:ext uri="{FF2B5EF4-FFF2-40B4-BE49-F238E27FC236}">
                    <a16:creationId xmlns:a16="http://schemas.microsoft.com/office/drawing/2014/main" id="{BB61D6B6-0218-4098-AE98-280C8313057A}"/>
                  </a:ext>
                </a:extLst>
              </p:cNvPr>
              <p:cNvSpPr/>
              <p:nvPr/>
            </p:nvSpPr>
            <p:spPr>
              <a:xfrm>
                <a:off x="1430951" y="268046"/>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sp>
            <p:nvSpPr>
              <p:cNvPr id="123" name="직사각형 122">
                <a:extLst>
                  <a:ext uri="{FF2B5EF4-FFF2-40B4-BE49-F238E27FC236}">
                    <a16:creationId xmlns:a16="http://schemas.microsoft.com/office/drawing/2014/main" id="{FA16D8DE-2208-444D-B4E7-6BFFA3ACB59B}"/>
                  </a:ext>
                </a:extLst>
              </p:cNvPr>
              <p:cNvSpPr/>
              <p:nvPr/>
            </p:nvSpPr>
            <p:spPr>
              <a:xfrm>
                <a:off x="1430951" y="146395"/>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grpSp>
      </p:grpSp>
      <p:grpSp>
        <p:nvGrpSpPr>
          <p:cNvPr id="124" name="그룹 123">
            <a:extLst>
              <a:ext uri="{FF2B5EF4-FFF2-40B4-BE49-F238E27FC236}">
                <a16:creationId xmlns:a16="http://schemas.microsoft.com/office/drawing/2014/main" id="{001502FC-7230-4972-9B01-54A057FDD0F6}"/>
              </a:ext>
            </a:extLst>
          </p:cNvPr>
          <p:cNvGrpSpPr/>
          <p:nvPr/>
        </p:nvGrpSpPr>
        <p:grpSpPr>
          <a:xfrm rot="10800000">
            <a:off x="5633131" y="4402484"/>
            <a:ext cx="129600" cy="754599"/>
            <a:chOff x="9494002" y="952992"/>
            <a:chExt cx="129600" cy="754599"/>
          </a:xfrm>
        </p:grpSpPr>
        <p:sp>
          <p:nvSpPr>
            <p:cNvPr id="125" name="타원 124">
              <a:extLst>
                <a:ext uri="{FF2B5EF4-FFF2-40B4-BE49-F238E27FC236}">
                  <a16:creationId xmlns:a16="http://schemas.microsoft.com/office/drawing/2014/main" id="{D7724194-57BC-4EC2-89EF-A89BB86B8EC2}"/>
                </a:ext>
              </a:extLst>
            </p:cNvPr>
            <p:cNvSpPr/>
            <p:nvPr/>
          </p:nvSpPr>
          <p:spPr>
            <a:xfrm rot="5400000">
              <a:off x="9494032" y="1236918"/>
              <a:ext cx="131021" cy="1273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p>
          </p:txBody>
        </p:sp>
        <p:cxnSp>
          <p:nvCxnSpPr>
            <p:cNvPr id="126" name="직선 연결선 125">
              <a:extLst>
                <a:ext uri="{FF2B5EF4-FFF2-40B4-BE49-F238E27FC236}">
                  <a16:creationId xmlns:a16="http://schemas.microsoft.com/office/drawing/2014/main" id="{58E55869-FD99-4397-8374-E7EB57A48FA2}"/>
                </a:ext>
              </a:extLst>
            </p:cNvPr>
            <p:cNvCxnSpPr>
              <a:cxnSpLocks/>
            </p:cNvCxnSpPr>
            <p:nvPr/>
          </p:nvCxnSpPr>
          <p:spPr>
            <a:xfrm flipH="1" flipV="1">
              <a:off x="9556085" y="952992"/>
              <a:ext cx="3458" cy="274320"/>
            </a:xfrm>
            <a:prstGeom prst="line">
              <a:avLst/>
            </a:prstGeom>
          </p:spPr>
          <p:style>
            <a:lnRef idx="2">
              <a:schemeClr val="dk1"/>
            </a:lnRef>
            <a:fillRef idx="1">
              <a:schemeClr val="lt1"/>
            </a:fillRef>
            <a:effectRef idx="0">
              <a:schemeClr val="dk1"/>
            </a:effectRef>
            <a:fontRef idx="minor">
              <a:schemeClr val="dk1"/>
            </a:fontRef>
          </p:style>
        </p:cxnSp>
        <p:cxnSp>
          <p:nvCxnSpPr>
            <p:cNvPr id="127" name="직선 연결선 63">
              <a:extLst>
                <a:ext uri="{FF2B5EF4-FFF2-40B4-BE49-F238E27FC236}">
                  <a16:creationId xmlns:a16="http://schemas.microsoft.com/office/drawing/2014/main" id="{72A9E0F9-6892-4EB2-893E-BD59ADC031D6}"/>
                </a:ext>
              </a:extLst>
            </p:cNvPr>
            <p:cNvCxnSpPr>
              <a:cxnSpLocks/>
              <a:endCxn id="128" idx="1"/>
            </p:cNvCxnSpPr>
            <p:nvPr/>
          </p:nvCxnSpPr>
          <p:spPr>
            <a:xfrm flipH="1" flipV="1">
              <a:off x="9558802" y="1433271"/>
              <a:ext cx="67" cy="274320"/>
            </a:xfrm>
            <a:prstGeom prst="straightConnector1">
              <a:avLst/>
            </a:prstGeom>
          </p:spPr>
          <p:style>
            <a:lnRef idx="2">
              <a:schemeClr val="dk1"/>
            </a:lnRef>
            <a:fillRef idx="1">
              <a:schemeClr val="lt1"/>
            </a:fillRef>
            <a:effectRef idx="0">
              <a:schemeClr val="dk1"/>
            </a:effectRef>
            <a:fontRef idx="minor">
              <a:schemeClr val="dk1"/>
            </a:fontRef>
          </p:style>
        </p:cxnSp>
        <p:sp>
          <p:nvSpPr>
            <p:cNvPr id="128" name="타원 38">
              <a:extLst>
                <a:ext uri="{FF2B5EF4-FFF2-40B4-BE49-F238E27FC236}">
                  <a16:creationId xmlns:a16="http://schemas.microsoft.com/office/drawing/2014/main" id="{E606A154-3076-40AD-9DE2-B71AB980A1BD}"/>
                </a:ext>
              </a:extLst>
            </p:cNvPr>
            <p:cNvSpPr/>
            <p:nvPr/>
          </p:nvSpPr>
          <p:spPr>
            <a:xfrm rot="5400000">
              <a:off x="9531802" y="1341471"/>
              <a:ext cx="54000" cy="129600"/>
            </a:xfrm>
            <a:custGeom>
              <a:avLst/>
              <a:gdLst>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0 w 209486"/>
                <a:gd name="connsiteY4" fmla="*/ 10474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91440 w 209486"/>
                <a:gd name="connsiteY4" fmla="*/ 19618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0" fmla="*/ 0 w 104743"/>
                <a:gd name="connsiteY0" fmla="*/ 0 h 209486"/>
                <a:gd name="connsiteX1" fmla="*/ 104743 w 104743"/>
                <a:gd name="connsiteY1" fmla="*/ 104743 h 209486"/>
                <a:gd name="connsiteX2" fmla="*/ 0 w 104743"/>
                <a:gd name="connsiteY2" fmla="*/ 209486 h 209486"/>
              </a:gdLst>
              <a:ahLst/>
              <a:cxnLst>
                <a:cxn ang="0">
                  <a:pos x="connsiteX0" y="connsiteY0"/>
                </a:cxn>
                <a:cxn ang="0">
                  <a:pos x="connsiteX1" y="connsiteY1"/>
                </a:cxn>
                <a:cxn ang="0">
                  <a:pos x="connsiteX2" y="connsiteY2"/>
                </a:cxn>
              </a:cxnLst>
              <a:rect l="l" t="t" r="r" b="b"/>
              <a:pathLst>
                <a:path w="104743" h="209486">
                  <a:moveTo>
                    <a:pt x="0" y="0"/>
                  </a:moveTo>
                  <a:cubicBezTo>
                    <a:pt x="57848" y="0"/>
                    <a:pt x="104743" y="46895"/>
                    <a:pt x="104743" y="104743"/>
                  </a:cubicBezTo>
                  <a:cubicBezTo>
                    <a:pt x="104743" y="162591"/>
                    <a:pt x="57848" y="209486"/>
                    <a:pt x="0" y="209486"/>
                  </a:cubicBezTo>
                </a:path>
              </a:pathLst>
            </a:cu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solidFill>
                  <a:schemeClr val="dk1"/>
                </a:solidFill>
              </a:endParaRPr>
            </a:p>
          </p:txBody>
        </p:sp>
      </p:grpSp>
      <p:grpSp>
        <p:nvGrpSpPr>
          <p:cNvPr id="129" name="그룹 128">
            <a:extLst>
              <a:ext uri="{FF2B5EF4-FFF2-40B4-BE49-F238E27FC236}">
                <a16:creationId xmlns:a16="http://schemas.microsoft.com/office/drawing/2014/main" id="{AA2C5BA0-E041-4C74-86B3-031BA9B4D9A2}"/>
              </a:ext>
            </a:extLst>
          </p:cNvPr>
          <p:cNvGrpSpPr/>
          <p:nvPr/>
        </p:nvGrpSpPr>
        <p:grpSpPr>
          <a:xfrm>
            <a:off x="7117098" y="3640407"/>
            <a:ext cx="1285776" cy="748246"/>
            <a:chOff x="393700" y="795882"/>
            <a:chExt cx="1285776" cy="748246"/>
          </a:xfrm>
        </p:grpSpPr>
        <p:sp>
          <p:nvSpPr>
            <p:cNvPr id="130" name="직사각형 129">
              <a:extLst>
                <a:ext uri="{FF2B5EF4-FFF2-40B4-BE49-F238E27FC236}">
                  <a16:creationId xmlns:a16="http://schemas.microsoft.com/office/drawing/2014/main" id="{BCD4237E-57C8-40B3-9621-C25025BB27E6}"/>
                </a:ext>
              </a:extLst>
            </p:cNvPr>
            <p:cNvSpPr/>
            <p:nvPr/>
          </p:nvSpPr>
          <p:spPr>
            <a:xfrm>
              <a:off x="393700" y="795882"/>
              <a:ext cx="1285776" cy="748246"/>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Result Manager</a:t>
              </a:r>
            </a:p>
          </p:txBody>
        </p:sp>
        <p:grpSp>
          <p:nvGrpSpPr>
            <p:cNvPr id="131" name="그룹 130">
              <a:extLst>
                <a:ext uri="{FF2B5EF4-FFF2-40B4-BE49-F238E27FC236}">
                  <a16:creationId xmlns:a16="http://schemas.microsoft.com/office/drawing/2014/main" id="{C2D9E29D-872E-456F-BD2D-C6D68683973F}"/>
                </a:ext>
              </a:extLst>
            </p:cNvPr>
            <p:cNvGrpSpPr/>
            <p:nvPr/>
          </p:nvGrpSpPr>
          <p:grpSpPr>
            <a:xfrm>
              <a:off x="1429907" y="856199"/>
              <a:ext cx="193286" cy="179430"/>
              <a:chOff x="1430951" y="82146"/>
              <a:chExt cx="397292" cy="304800"/>
            </a:xfrm>
          </p:grpSpPr>
          <p:sp>
            <p:nvSpPr>
              <p:cNvPr id="132" name="직사각형 131">
                <a:extLst>
                  <a:ext uri="{FF2B5EF4-FFF2-40B4-BE49-F238E27FC236}">
                    <a16:creationId xmlns:a16="http://schemas.microsoft.com/office/drawing/2014/main" id="{179C306F-391D-43FE-BFA0-C7303B698669}"/>
                  </a:ext>
                </a:extLst>
              </p:cNvPr>
              <p:cNvSpPr/>
              <p:nvPr/>
            </p:nvSpPr>
            <p:spPr>
              <a:xfrm>
                <a:off x="1525249" y="82146"/>
                <a:ext cx="302994"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dirty="0"/>
              </a:p>
            </p:txBody>
          </p:sp>
          <p:sp>
            <p:nvSpPr>
              <p:cNvPr id="133" name="직사각형 132">
                <a:extLst>
                  <a:ext uri="{FF2B5EF4-FFF2-40B4-BE49-F238E27FC236}">
                    <a16:creationId xmlns:a16="http://schemas.microsoft.com/office/drawing/2014/main" id="{764EA8B3-88A7-4E79-B8FC-4A6534C17858}"/>
                  </a:ext>
                </a:extLst>
              </p:cNvPr>
              <p:cNvSpPr/>
              <p:nvPr/>
            </p:nvSpPr>
            <p:spPr>
              <a:xfrm>
                <a:off x="1430951" y="268046"/>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sp>
            <p:nvSpPr>
              <p:cNvPr id="134" name="직사각형 133">
                <a:extLst>
                  <a:ext uri="{FF2B5EF4-FFF2-40B4-BE49-F238E27FC236}">
                    <a16:creationId xmlns:a16="http://schemas.microsoft.com/office/drawing/2014/main" id="{E2FBD73C-FE13-424C-A03A-937457BE759F}"/>
                  </a:ext>
                </a:extLst>
              </p:cNvPr>
              <p:cNvSpPr/>
              <p:nvPr/>
            </p:nvSpPr>
            <p:spPr>
              <a:xfrm>
                <a:off x="1430951" y="146395"/>
                <a:ext cx="188597" cy="6115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600" b="1">
                  <a:solidFill>
                    <a:schemeClr val="dk1"/>
                  </a:solidFill>
                </a:endParaRPr>
              </a:p>
            </p:txBody>
          </p:sp>
        </p:grpSp>
      </p:grpSp>
      <p:grpSp>
        <p:nvGrpSpPr>
          <p:cNvPr id="135" name="그룹 134">
            <a:extLst>
              <a:ext uri="{FF2B5EF4-FFF2-40B4-BE49-F238E27FC236}">
                <a16:creationId xmlns:a16="http://schemas.microsoft.com/office/drawing/2014/main" id="{DA68F976-BEB9-4D9A-AFD4-51B6A70CFA31}"/>
              </a:ext>
            </a:extLst>
          </p:cNvPr>
          <p:cNvGrpSpPr/>
          <p:nvPr/>
        </p:nvGrpSpPr>
        <p:grpSpPr>
          <a:xfrm rot="16200000">
            <a:off x="4631005" y="5175940"/>
            <a:ext cx="129600" cy="754599"/>
            <a:chOff x="9494002" y="952992"/>
            <a:chExt cx="129600" cy="754599"/>
          </a:xfrm>
        </p:grpSpPr>
        <p:sp>
          <p:nvSpPr>
            <p:cNvPr id="136" name="타원 135">
              <a:extLst>
                <a:ext uri="{FF2B5EF4-FFF2-40B4-BE49-F238E27FC236}">
                  <a16:creationId xmlns:a16="http://schemas.microsoft.com/office/drawing/2014/main" id="{362C8D62-270B-45C0-B3E7-890074B57023}"/>
                </a:ext>
              </a:extLst>
            </p:cNvPr>
            <p:cNvSpPr/>
            <p:nvPr/>
          </p:nvSpPr>
          <p:spPr>
            <a:xfrm rot="5400000">
              <a:off x="9494032" y="1236918"/>
              <a:ext cx="131021" cy="1273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p>
          </p:txBody>
        </p:sp>
        <p:cxnSp>
          <p:nvCxnSpPr>
            <p:cNvPr id="137" name="직선 연결선 136">
              <a:extLst>
                <a:ext uri="{FF2B5EF4-FFF2-40B4-BE49-F238E27FC236}">
                  <a16:creationId xmlns:a16="http://schemas.microsoft.com/office/drawing/2014/main" id="{A725C1A6-14E4-462A-817B-B5170D633456}"/>
                </a:ext>
              </a:extLst>
            </p:cNvPr>
            <p:cNvCxnSpPr>
              <a:cxnSpLocks/>
            </p:cNvCxnSpPr>
            <p:nvPr/>
          </p:nvCxnSpPr>
          <p:spPr>
            <a:xfrm flipH="1" flipV="1">
              <a:off x="9556085" y="952992"/>
              <a:ext cx="3458" cy="274320"/>
            </a:xfrm>
            <a:prstGeom prst="line">
              <a:avLst/>
            </a:prstGeom>
          </p:spPr>
          <p:style>
            <a:lnRef idx="2">
              <a:schemeClr val="dk1"/>
            </a:lnRef>
            <a:fillRef idx="1">
              <a:schemeClr val="lt1"/>
            </a:fillRef>
            <a:effectRef idx="0">
              <a:schemeClr val="dk1"/>
            </a:effectRef>
            <a:fontRef idx="minor">
              <a:schemeClr val="dk1"/>
            </a:fontRef>
          </p:style>
        </p:cxnSp>
        <p:cxnSp>
          <p:nvCxnSpPr>
            <p:cNvPr id="138" name="직선 연결선 63">
              <a:extLst>
                <a:ext uri="{FF2B5EF4-FFF2-40B4-BE49-F238E27FC236}">
                  <a16:creationId xmlns:a16="http://schemas.microsoft.com/office/drawing/2014/main" id="{F811C0A8-8426-4353-80F4-99506A80760B}"/>
                </a:ext>
              </a:extLst>
            </p:cNvPr>
            <p:cNvCxnSpPr>
              <a:cxnSpLocks/>
              <a:endCxn id="139" idx="1"/>
            </p:cNvCxnSpPr>
            <p:nvPr/>
          </p:nvCxnSpPr>
          <p:spPr>
            <a:xfrm flipH="1" flipV="1">
              <a:off x="9558802" y="1433271"/>
              <a:ext cx="67" cy="274320"/>
            </a:xfrm>
            <a:prstGeom prst="straightConnector1">
              <a:avLst/>
            </a:prstGeom>
          </p:spPr>
          <p:style>
            <a:lnRef idx="2">
              <a:schemeClr val="dk1"/>
            </a:lnRef>
            <a:fillRef idx="1">
              <a:schemeClr val="lt1"/>
            </a:fillRef>
            <a:effectRef idx="0">
              <a:schemeClr val="dk1"/>
            </a:effectRef>
            <a:fontRef idx="minor">
              <a:schemeClr val="dk1"/>
            </a:fontRef>
          </p:style>
        </p:cxnSp>
        <p:sp>
          <p:nvSpPr>
            <p:cNvPr id="139" name="타원 38">
              <a:extLst>
                <a:ext uri="{FF2B5EF4-FFF2-40B4-BE49-F238E27FC236}">
                  <a16:creationId xmlns:a16="http://schemas.microsoft.com/office/drawing/2014/main" id="{D7A269A2-5C87-4F6C-ADA2-0FC5ACEB6BA2}"/>
                </a:ext>
              </a:extLst>
            </p:cNvPr>
            <p:cNvSpPr/>
            <p:nvPr/>
          </p:nvSpPr>
          <p:spPr>
            <a:xfrm rot="5400000">
              <a:off x="9531802" y="1341471"/>
              <a:ext cx="54000" cy="129600"/>
            </a:xfrm>
            <a:custGeom>
              <a:avLst/>
              <a:gdLst>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0 w 209486"/>
                <a:gd name="connsiteY4" fmla="*/ 10474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91440 w 209486"/>
                <a:gd name="connsiteY4" fmla="*/ 19618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0" fmla="*/ 0 w 104743"/>
                <a:gd name="connsiteY0" fmla="*/ 0 h 209486"/>
                <a:gd name="connsiteX1" fmla="*/ 104743 w 104743"/>
                <a:gd name="connsiteY1" fmla="*/ 104743 h 209486"/>
                <a:gd name="connsiteX2" fmla="*/ 0 w 104743"/>
                <a:gd name="connsiteY2" fmla="*/ 209486 h 209486"/>
              </a:gdLst>
              <a:ahLst/>
              <a:cxnLst>
                <a:cxn ang="0">
                  <a:pos x="connsiteX0" y="connsiteY0"/>
                </a:cxn>
                <a:cxn ang="0">
                  <a:pos x="connsiteX1" y="connsiteY1"/>
                </a:cxn>
                <a:cxn ang="0">
                  <a:pos x="connsiteX2" y="connsiteY2"/>
                </a:cxn>
              </a:cxnLst>
              <a:rect l="l" t="t" r="r" b="b"/>
              <a:pathLst>
                <a:path w="104743" h="209486">
                  <a:moveTo>
                    <a:pt x="0" y="0"/>
                  </a:moveTo>
                  <a:cubicBezTo>
                    <a:pt x="57848" y="0"/>
                    <a:pt x="104743" y="46895"/>
                    <a:pt x="104743" y="104743"/>
                  </a:cubicBezTo>
                  <a:cubicBezTo>
                    <a:pt x="104743" y="162591"/>
                    <a:pt x="57848" y="209486"/>
                    <a:pt x="0" y="209486"/>
                  </a:cubicBezTo>
                </a:path>
              </a:pathLst>
            </a:cu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solidFill>
                  <a:schemeClr val="dk1"/>
                </a:solidFill>
              </a:endParaRPr>
            </a:p>
          </p:txBody>
        </p:sp>
      </p:grpSp>
      <p:grpSp>
        <p:nvGrpSpPr>
          <p:cNvPr id="140" name="그룹 139">
            <a:extLst>
              <a:ext uri="{FF2B5EF4-FFF2-40B4-BE49-F238E27FC236}">
                <a16:creationId xmlns:a16="http://schemas.microsoft.com/office/drawing/2014/main" id="{19907F64-4B26-49D1-A382-3CFB40AC2F12}"/>
              </a:ext>
            </a:extLst>
          </p:cNvPr>
          <p:cNvGrpSpPr/>
          <p:nvPr/>
        </p:nvGrpSpPr>
        <p:grpSpPr>
          <a:xfrm rot="16200000">
            <a:off x="4626242" y="2103417"/>
            <a:ext cx="129600" cy="754599"/>
            <a:chOff x="9494002" y="952992"/>
            <a:chExt cx="129600" cy="754599"/>
          </a:xfrm>
        </p:grpSpPr>
        <p:sp>
          <p:nvSpPr>
            <p:cNvPr id="141" name="타원 140">
              <a:extLst>
                <a:ext uri="{FF2B5EF4-FFF2-40B4-BE49-F238E27FC236}">
                  <a16:creationId xmlns:a16="http://schemas.microsoft.com/office/drawing/2014/main" id="{9032FF79-F690-4354-A66F-14F7ADC0DAB2}"/>
                </a:ext>
              </a:extLst>
            </p:cNvPr>
            <p:cNvSpPr/>
            <p:nvPr/>
          </p:nvSpPr>
          <p:spPr>
            <a:xfrm rot="5400000">
              <a:off x="9494032" y="1236918"/>
              <a:ext cx="131021" cy="1273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p>
          </p:txBody>
        </p:sp>
        <p:cxnSp>
          <p:nvCxnSpPr>
            <p:cNvPr id="142" name="직선 연결선 141">
              <a:extLst>
                <a:ext uri="{FF2B5EF4-FFF2-40B4-BE49-F238E27FC236}">
                  <a16:creationId xmlns:a16="http://schemas.microsoft.com/office/drawing/2014/main" id="{4FFEC65C-9AF3-4FA5-BC9A-C41A3184B74D}"/>
                </a:ext>
              </a:extLst>
            </p:cNvPr>
            <p:cNvCxnSpPr>
              <a:cxnSpLocks/>
            </p:cNvCxnSpPr>
            <p:nvPr/>
          </p:nvCxnSpPr>
          <p:spPr>
            <a:xfrm flipH="1" flipV="1">
              <a:off x="9556085" y="952992"/>
              <a:ext cx="3458" cy="274320"/>
            </a:xfrm>
            <a:prstGeom prst="line">
              <a:avLst/>
            </a:prstGeom>
          </p:spPr>
          <p:style>
            <a:lnRef idx="2">
              <a:schemeClr val="dk1"/>
            </a:lnRef>
            <a:fillRef idx="1">
              <a:schemeClr val="lt1"/>
            </a:fillRef>
            <a:effectRef idx="0">
              <a:schemeClr val="dk1"/>
            </a:effectRef>
            <a:fontRef idx="minor">
              <a:schemeClr val="dk1"/>
            </a:fontRef>
          </p:style>
        </p:cxnSp>
        <p:cxnSp>
          <p:nvCxnSpPr>
            <p:cNvPr id="143" name="직선 연결선 63">
              <a:extLst>
                <a:ext uri="{FF2B5EF4-FFF2-40B4-BE49-F238E27FC236}">
                  <a16:creationId xmlns:a16="http://schemas.microsoft.com/office/drawing/2014/main" id="{7F4EABED-C873-4994-8D7C-122D573712B2}"/>
                </a:ext>
              </a:extLst>
            </p:cNvPr>
            <p:cNvCxnSpPr>
              <a:cxnSpLocks/>
              <a:endCxn id="144" idx="1"/>
            </p:cNvCxnSpPr>
            <p:nvPr/>
          </p:nvCxnSpPr>
          <p:spPr>
            <a:xfrm flipH="1" flipV="1">
              <a:off x="9558802" y="1433271"/>
              <a:ext cx="67" cy="274320"/>
            </a:xfrm>
            <a:prstGeom prst="straightConnector1">
              <a:avLst/>
            </a:prstGeom>
          </p:spPr>
          <p:style>
            <a:lnRef idx="2">
              <a:schemeClr val="dk1"/>
            </a:lnRef>
            <a:fillRef idx="1">
              <a:schemeClr val="lt1"/>
            </a:fillRef>
            <a:effectRef idx="0">
              <a:schemeClr val="dk1"/>
            </a:effectRef>
            <a:fontRef idx="minor">
              <a:schemeClr val="dk1"/>
            </a:fontRef>
          </p:style>
        </p:cxnSp>
        <p:sp>
          <p:nvSpPr>
            <p:cNvPr id="144" name="타원 38">
              <a:extLst>
                <a:ext uri="{FF2B5EF4-FFF2-40B4-BE49-F238E27FC236}">
                  <a16:creationId xmlns:a16="http://schemas.microsoft.com/office/drawing/2014/main" id="{19141CDD-D1A6-4323-985D-F4331FB6AD22}"/>
                </a:ext>
              </a:extLst>
            </p:cNvPr>
            <p:cNvSpPr/>
            <p:nvPr/>
          </p:nvSpPr>
          <p:spPr>
            <a:xfrm rot="5400000">
              <a:off x="9531802" y="1341471"/>
              <a:ext cx="54000" cy="129600"/>
            </a:xfrm>
            <a:custGeom>
              <a:avLst/>
              <a:gdLst>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0 w 209486"/>
                <a:gd name="connsiteY4" fmla="*/ 10474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91440 w 209486"/>
                <a:gd name="connsiteY4" fmla="*/ 19618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0" fmla="*/ 0 w 104743"/>
                <a:gd name="connsiteY0" fmla="*/ 0 h 209486"/>
                <a:gd name="connsiteX1" fmla="*/ 104743 w 104743"/>
                <a:gd name="connsiteY1" fmla="*/ 104743 h 209486"/>
                <a:gd name="connsiteX2" fmla="*/ 0 w 104743"/>
                <a:gd name="connsiteY2" fmla="*/ 209486 h 209486"/>
              </a:gdLst>
              <a:ahLst/>
              <a:cxnLst>
                <a:cxn ang="0">
                  <a:pos x="connsiteX0" y="connsiteY0"/>
                </a:cxn>
                <a:cxn ang="0">
                  <a:pos x="connsiteX1" y="connsiteY1"/>
                </a:cxn>
                <a:cxn ang="0">
                  <a:pos x="connsiteX2" y="connsiteY2"/>
                </a:cxn>
              </a:cxnLst>
              <a:rect l="l" t="t" r="r" b="b"/>
              <a:pathLst>
                <a:path w="104743" h="209486">
                  <a:moveTo>
                    <a:pt x="0" y="0"/>
                  </a:moveTo>
                  <a:cubicBezTo>
                    <a:pt x="57848" y="0"/>
                    <a:pt x="104743" y="46895"/>
                    <a:pt x="104743" y="104743"/>
                  </a:cubicBezTo>
                  <a:cubicBezTo>
                    <a:pt x="104743" y="162591"/>
                    <a:pt x="57848" y="209486"/>
                    <a:pt x="0" y="209486"/>
                  </a:cubicBezTo>
                </a:path>
              </a:pathLst>
            </a:cu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solidFill>
                  <a:schemeClr val="dk1"/>
                </a:solidFill>
              </a:endParaRPr>
            </a:p>
          </p:txBody>
        </p:sp>
      </p:grpSp>
      <p:grpSp>
        <p:nvGrpSpPr>
          <p:cNvPr id="145" name="그룹 144">
            <a:extLst>
              <a:ext uri="{FF2B5EF4-FFF2-40B4-BE49-F238E27FC236}">
                <a16:creationId xmlns:a16="http://schemas.microsoft.com/office/drawing/2014/main" id="{E7215158-6E14-44EA-B9F6-B8435EEA0DD0}"/>
              </a:ext>
            </a:extLst>
          </p:cNvPr>
          <p:cNvGrpSpPr/>
          <p:nvPr/>
        </p:nvGrpSpPr>
        <p:grpSpPr>
          <a:xfrm rot="7933149">
            <a:off x="6376999" y="4258576"/>
            <a:ext cx="425349" cy="1266904"/>
            <a:chOff x="9340103" y="701649"/>
            <a:chExt cx="425349" cy="1266904"/>
          </a:xfrm>
        </p:grpSpPr>
        <p:sp>
          <p:nvSpPr>
            <p:cNvPr id="146" name="타원 145">
              <a:extLst>
                <a:ext uri="{FF2B5EF4-FFF2-40B4-BE49-F238E27FC236}">
                  <a16:creationId xmlns:a16="http://schemas.microsoft.com/office/drawing/2014/main" id="{02FA213F-3BEC-44E3-BBA3-613AC8A456EE}"/>
                </a:ext>
              </a:extLst>
            </p:cNvPr>
            <p:cNvSpPr/>
            <p:nvPr/>
          </p:nvSpPr>
          <p:spPr>
            <a:xfrm rot="5400000">
              <a:off x="9494501" y="1235235"/>
              <a:ext cx="131021" cy="1273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p>
          </p:txBody>
        </p:sp>
        <p:cxnSp>
          <p:nvCxnSpPr>
            <p:cNvPr id="147" name="직선 연결선 146">
              <a:extLst>
                <a:ext uri="{FF2B5EF4-FFF2-40B4-BE49-F238E27FC236}">
                  <a16:creationId xmlns:a16="http://schemas.microsoft.com/office/drawing/2014/main" id="{014F58BA-FF0B-448A-8683-7F232AB20CCC}"/>
                </a:ext>
              </a:extLst>
            </p:cNvPr>
            <p:cNvCxnSpPr>
              <a:cxnSpLocks/>
            </p:cNvCxnSpPr>
            <p:nvPr/>
          </p:nvCxnSpPr>
          <p:spPr>
            <a:xfrm rot="13666851">
              <a:off x="9327218" y="731038"/>
              <a:ext cx="452145" cy="393368"/>
            </a:xfrm>
            <a:prstGeom prst="line">
              <a:avLst/>
            </a:prstGeom>
          </p:spPr>
          <p:style>
            <a:lnRef idx="2">
              <a:schemeClr val="dk1"/>
            </a:lnRef>
            <a:fillRef idx="1">
              <a:schemeClr val="lt1"/>
            </a:fillRef>
            <a:effectRef idx="0">
              <a:schemeClr val="dk1"/>
            </a:effectRef>
            <a:fontRef idx="minor">
              <a:schemeClr val="dk1"/>
            </a:fontRef>
          </p:style>
        </p:cxnSp>
        <p:cxnSp>
          <p:nvCxnSpPr>
            <p:cNvPr id="148" name="직선 연결선 63">
              <a:extLst>
                <a:ext uri="{FF2B5EF4-FFF2-40B4-BE49-F238E27FC236}">
                  <a16:creationId xmlns:a16="http://schemas.microsoft.com/office/drawing/2014/main" id="{842503C7-F840-4BD5-8BC1-54A1F91CA391}"/>
                </a:ext>
              </a:extLst>
            </p:cNvPr>
            <p:cNvCxnSpPr>
              <a:cxnSpLocks/>
              <a:endCxn id="149" idx="1"/>
            </p:cNvCxnSpPr>
            <p:nvPr/>
          </p:nvCxnSpPr>
          <p:spPr>
            <a:xfrm rot="13666851">
              <a:off x="9327353" y="1530453"/>
              <a:ext cx="450850" cy="425349"/>
            </a:xfrm>
            <a:prstGeom prst="straightConnector1">
              <a:avLst/>
            </a:prstGeom>
          </p:spPr>
          <p:style>
            <a:lnRef idx="2">
              <a:schemeClr val="dk1"/>
            </a:lnRef>
            <a:fillRef idx="1">
              <a:schemeClr val="lt1"/>
            </a:fillRef>
            <a:effectRef idx="0">
              <a:schemeClr val="dk1"/>
            </a:effectRef>
            <a:fontRef idx="minor">
              <a:schemeClr val="dk1"/>
            </a:fontRef>
          </p:style>
        </p:cxnSp>
        <p:sp>
          <p:nvSpPr>
            <p:cNvPr id="149" name="타원 38">
              <a:extLst>
                <a:ext uri="{FF2B5EF4-FFF2-40B4-BE49-F238E27FC236}">
                  <a16:creationId xmlns:a16="http://schemas.microsoft.com/office/drawing/2014/main" id="{87B91580-D264-415C-A864-2752969F14D3}"/>
                </a:ext>
              </a:extLst>
            </p:cNvPr>
            <p:cNvSpPr/>
            <p:nvPr/>
          </p:nvSpPr>
          <p:spPr>
            <a:xfrm rot="5400000">
              <a:off x="9531802" y="1341471"/>
              <a:ext cx="54000" cy="129600"/>
            </a:xfrm>
            <a:custGeom>
              <a:avLst/>
              <a:gdLst>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0 w 209486"/>
                <a:gd name="connsiteY4" fmla="*/ 10474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91440 w 209486"/>
                <a:gd name="connsiteY4" fmla="*/ 19618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0" fmla="*/ 0 w 104743"/>
                <a:gd name="connsiteY0" fmla="*/ 0 h 209486"/>
                <a:gd name="connsiteX1" fmla="*/ 104743 w 104743"/>
                <a:gd name="connsiteY1" fmla="*/ 104743 h 209486"/>
                <a:gd name="connsiteX2" fmla="*/ 0 w 104743"/>
                <a:gd name="connsiteY2" fmla="*/ 209486 h 209486"/>
              </a:gdLst>
              <a:ahLst/>
              <a:cxnLst>
                <a:cxn ang="0">
                  <a:pos x="connsiteX0" y="connsiteY0"/>
                </a:cxn>
                <a:cxn ang="0">
                  <a:pos x="connsiteX1" y="connsiteY1"/>
                </a:cxn>
                <a:cxn ang="0">
                  <a:pos x="connsiteX2" y="connsiteY2"/>
                </a:cxn>
              </a:cxnLst>
              <a:rect l="l" t="t" r="r" b="b"/>
              <a:pathLst>
                <a:path w="104743" h="209486">
                  <a:moveTo>
                    <a:pt x="0" y="0"/>
                  </a:moveTo>
                  <a:cubicBezTo>
                    <a:pt x="57848" y="0"/>
                    <a:pt x="104743" y="46895"/>
                    <a:pt x="104743" y="104743"/>
                  </a:cubicBezTo>
                  <a:cubicBezTo>
                    <a:pt x="104743" y="162591"/>
                    <a:pt x="57848" y="209486"/>
                    <a:pt x="0" y="209486"/>
                  </a:cubicBezTo>
                </a:path>
              </a:pathLst>
            </a:cu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solidFill>
                  <a:schemeClr val="dk1"/>
                </a:solidFill>
              </a:endParaRPr>
            </a:p>
          </p:txBody>
        </p:sp>
      </p:grpSp>
      <p:grpSp>
        <p:nvGrpSpPr>
          <p:cNvPr id="150" name="그룹 149">
            <a:extLst>
              <a:ext uri="{FF2B5EF4-FFF2-40B4-BE49-F238E27FC236}">
                <a16:creationId xmlns:a16="http://schemas.microsoft.com/office/drawing/2014/main" id="{67097089-98AB-4436-B6EA-5C67DE6254FC}"/>
              </a:ext>
            </a:extLst>
          </p:cNvPr>
          <p:cNvGrpSpPr/>
          <p:nvPr/>
        </p:nvGrpSpPr>
        <p:grpSpPr>
          <a:xfrm rot="16200000">
            <a:off x="6674999" y="3651061"/>
            <a:ext cx="129600" cy="754599"/>
            <a:chOff x="9494002" y="952992"/>
            <a:chExt cx="129600" cy="754599"/>
          </a:xfrm>
        </p:grpSpPr>
        <p:sp>
          <p:nvSpPr>
            <p:cNvPr id="151" name="타원 150">
              <a:extLst>
                <a:ext uri="{FF2B5EF4-FFF2-40B4-BE49-F238E27FC236}">
                  <a16:creationId xmlns:a16="http://schemas.microsoft.com/office/drawing/2014/main" id="{115D25D3-2B10-4DC8-8D33-D43497DE4E46}"/>
                </a:ext>
              </a:extLst>
            </p:cNvPr>
            <p:cNvSpPr/>
            <p:nvPr/>
          </p:nvSpPr>
          <p:spPr>
            <a:xfrm rot="5400000">
              <a:off x="9494032" y="1236918"/>
              <a:ext cx="131021" cy="1273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p>
          </p:txBody>
        </p:sp>
        <p:cxnSp>
          <p:nvCxnSpPr>
            <p:cNvPr id="152" name="직선 연결선 151">
              <a:extLst>
                <a:ext uri="{FF2B5EF4-FFF2-40B4-BE49-F238E27FC236}">
                  <a16:creationId xmlns:a16="http://schemas.microsoft.com/office/drawing/2014/main" id="{A48E051B-E1F0-40A6-ABD4-5C488268EDF2}"/>
                </a:ext>
              </a:extLst>
            </p:cNvPr>
            <p:cNvCxnSpPr>
              <a:cxnSpLocks/>
            </p:cNvCxnSpPr>
            <p:nvPr/>
          </p:nvCxnSpPr>
          <p:spPr>
            <a:xfrm flipH="1" flipV="1">
              <a:off x="9556085" y="952992"/>
              <a:ext cx="3458" cy="274320"/>
            </a:xfrm>
            <a:prstGeom prst="line">
              <a:avLst/>
            </a:prstGeom>
          </p:spPr>
          <p:style>
            <a:lnRef idx="2">
              <a:schemeClr val="dk1"/>
            </a:lnRef>
            <a:fillRef idx="1">
              <a:schemeClr val="lt1"/>
            </a:fillRef>
            <a:effectRef idx="0">
              <a:schemeClr val="dk1"/>
            </a:effectRef>
            <a:fontRef idx="minor">
              <a:schemeClr val="dk1"/>
            </a:fontRef>
          </p:style>
        </p:cxnSp>
        <p:cxnSp>
          <p:nvCxnSpPr>
            <p:cNvPr id="153" name="직선 연결선 63">
              <a:extLst>
                <a:ext uri="{FF2B5EF4-FFF2-40B4-BE49-F238E27FC236}">
                  <a16:creationId xmlns:a16="http://schemas.microsoft.com/office/drawing/2014/main" id="{8C90AC1A-C4F5-4EC4-A68A-F249154F30E4}"/>
                </a:ext>
              </a:extLst>
            </p:cNvPr>
            <p:cNvCxnSpPr>
              <a:cxnSpLocks/>
              <a:endCxn id="154" idx="1"/>
            </p:cNvCxnSpPr>
            <p:nvPr/>
          </p:nvCxnSpPr>
          <p:spPr>
            <a:xfrm flipH="1" flipV="1">
              <a:off x="9558802" y="1433271"/>
              <a:ext cx="67" cy="274320"/>
            </a:xfrm>
            <a:prstGeom prst="straightConnector1">
              <a:avLst/>
            </a:prstGeom>
          </p:spPr>
          <p:style>
            <a:lnRef idx="2">
              <a:schemeClr val="dk1"/>
            </a:lnRef>
            <a:fillRef idx="1">
              <a:schemeClr val="lt1"/>
            </a:fillRef>
            <a:effectRef idx="0">
              <a:schemeClr val="dk1"/>
            </a:effectRef>
            <a:fontRef idx="minor">
              <a:schemeClr val="dk1"/>
            </a:fontRef>
          </p:style>
        </p:cxnSp>
        <p:sp>
          <p:nvSpPr>
            <p:cNvPr id="154" name="타원 38">
              <a:extLst>
                <a:ext uri="{FF2B5EF4-FFF2-40B4-BE49-F238E27FC236}">
                  <a16:creationId xmlns:a16="http://schemas.microsoft.com/office/drawing/2014/main" id="{C2296D2C-B01D-47C8-9150-21960B5AA626}"/>
                </a:ext>
              </a:extLst>
            </p:cNvPr>
            <p:cNvSpPr/>
            <p:nvPr/>
          </p:nvSpPr>
          <p:spPr>
            <a:xfrm rot="5400000">
              <a:off x="9531802" y="1341471"/>
              <a:ext cx="54000" cy="129600"/>
            </a:xfrm>
            <a:custGeom>
              <a:avLst/>
              <a:gdLst>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0 w 209486"/>
                <a:gd name="connsiteY4" fmla="*/ 10474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91440 w 209486"/>
                <a:gd name="connsiteY4" fmla="*/ 19618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0" fmla="*/ 0 w 104743"/>
                <a:gd name="connsiteY0" fmla="*/ 0 h 209486"/>
                <a:gd name="connsiteX1" fmla="*/ 104743 w 104743"/>
                <a:gd name="connsiteY1" fmla="*/ 104743 h 209486"/>
                <a:gd name="connsiteX2" fmla="*/ 0 w 104743"/>
                <a:gd name="connsiteY2" fmla="*/ 209486 h 209486"/>
              </a:gdLst>
              <a:ahLst/>
              <a:cxnLst>
                <a:cxn ang="0">
                  <a:pos x="connsiteX0" y="connsiteY0"/>
                </a:cxn>
                <a:cxn ang="0">
                  <a:pos x="connsiteX1" y="connsiteY1"/>
                </a:cxn>
                <a:cxn ang="0">
                  <a:pos x="connsiteX2" y="connsiteY2"/>
                </a:cxn>
              </a:cxnLst>
              <a:rect l="l" t="t" r="r" b="b"/>
              <a:pathLst>
                <a:path w="104743" h="209486">
                  <a:moveTo>
                    <a:pt x="0" y="0"/>
                  </a:moveTo>
                  <a:cubicBezTo>
                    <a:pt x="57848" y="0"/>
                    <a:pt x="104743" y="46895"/>
                    <a:pt x="104743" y="104743"/>
                  </a:cubicBezTo>
                  <a:cubicBezTo>
                    <a:pt x="104743" y="162591"/>
                    <a:pt x="57848" y="209486"/>
                    <a:pt x="0" y="209486"/>
                  </a:cubicBezTo>
                </a:path>
              </a:pathLst>
            </a:cu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solidFill>
                  <a:schemeClr val="dk1"/>
                </a:solidFill>
              </a:endParaRPr>
            </a:p>
          </p:txBody>
        </p:sp>
      </p:grpSp>
      <p:grpSp>
        <p:nvGrpSpPr>
          <p:cNvPr id="155" name="그룹 154">
            <a:extLst>
              <a:ext uri="{FF2B5EF4-FFF2-40B4-BE49-F238E27FC236}">
                <a16:creationId xmlns:a16="http://schemas.microsoft.com/office/drawing/2014/main" id="{141B1C08-BB2D-4CB1-8DA7-813F37F51220}"/>
              </a:ext>
            </a:extLst>
          </p:cNvPr>
          <p:cNvGrpSpPr/>
          <p:nvPr/>
        </p:nvGrpSpPr>
        <p:grpSpPr>
          <a:xfrm rot="16200000">
            <a:off x="4626242" y="3691886"/>
            <a:ext cx="129600" cy="754599"/>
            <a:chOff x="9494002" y="952992"/>
            <a:chExt cx="129600" cy="754599"/>
          </a:xfrm>
        </p:grpSpPr>
        <p:sp>
          <p:nvSpPr>
            <p:cNvPr id="156" name="타원 155">
              <a:extLst>
                <a:ext uri="{FF2B5EF4-FFF2-40B4-BE49-F238E27FC236}">
                  <a16:creationId xmlns:a16="http://schemas.microsoft.com/office/drawing/2014/main" id="{E0C90A3E-9A6B-4D34-9C0D-A6D6A82C8763}"/>
                </a:ext>
              </a:extLst>
            </p:cNvPr>
            <p:cNvSpPr/>
            <p:nvPr/>
          </p:nvSpPr>
          <p:spPr>
            <a:xfrm rot="5400000">
              <a:off x="9494032" y="1236918"/>
              <a:ext cx="131021" cy="1273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p>
          </p:txBody>
        </p:sp>
        <p:cxnSp>
          <p:nvCxnSpPr>
            <p:cNvPr id="157" name="직선 연결선 156">
              <a:extLst>
                <a:ext uri="{FF2B5EF4-FFF2-40B4-BE49-F238E27FC236}">
                  <a16:creationId xmlns:a16="http://schemas.microsoft.com/office/drawing/2014/main" id="{82F8198F-3A3A-4AEC-88B6-94CA94820325}"/>
                </a:ext>
              </a:extLst>
            </p:cNvPr>
            <p:cNvCxnSpPr>
              <a:cxnSpLocks/>
            </p:cNvCxnSpPr>
            <p:nvPr/>
          </p:nvCxnSpPr>
          <p:spPr>
            <a:xfrm flipH="1" flipV="1">
              <a:off x="9556085" y="952992"/>
              <a:ext cx="3458" cy="274320"/>
            </a:xfrm>
            <a:prstGeom prst="line">
              <a:avLst/>
            </a:prstGeom>
          </p:spPr>
          <p:style>
            <a:lnRef idx="2">
              <a:schemeClr val="dk1"/>
            </a:lnRef>
            <a:fillRef idx="1">
              <a:schemeClr val="lt1"/>
            </a:fillRef>
            <a:effectRef idx="0">
              <a:schemeClr val="dk1"/>
            </a:effectRef>
            <a:fontRef idx="minor">
              <a:schemeClr val="dk1"/>
            </a:fontRef>
          </p:style>
        </p:cxnSp>
        <p:cxnSp>
          <p:nvCxnSpPr>
            <p:cNvPr id="158" name="직선 연결선 63">
              <a:extLst>
                <a:ext uri="{FF2B5EF4-FFF2-40B4-BE49-F238E27FC236}">
                  <a16:creationId xmlns:a16="http://schemas.microsoft.com/office/drawing/2014/main" id="{56B717C7-C592-4B9A-95BA-F58E53FDBDEE}"/>
                </a:ext>
              </a:extLst>
            </p:cNvPr>
            <p:cNvCxnSpPr>
              <a:cxnSpLocks/>
              <a:endCxn id="159" idx="1"/>
            </p:cNvCxnSpPr>
            <p:nvPr/>
          </p:nvCxnSpPr>
          <p:spPr>
            <a:xfrm flipH="1" flipV="1">
              <a:off x="9558802" y="1433271"/>
              <a:ext cx="67" cy="274320"/>
            </a:xfrm>
            <a:prstGeom prst="straightConnector1">
              <a:avLst/>
            </a:prstGeom>
          </p:spPr>
          <p:style>
            <a:lnRef idx="2">
              <a:schemeClr val="dk1"/>
            </a:lnRef>
            <a:fillRef idx="1">
              <a:schemeClr val="lt1"/>
            </a:fillRef>
            <a:effectRef idx="0">
              <a:schemeClr val="dk1"/>
            </a:effectRef>
            <a:fontRef idx="minor">
              <a:schemeClr val="dk1"/>
            </a:fontRef>
          </p:style>
        </p:cxnSp>
        <p:sp>
          <p:nvSpPr>
            <p:cNvPr id="159" name="타원 38">
              <a:extLst>
                <a:ext uri="{FF2B5EF4-FFF2-40B4-BE49-F238E27FC236}">
                  <a16:creationId xmlns:a16="http://schemas.microsoft.com/office/drawing/2014/main" id="{FBADE7F5-CCE3-485F-BB3A-394B705B0834}"/>
                </a:ext>
              </a:extLst>
            </p:cNvPr>
            <p:cNvSpPr/>
            <p:nvPr/>
          </p:nvSpPr>
          <p:spPr>
            <a:xfrm rot="5400000">
              <a:off x="9531802" y="1341471"/>
              <a:ext cx="54000" cy="129600"/>
            </a:xfrm>
            <a:custGeom>
              <a:avLst/>
              <a:gdLst>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0 w 209486"/>
                <a:gd name="connsiteY4" fmla="*/ 10474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91440 w 209486"/>
                <a:gd name="connsiteY4" fmla="*/ 19618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0" fmla="*/ 0 w 104743"/>
                <a:gd name="connsiteY0" fmla="*/ 0 h 209486"/>
                <a:gd name="connsiteX1" fmla="*/ 104743 w 104743"/>
                <a:gd name="connsiteY1" fmla="*/ 104743 h 209486"/>
                <a:gd name="connsiteX2" fmla="*/ 0 w 104743"/>
                <a:gd name="connsiteY2" fmla="*/ 209486 h 209486"/>
              </a:gdLst>
              <a:ahLst/>
              <a:cxnLst>
                <a:cxn ang="0">
                  <a:pos x="connsiteX0" y="connsiteY0"/>
                </a:cxn>
                <a:cxn ang="0">
                  <a:pos x="connsiteX1" y="connsiteY1"/>
                </a:cxn>
                <a:cxn ang="0">
                  <a:pos x="connsiteX2" y="connsiteY2"/>
                </a:cxn>
              </a:cxnLst>
              <a:rect l="l" t="t" r="r" b="b"/>
              <a:pathLst>
                <a:path w="104743" h="209486">
                  <a:moveTo>
                    <a:pt x="0" y="0"/>
                  </a:moveTo>
                  <a:cubicBezTo>
                    <a:pt x="57848" y="0"/>
                    <a:pt x="104743" y="46895"/>
                    <a:pt x="104743" y="104743"/>
                  </a:cubicBezTo>
                  <a:cubicBezTo>
                    <a:pt x="104743" y="162591"/>
                    <a:pt x="57848" y="209486"/>
                    <a:pt x="0" y="209486"/>
                  </a:cubicBezTo>
                </a:path>
              </a:pathLst>
            </a:cu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solidFill>
                  <a:schemeClr val="dk1"/>
                </a:solidFill>
              </a:endParaRPr>
            </a:p>
          </p:txBody>
        </p:sp>
      </p:grpSp>
      <p:grpSp>
        <p:nvGrpSpPr>
          <p:cNvPr id="160" name="그룹 159">
            <a:extLst>
              <a:ext uri="{FF2B5EF4-FFF2-40B4-BE49-F238E27FC236}">
                <a16:creationId xmlns:a16="http://schemas.microsoft.com/office/drawing/2014/main" id="{C38B52C3-F23C-4AE2-B072-7EB469C7962D}"/>
              </a:ext>
            </a:extLst>
          </p:cNvPr>
          <p:cNvGrpSpPr/>
          <p:nvPr/>
        </p:nvGrpSpPr>
        <p:grpSpPr>
          <a:xfrm>
            <a:off x="5633131" y="2872897"/>
            <a:ext cx="129600" cy="754599"/>
            <a:chOff x="9494002" y="952992"/>
            <a:chExt cx="129600" cy="754599"/>
          </a:xfrm>
        </p:grpSpPr>
        <p:sp>
          <p:nvSpPr>
            <p:cNvPr id="161" name="타원 160">
              <a:extLst>
                <a:ext uri="{FF2B5EF4-FFF2-40B4-BE49-F238E27FC236}">
                  <a16:creationId xmlns:a16="http://schemas.microsoft.com/office/drawing/2014/main" id="{9FC1DA39-F833-436F-A281-776B59B397DB}"/>
                </a:ext>
              </a:extLst>
            </p:cNvPr>
            <p:cNvSpPr/>
            <p:nvPr/>
          </p:nvSpPr>
          <p:spPr>
            <a:xfrm rot="5400000">
              <a:off x="9494032" y="1236918"/>
              <a:ext cx="131021" cy="1273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p>
          </p:txBody>
        </p:sp>
        <p:cxnSp>
          <p:nvCxnSpPr>
            <p:cNvPr id="162" name="직선 연결선 161">
              <a:extLst>
                <a:ext uri="{FF2B5EF4-FFF2-40B4-BE49-F238E27FC236}">
                  <a16:creationId xmlns:a16="http://schemas.microsoft.com/office/drawing/2014/main" id="{B1CBE6C0-C13B-406A-AAED-F1E7843C5270}"/>
                </a:ext>
              </a:extLst>
            </p:cNvPr>
            <p:cNvCxnSpPr>
              <a:cxnSpLocks/>
            </p:cNvCxnSpPr>
            <p:nvPr/>
          </p:nvCxnSpPr>
          <p:spPr>
            <a:xfrm flipH="1" flipV="1">
              <a:off x="9556085" y="952992"/>
              <a:ext cx="3458" cy="274320"/>
            </a:xfrm>
            <a:prstGeom prst="line">
              <a:avLst/>
            </a:prstGeom>
          </p:spPr>
          <p:style>
            <a:lnRef idx="2">
              <a:schemeClr val="dk1"/>
            </a:lnRef>
            <a:fillRef idx="1">
              <a:schemeClr val="lt1"/>
            </a:fillRef>
            <a:effectRef idx="0">
              <a:schemeClr val="dk1"/>
            </a:effectRef>
            <a:fontRef idx="minor">
              <a:schemeClr val="dk1"/>
            </a:fontRef>
          </p:style>
        </p:cxnSp>
        <p:cxnSp>
          <p:nvCxnSpPr>
            <p:cNvPr id="163" name="직선 연결선 63">
              <a:extLst>
                <a:ext uri="{FF2B5EF4-FFF2-40B4-BE49-F238E27FC236}">
                  <a16:creationId xmlns:a16="http://schemas.microsoft.com/office/drawing/2014/main" id="{30C192F0-C5E1-4128-A7FA-2AAB3AA57452}"/>
                </a:ext>
              </a:extLst>
            </p:cNvPr>
            <p:cNvCxnSpPr>
              <a:cxnSpLocks/>
              <a:endCxn id="164" idx="1"/>
            </p:cNvCxnSpPr>
            <p:nvPr/>
          </p:nvCxnSpPr>
          <p:spPr>
            <a:xfrm flipH="1" flipV="1">
              <a:off x="9558802" y="1433271"/>
              <a:ext cx="67" cy="274320"/>
            </a:xfrm>
            <a:prstGeom prst="straightConnector1">
              <a:avLst/>
            </a:prstGeom>
          </p:spPr>
          <p:style>
            <a:lnRef idx="2">
              <a:schemeClr val="dk1"/>
            </a:lnRef>
            <a:fillRef idx="1">
              <a:schemeClr val="lt1"/>
            </a:fillRef>
            <a:effectRef idx="0">
              <a:schemeClr val="dk1"/>
            </a:effectRef>
            <a:fontRef idx="minor">
              <a:schemeClr val="dk1"/>
            </a:fontRef>
          </p:style>
        </p:cxnSp>
        <p:sp>
          <p:nvSpPr>
            <p:cNvPr id="164" name="타원 38">
              <a:extLst>
                <a:ext uri="{FF2B5EF4-FFF2-40B4-BE49-F238E27FC236}">
                  <a16:creationId xmlns:a16="http://schemas.microsoft.com/office/drawing/2014/main" id="{0454BD03-D4C9-4590-965D-1A7CC0304125}"/>
                </a:ext>
              </a:extLst>
            </p:cNvPr>
            <p:cNvSpPr/>
            <p:nvPr/>
          </p:nvSpPr>
          <p:spPr>
            <a:xfrm rot="5400000">
              <a:off x="9531802" y="1341471"/>
              <a:ext cx="54000" cy="129600"/>
            </a:xfrm>
            <a:custGeom>
              <a:avLst/>
              <a:gdLst>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0 w 209486"/>
                <a:gd name="connsiteY4" fmla="*/ 10474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91440 w 209486"/>
                <a:gd name="connsiteY4" fmla="*/ 19618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0" fmla="*/ 0 w 104743"/>
                <a:gd name="connsiteY0" fmla="*/ 0 h 209486"/>
                <a:gd name="connsiteX1" fmla="*/ 104743 w 104743"/>
                <a:gd name="connsiteY1" fmla="*/ 104743 h 209486"/>
                <a:gd name="connsiteX2" fmla="*/ 0 w 104743"/>
                <a:gd name="connsiteY2" fmla="*/ 209486 h 209486"/>
              </a:gdLst>
              <a:ahLst/>
              <a:cxnLst>
                <a:cxn ang="0">
                  <a:pos x="connsiteX0" y="connsiteY0"/>
                </a:cxn>
                <a:cxn ang="0">
                  <a:pos x="connsiteX1" y="connsiteY1"/>
                </a:cxn>
                <a:cxn ang="0">
                  <a:pos x="connsiteX2" y="connsiteY2"/>
                </a:cxn>
              </a:cxnLst>
              <a:rect l="l" t="t" r="r" b="b"/>
              <a:pathLst>
                <a:path w="104743" h="209486">
                  <a:moveTo>
                    <a:pt x="0" y="0"/>
                  </a:moveTo>
                  <a:cubicBezTo>
                    <a:pt x="57848" y="0"/>
                    <a:pt x="104743" y="46895"/>
                    <a:pt x="104743" y="104743"/>
                  </a:cubicBezTo>
                  <a:cubicBezTo>
                    <a:pt x="104743" y="162591"/>
                    <a:pt x="57848" y="209486"/>
                    <a:pt x="0" y="209486"/>
                  </a:cubicBezTo>
                </a:path>
              </a:pathLst>
            </a:cu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solidFill>
                  <a:schemeClr val="dk1"/>
                </a:solidFill>
              </a:endParaRPr>
            </a:p>
          </p:txBody>
        </p:sp>
      </p:grpSp>
      <p:grpSp>
        <p:nvGrpSpPr>
          <p:cNvPr id="165" name="그룹 164">
            <a:extLst>
              <a:ext uri="{FF2B5EF4-FFF2-40B4-BE49-F238E27FC236}">
                <a16:creationId xmlns:a16="http://schemas.microsoft.com/office/drawing/2014/main" id="{DA3CFA3A-EEAF-4622-8558-EE53DB1E159A}"/>
              </a:ext>
            </a:extLst>
          </p:cNvPr>
          <p:cNvGrpSpPr/>
          <p:nvPr/>
        </p:nvGrpSpPr>
        <p:grpSpPr>
          <a:xfrm rot="16200000">
            <a:off x="6674999" y="5156769"/>
            <a:ext cx="129600" cy="754599"/>
            <a:chOff x="9494002" y="952992"/>
            <a:chExt cx="129600" cy="754599"/>
          </a:xfrm>
        </p:grpSpPr>
        <p:sp>
          <p:nvSpPr>
            <p:cNvPr id="166" name="타원 165">
              <a:extLst>
                <a:ext uri="{FF2B5EF4-FFF2-40B4-BE49-F238E27FC236}">
                  <a16:creationId xmlns:a16="http://schemas.microsoft.com/office/drawing/2014/main" id="{7A2084BB-944D-4819-B689-40537CE33410}"/>
                </a:ext>
              </a:extLst>
            </p:cNvPr>
            <p:cNvSpPr/>
            <p:nvPr/>
          </p:nvSpPr>
          <p:spPr>
            <a:xfrm rot="5400000">
              <a:off x="9494032" y="1236918"/>
              <a:ext cx="131021" cy="1273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p>
          </p:txBody>
        </p:sp>
        <p:cxnSp>
          <p:nvCxnSpPr>
            <p:cNvPr id="167" name="직선 연결선 166">
              <a:extLst>
                <a:ext uri="{FF2B5EF4-FFF2-40B4-BE49-F238E27FC236}">
                  <a16:creationId xmlns:a16="http://schemas.microsoft.com/office/drawing/2014/main" id="{0499A136-49F6-4E2D-8296-47D11973FE15}"/>
                </a:ext>
              </a:extLst>
            </p:cNvPr>
            <p:cNvCxnSpPr>
              <a:cxnSpLocks/>
            </p:cNvCxnSpPr>
            <p:nvPr/>
          </p:nvCxnSpPr>
          <p:spPr>
            <a:xfrm flipH="1" flipV="1">
              <a:off x="9556085" y="952992"/>
              <a:ext cx="3458" cy="274320"/>
            </a:xfrm>
            <a:prstGeom prst="line">
              <a:avLst/>
            </a:prstGeom>
          </p:spPr>
          <p:style>
            <a:lnRef idx="2">
              <a:schemeClr val="dk1"/>
            </a:lnRef>
            <a:fillRef idx="1">
              <a:schemeClr val="lt1"/>
            </a:fillRef>
            <a:effectRef idx="0">
              <a:schemeClr val="dk1"/>
            </a:effectRef>
            <a:fontRef idx="minor">
              <a:schemeClr val="dk1"/>
            </a:fontRef>
          </p:style>
        </p:cxnSp>
        <p:cxnSp>
          <p:nvCxnSpPr>
            <p:cNvPr id="168" name="직선 연결선 63">
              <a:extLst>
                <a:ext uri="{FF2B5EF4-FFF2-40B4-BE49-F238E27FC236}">
                  <a16:creationId xmlns:a16="http://schemas.microsoft.com/office/drawing/2014/main" id="{0234798E-509C-400E-9E21-C62A1CD8A7C7}"/>
                </a:ext>
              </a:extLst>
            </p:cNvPr>
            <p:cNvCxnSpPr>
              <a:cxnSpLocks/>
              <a:endCxn id="169" idx="1"/>
            </p:cNvCxnSpPr>
            <p:nvPr/>
          </p:nvCxnSpPr>
          <p:spPr>
            <a:xfrm flipH="1" flipV="1">
              <a:off x="9558802" y="1433271"/>
              <a:ext cx="67" cy="274320"/>
            </a:xfrm>
            <a:prstGeom prst="straightConnector1">
              <a:avLst/>
            </a:prstGeom>
          </p:spPr>
          <p:style>
            <a:lnRef idx="2">
              <a:schemeClr val="dk1"/>
            </a:lnRef>
            <a:fillRef idx="1">
              <a:schemeClr val="lt1"/>
            </a:fillRef>
            <a:effectRef idx="0">
              <a:schemeClr val="dk1"/>
            </a:effectRef>
            <a:fontRef idx="minor">
              <a:schemeClr val="dk1"/>
            </a:fontRef>
          </p:style>
        </p:cxnSp>
        <p:sp>
          <p:nvSpPr>
            <p:cNvPr id="169" name="타원 38">
              <a:extLst>
                <a:ext uri="{FF2B5EF4-FFF2-40B4-BE49-F238E27FC236}">
                  <a16:creationId xmlns:a16="http://schemas.microsoft.com/office/drawing/2014/main" id="{65331BA1-2252-482A-98F7-4ACB04F56303}"/>
                </a:ext>
              </a:extLst>
            </p:cNvPr>
            <p:cNvSpPr/>
            <p:nvPr/>
          </p:nvSpPr>
          <p:spPr>
            <a:xfrm rot="5400000">
              <a:off x="9531802" y="1341471"/>
              <a:ext cx="54000" cy="129600"/>
            </a:xfrm>
            <a:custGeom>
              <a:avLst/>
              <a:gdLst>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0 w 209486"/>
                <a:gd name="connsiteY4" fmla="*/ 10474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91440 w 209486"/>
                <a:gd name="connsiteY4" fmla="*/ 19618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0" fmla="*/ 0 w 104743"/>
                <a:gd name="connsiteY0" fmla="*/ 0 h 209486"/>
                <a:gd name="connsiteX1" fmla="*/ 104743 w 104743"/>
                <a:gd name="connsiteY1" fmla="*/ 104743 h 209486"/>
                <a:gd name="connsiteX2" fmla="*/ 0 w 104743"/>
                <a:gd name="connsiteY2" fmla="*/ 209486 h 209486"/>
              </a:gdLst>
              <a:ahLst/>
              <a:cxnLst>
                <a:cxn ang="0">
                  <a:pos x="connsiteX0" y="connsiteY0"/>
                </a:cxn>
                <a:cxn ang="0">
                  <a:pos x="connsiteX1" y="connsiteY1"/>
                </a:cxn>
                <a:cxn ang="0">
                  <a:pos x="connsiteX2" y="connsiteY2"/>
                </a:cxn>
              </a:cxnLst>
              <a:rect l="l" t="t" r="r" b="b"/>
              <a:pathLst>
                <a:path w="104743" h="209486">
                  <a:moveTo>
                    <a:pt x="0" y="0"/>
                  </a:moveTo>
                  <a:cubicBezTo>
                    <a:pt x="57848" y="0"/>
                    <a:pt x="104743" y="46895"/>
                    <a:pt x="104743" y="104743"/>
                  </a:cubicBezTo>
                  <a:cubicBezTo>
                    <a:pt x="104743" y="162591"/>
                    <a:pt x="57848" y="209486"/>
                    <a:pt x="0" y="209486"/>
                  </a:cubicBezTo>
                </a:path>
              </a:pathLst>
            </a:cu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solidFill>
                  <a:schemeClr val="dk1"/>
                </a:solidFill>
              </a:endParaRPr>
            </a:p>
          </p:txBody>
        </p:sp>
      </p:grpSp>
      <p:grpSp>
        <p:nvGrpSpPr>
          <p:cNvPr id="170" name="그룹 169">
            <a:extLst>
              <a:ext uri="{FF2B5EF4-FFF2-40B4-BE49-F238E27FC236}">
                <a16:creationId xmlns:a16="http://schemas.microsoft.com/office/drawing/2014/main" id="{9AC3C9CB-6C4C-4D7F-B6E4-A388551C2E95}"/>
              </a:ext>
            </a:extLst>
          </p:cNvPr>
          <p:cNvGrpSpPr/>
          <p:nvPr/>
        </p:nvGrpSpPr>
        <p:grpSpPr>
          <a:xfrm rot="18891246">
            <a:off x="4299487" y="2735886"/>
            <a:ext cx="480039" cy="1204958"/>
            <a:chOff x="9327955" y="832091"/>
            <a:chExt cx="480039" cy="1204958"/>
          </a:xfrm>
        </p:grpSpPr>
        <p:sp>
          <p:nvSpPr>
            <p:cNvPr id="171" name="타원 170">
              <a:extLst>
                <a:ext uri="{FF2B5EF4-FFF2-40B4-BE49-F238E27FC236}">
                  <a16:creationId xmlns:a16="http://schemas.microsoft.com/office/drawing/2014/main" id="{D187887A-B9FC-4CAB-8A4A-71505F23B1DE}"/>
                </a:ext>
              </a:extLst>
            </p:cNvPr>
            <p:cNvSpPr/>
            <p:nvPr/>
          </p:nvSpPr>
          <p:spPr>
            <a:xfrm rot="5400000">
              <a:off x="9494032" y="1236918"/>
              <a:ext cx="131021" cy="1273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p>
          </p:txBody>
        </p:sp>
        <p:cxnSp>
          <p:nvCxnSpPr>
            <p:cNvPr id="172" name="직선 연결선 171">
              <a:extLst>
                <a:ext uri="{FF2B5EF4-FFF2-40B4-BE49-F238E27FC236}">
                  <a16:creationId xmlns:a16="http://schemas.microsoft.com/office/drawing/2014/main" id="{BB023E4F-89FC-4934-BA94-0AEDEF75F264}"/>
                </a:ext>
              </a:extLst>
            </p:cNvPr>
            <p:cNvCxnSpPr>
              <a:cxnSpLocks/>
            </p:cNvCxnSpPr>
            <p:nvPr/>
          </p:nvCxnSpPr>
          <p:spPr>
            <a:xfrm rot="2708754" flipH="1" flipV="1">
              <a:off x="9387809" y="840708"/>
              <a:ext cx="332447" cy="315214"/>
            </a:xfrm>
            <a:prstGeom prst="line">
              <a:avLst/>
            </a:prstGeom>
          </p:spPr>
          <p:style>
            <a:lnRef idx="2">
              <a:schemeClr val="dk1"/>
            </a:lnRef>
            <a:fillRef idx="1">
              <a:schemeClr val="lt1"/>
            </a:fillRef>
            <a:effectRef idx="0">
              <a:schemeClr val="dk1"/>
            </a:effectRef>
            <a:fontRef idx="minor">
              <a:schemeClr val="dk1"/>
            </a:fontRef>
          </p:style>
        </p:cxnSp>
        <p:cxnSp>
          <p:nvCxnSpPr>
            <p:cNvPr id="173" name="직선 연결선 63">
              <a:extLst>
                <a:ext uri="{FF2B5EF4-FFF2-40B4-BE49-F238E27FC236}">
                  <a16:creationId xmlns:a16="http://schemas.microsoft.com/office/drawing/2014/main" id="{1F5B09C8-3E8F-4AA8-8068-618026DE410E}"/>
                </a:ext>
              </a:extLst>
            </p:cNvPr>
            <p:cNvCxnSpPr>
              <a:cxnSpLocks/>
              <a:endCxn id="174" idx="1"/>
            </p:cNvCxnSpPr>
            <p:nvPr/>
          </p:nvCxnSpPr>
          <p:spPr>
            <a:xfrm rot="2708754" flipH="1" flipV="1">
              <a:off x="9313724" y="1542778"/>
              <a:ext cx="508502" cy="480039"/>
            </a:xfrm>
            <a:prstGeom prst="straightConnector1">
              <a:avLst/>
            </a:prstGeom>
          </p:spPr>
          <p:style>
            <a:lnRef idx="2">
              <a:schemeClr val="dk1"/>
            </a:lnRef>
            <a:fillRef idx="1">
              <a:schemeClr val="lt1"/>
            </a:fillRef>
            <a:effectRef idx="0">
              <a:schemeClr val="dk1"/>
            </a:effectRef>
            <a:fontRef idx="minor">
              <a:schemeClr val="dk1"/>
            </a:fontRef>
          </p:style>
        </p:cxnSp>
        <p:sp>
          <p:nvSpPr>
            <p:cNvPr id="174" name="타원 38">
              <a:extLst>
                <a:ext uri="{FF2B5EF4-FFF2-40B4-BE49-F238E27FC236}">
                  <a16:creationId xmlns:a16="http://schemas.microsoft.com/office/drawing/2014/main" id="{B277D2EF-52FC-4EFE-AFBA-E8A311441AEA}"/>
                </a:ext>
              </a:extLst>
            </p:cNvPr>
            <p:cNvSpPr/>
            <p:nvPr/>
          </p:nvSpPr>
          <p:spPr>
            <a:xfrm rot="5400000">
              <a:off x="9531802" y="1341471"/>
              <a:ext cx="54000" cy="129600"/>
            </a:xfrm>
            <a:custGeom>
              <a:avLst/>
              <a:gdLst>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0 w 209486"/>
                <a:gd name="connsiteY4" fmla="*/ 10474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4" fmla="*/ 91440 w 209486"/>
                <a:gd name="connsiteY4" fmla="*/ 196183 h 209486"/>
                <a:gd name="connsiteX0" fmla="*/ 0 w 209486"/>
                <a:gd name="connsiteY0" fmla="*/ 104743 h 209486"/>
                <a:gd name="connsiteX1" fmla="*/ 104743 w 209486"/>
                <a:gd name="connsiteY1" fmla="*/ 0 h 209486"/>
                <a:gd name="connsiteX2" fmla="*/ 209486 w 209486"/>
                <a:gd name="connsiteY2" fmla="*/ 104743 h 209486"/>
                <a:gd name="connsiteX3" fmla="*/ 104743 w 209486"/>
                <a:gd name="connsiteY3" fmla="*/ 209486 h 209486"/>
                <a:gd name="connsiteX0" fmla="*/ 0 w 104743"/>
                <a:gd name="connsiteY0" fmla="*/ 0 h 209486"/>
                <a:gd name="connsiteX1" fmla="*/ 104743 w 104743"/>
                <a:gd name="connsiteY1" fmla="*/ 104743 h 209486"/>
                <a:gd name="connsiteX2" fmla="*/ 0 w 104743"/>
                <a:gd name="connsiteY2" fmla="*/ 209486 h 209486"/>
              </a:gdLst>
              <a:ahLst/>
              <a:cxnLst>
                <a:cxn ang="0">
                  <a:pos x="connsiteX0" y="connsiteY0"/>
                </a:cxn>
                <a:cxn ang="0">
                  <a:pos x="connsiteX1" y="connsiteY1"/>
                </a:cxn>
                <a:cxn ang="0">
                  <a:pos x="connsiteX2" y="connsiteY2"/>
                </a:cxn>
              </a:cxnLst>
              <a:rect l="l" t="t" r="r" b="b"/>
              <a:pathLst>
                <a:path w="104743" h="209486">
                  <a:moveTo>
                    <a:pt x="0" y="0"/>
                  </a:moveTo>
                  <a:cubicBezTo>
                    <a:pt x="57848" y="0"/>
                    <a:pt x="104743" y="46895"/>
                    <a:pt x="104743" y="104743"/>
                  </a:cubicBezTo>
                  <a:cubicBezTo>
                    <a:pt x="104743" y="162591"/>
                    <a:pt x="57848" y="209486"/>
                    <a:pt x="0" y="209486"/>
                  </a:cubicBezTo>
                </a:path>
              </a:pathLst>
            </a:cu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a:solidFill>
                  <a:schemeClr val="dk1"/>
                </a:solidFill>
              </a:endParaRPr>
            </a:p>
          </p:txBody>
        </p:sp>
      </p:grpSp>
    </p:spTree>
    <p:extLst>
      <p:ext uri="{BB962C8B-B14F-4D97-AF65-F5344CB8AC3E}">
        <p14:creationId xmlns:p14="http://schemas.microsoft.com/office/powerpoint/2010/main" val="1089979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45</a:t>
            </a:fld>
            <a:endParaRPr lang="ko-KR" altLang="en-US" dirty="0"/>
          </a:p>
        </p:txBody>
      </p:sp>
      <p:sp>
        <p:nvSpPr>
          <p:cNvPr id="8" name="제목 7"/>
          <p:cNvSpPr>
            <a:spLocks noGrp="1"/>
          </p:cNvSpPr>
          <p:nvPr>
            <p:ph type="ctrTitle"/>
          </p:nvPr>
        </p:nvSpPr>
        <p:spPr/>
        <p:txBody>
          <a:bodyPr/>
          <a:lstStyle/>
          <a:p>
            <a:r>
              <a:rPr lang="en-US" altLang="ko-KR" dirty="0"/>
              <a:t>Unit 5.</a:t>
            </a:r>
            <a:br>
              <a:rPr lang="en-US" altLang="ko-KR" dirty="0"/>
            </a:br>
            <a:r>
              <a:rPr lang="en-US" altLang="ko-KR" dirty="0"/>
              <a:t>Detailed Design</a:t>
            </a:r>
            <a:endParaRPr lang="en-US" dirty="0"/>
          </a:p>
        </p:txBody>
      </p:sp>
      <p:sp>
        <p:nvSpPr>
          <p:cNvPr id="9" name="부제목 8"/>
          <p:cNvSpPr>
            <a:spLocks noGrp="1"/>
          </p:cNvSpPr>
          <p:nvPr>
            <p:ph type="subTitle" idx="1"/>
          </p:nvPr>
        </p:nvSpPr>
        <p:spPr/>
        <p:txBody>
          <a:bodyPr/>
          <a:lstStyle/>
          <a:p>
            <a:r>
              <a:rPr lang="en-US" dirty="0"/>
              <a:t>Design for each Functional Component</a:t>
            </a:r>
          </a:p>
        </p:txBody>
      </p:sp>
      <p:sp>
        <p:nvSpPr>
          <p:cNvPr id="5" name="바닥글 개체 틀 4"/>
          <p:cNvSpPr>
            <a:spLocks noGrp="1"/>
          </p:cNvSpPr>
          <p:nvPr>
            <p:ph type="ftr" sz="quarter" idx="13"/>
          </p:nvPr>
        </p:nvSpPr>
        <p:spPr/>
        <p:txBody>
          <a:bodyPr/>
          <a:lstStyle/>
          <a:p>
            <a:pPr algn="l">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126092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46</a:t>
            </a:fld>
            <a:endParaRPr lang="ko-KR" altLang="en-US" dirty="0"/>
          </a:p>
        </p:txBody>
      </p:sp>
      <p:sp>
        <p:nvSpPr>
          <p:cNvPr id="8" name="제목 7"/>
          <p:cNvSpPr>
            <a:spLocks noGrp="1"/>
          </p:cNvSpPr>
          <p:nvPr>
            <p:ph type="ctrTitle"/>
          </p:nvPr>
        </p:nvSpPr>
        <p:spPr/>
        <p:txBody>
          <a:bodyPr/>
          <a:lstStyle/>
          <a:p>
            <a:r>
              <a:rPr lang="en-US" altLang="ko-KR" dirty="0"/>
              <a:t>Unit 5.1</a:t>
            </a:r>
            <a:br>
              <a:rPr lang="en-US" altLang="ko-KR" dirty="0"/>
            </a:br>
            <a:r>
              <a:rPr lang="en-US" altLang="ko-KR" dirty="0"/>
              <a:t>Design</a:t>
            </a:r>
            <a:r>
              <a:rPr lang="ko-KR" altLang="en-US" dirty="0"/>
              <a:t> </a:t>
            </a:r>
            <a:r>
              <a:rPr lang="en-US" altLang="ko-KR" dirty="0"/>
              <a:t>for</a:t>
            </a:r>
            <a:r>
              <a:rPr lang="ko-KR" altLang="en-US" dirty="0"/>
              <a:t> </a:t>
            </a:r>
            <a:r>
              <a:rPr lang="en-US" altLang="ko-KR" dirty="0"/>
              <a:t>Disaster Detection</a:t>
            </a:r>
            <a:endParaRPr lang="en-US" dirty="0"/>
          </a:p>
        </p:txBody>
      </p:sp>
      <p:sp>
        <p:nvSpPr>
          <p:cNvPr id="9" name="부제목 8"/>
          <p:cNvSpPr>
            <a:spLocks noGrp="1"/>
          </p:cNvSpPr>
          <p:nvPr>
            <p:ph type="subTitle" idx="1"/>
          </p:nvPr>
        </p:nvSpPr>
        <p:spPr/>
        <p:txBody>
          <a:bodyPr/>
          <a:lstStyle/>
          <a:p>
            <a:endParaRPr lang="en-US"/>
          </a:p>
        </p:txBody>
      </p:sp>
      <p:sp>
        <p:nvSpPr>
          <p:cNvPr id="5" name="바닥글 개체 틀 4"/>
          <p:cNvSpPr>
            <a:spLocks noGrp="1"/>
          </p:cNvSpPr>
          <p:nvPr>
            <p:ph type="ftr" sz="quarter" idx="13"/>
          </p:nvPr>
        </p:nvSpPr>
        <p:spPr/>
        <p:txBody>
          <a:bodyPr/>
          <a:lstStyle/>
          <a:p>
            <a:pPr algn="l">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2924957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788" y="761646"/>
            <a:ext cx="8858312" cy="5521816"/>
          </a:xfrm>
        </p:spPr>
        <p:txBody>
          <a:bodyPr/>
          <a:lstStyle/>
          <a:p>
            <a:r>
              <a:rPr lang="en-US" dirty="0"/>
              <a:t>Detecting disaster based on Generator adversarial Network with Disaster Profile </a:t>
            </a:r>
          </a:p>
          <a:p>
            <a:pPr marL="476250" lvl="2" indent="0">
              <a:buNone/>
            </a:pPr>
            <a:endParaRPr kumimoji="1" lang="en-US" altLang="ko-KR" sz="1600" b="1" dirty="0">
              <a:solidFill>
                <a:schemeClr val="tx2"/>
              </a:solidFill>
            </a:endParaRPr>
          </a:p>
        </p:txBody>
      </p:sp>
      <p:sp>
        <p:nvSpPr>
          <p:cNvPr id="3" name="Title 2"/>
          <p:cNvSpPr>
            <a:spLocks noGrp="1"/>
          </p:cNvSpPr>
          <p:nvPr>
            <p:ph type="title"/>
          </p:nvPr>
        </p:nvSpPr>
        <p:spPr/>
        <p:txBody>
          <a:bodyPr/>
          <a:lstStyle/>
          <a:p>
            <a:r>
              <a:rPr lang="en-US" altLang="ko-KR" dirty="0"/>
              <a:t>Process for Detecting Disaster (1)</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47</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dirty="0"/>
              <a:t>Machine Learning Framework for In-Disaster People Detection</a:t>
            </a:r>
            <a:endParaRPr lang="ko-KR" altLang="en-US" dirty="0"/>
          </a:p>
        </p:txBody>
      </p:sp>
      <p:sp>
        <p:nvSpPr>
          <p:cNvPr id="42" name="직사각형 41">
            <a:extLst>
              <a:ext uri="{FF2B5EF4-FFF2-40B4-BE49-F238E27FC236}">
                <a16:creationId xmlns:a16="http://schemas.microsoft.com/office/drawing/2014/main" id="{2691BA19-0056-488B-8877-B8C76CD659CB}"/>
              </a:ext>
            </a:extLst>
          </p:cNvPr>
          <p:cNvSpPr/>
          <p:nvPr/>
        </p:nvSpPr>
        <p:spPr>
          <a:xfrm>
            <a:off x="-386564" y="6053179"/>
            <a:ext cx="6437340" cy="646331"/>
          </a:xfrm>
          <a:prstGeom prst="rect">
            <a:avLst/>
          </a:prstGeom>
        </p:spPr>
        <p:txBody>
          <a:bodyPr wrap="none">
            <a:spAutoFit/>
          </a:bodyPr>
          <a:lstStyle/>
          <a:p>
            <a:pPr lvl="1"/>
            <a:r>
              <a:rPr lang="en-US" altLang="ko-KR" b="1" dirty="0">
                <a:latin typeface="Calibri" panose="020F0502020204030204" pitchFamily="34" charset="0"/>
                <a:cs typeface="Calibri" panose="020F0502020204030204" pitchFamily="34" charset="0"/>
              </a:rPr>
              <a:t>* Detecting Disaster : Proposed Disaster Detection algorithm</a:t>
            </a:r>
            <a:endParaRPr lang="en-US" altLang="ko-KR" dirty="0">
              <a:latin typeface="Calibri" panose="020F0502020204030204" pitchFamily="34" charset="0"/>
              <a:cs typeface="Calibri" panose="020F0502020204030204" pitchFamily="34" charset="0"/>
            </a:endParaRPr>
          </a:p>
          <a:p>
            <a:pPr lvl="1"/>
            <a:endParaRPr lang="en-US" altLang="ko-KR" dirty="0">
              <a:latin typeface="Calibri" panose="020F0502020204030204" pitchFamily="34" charset="0"/>
              <a:cs typeface="Calibri" panose="020F0502020204030204" pitchFamily="34" charset="0"/>
            </a:endParaRPr>
          </a:p>
        </p:txBody>
      </p:sp>
      <p:grpSp>
        <p:nvGrpSpPr>
          <p:cNvPr id="46" name="그룹 45">
            <a:extLst>
              <a:ext uri="{FF2B5EF4-FFF2-40B4-BE49-F238E27FC236}">
                <a16:creationId xmlns:a16="http://schemas.microsoft.com/office/drawing/2014/main" id="{6D92FFF1-C1A9-46F2-A430-CA301E02B556}"/>
              </a:ext>
            </a:extLst>
          </p:cNvPr>
          <p:cNvGrpSpPr/>
          <p:nvPr/>
        </p:nvGrpSpPr>
        <p:grpSpPr>
          <a:xfrm>
            <a:off x="5871148" y="5377014"/>
            <a:ext cx="213040" cy="213040"/>
            <a:chOff x="8748305" y="5770796"/>
            <a:chExt cx="213040" cy="213040"/>
          </a:xfrm>
        </p:grpSpPr>
        <p:sp>
          <p:nvSpPr>
            <p:cNvPr id="47" name="타원 46">
              <a:extLst>
                <a:ext uri="{FF2B5EF4-FFF2-40B4-BE49-F238E27FC236}">
                  <a16:creationId xmlns:a16="http://schemas.microsoft.com/office/drawing/2014/main" id="{ECA3AD5E-A00E-4C3F-B2E0-B53D179C4C36}"/>
                </a:ext>
              </a:extLst>
            </p:cNvPr>
            <p:cNvSpPr/>
            <p:nvPr/>
          </p:nvSpPr>
          <p:spPr>
            <a:xfrm>
              <a:off x="8748305" y="5770796"/>
              <a:ext cx="213040" cy="213040"/>
            </a:xfrm>
            <a:prstGeom prst="ellipse">
              <a:avLst/>
            </a:prstGeom>
            <a:solidFill>
              <a:schemeClr val="bg1"/>
            </a:solidFill>
            <a:ln w="12700">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8" name="타원 47">
              <a:extLst>
                <a:ext uri="{FF2B5EF4-FFF2-40B4-BE49-F238E27FC236}">
                  <a16:creationId xmlns:a16="http://schemas.microsoft.com/office/drawing/2014/main" id="{45AE607E-C32E-41FE-AAAD-405940794F54}"/>
                </a:ext>
              </a:extLst>
            </p:cNvPr>
            <p:cNvSpPr/>
            <p:nvPr/>
          </p:nvSpPr>
          <p:spPr>
            <a:xfrm>
              <a:off x="8805133" y="5827624"/>
              <a:ext cx="99385" cy="99385"/>
            </a:xfrm>
            <a:prstGeom prst="ellipse">
              <a:avLst/>
            </a:prstGeom>
            <a:solidFill>
              <a:schemeClr val="tx1"/>
            </a:solidFill>
            <a:ln w="12700">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Calibri" panose="020F0502020204030204" pitchFamily="34" charset="0"/>
                <a:cs typeface="Calibri" panose="020F0502020204030204" pitchFamily="34" charset="0"/>
              </a:endParaRPr>
            </a:p>
          </p:txBody>
        </p:sp>
      </p:grpSp>
      <p:sp>
        <p:nvSpPr>
          <p:cNvPr id="50" name="사각형: 둥근 모서리 49">
            <a:extLst>
              <a:ext uri="{FF2B5EF4-FFF2-40B4-BE49-F238E27FC236}">
                <a16:creationId xmlns:a16="http://schemas.microsoft.com/office/drawing/2014/main" id="{75E6241F-F09C-428A-9F24-7369002BFCB4}"/>
              </a:ext>
            </a:extLst>
          </p:cNvPr>
          <p:cNvSpPr/>
          <p:nvPr/>
        </p:nvSpPr>
        <p:spPr>
          <a:xfrm>
            <a:off x="5155495" y="2194991"/>
            <a:ext cx="1644346" cy="73152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Profile Embedding</a:t>
            </a:r>
          </a:p>
        </p:txBody>
      </p:sp>
      <p:cxnSp>
        <p:nvCxnSpPr>
          <p:cNvPr id="57" name="직선 화살표 연결선 56">
            <a:extLst>
              <a:ext uri="{FF2B5EF4-FFF2-40B4-BE49-F238E27FC236}">
                <a16:creationId xmlns:a16="http://schemas.microsoft.com/office/drawing/2014/main" id="{A5873F81-458A-485E-99F3-0960FE3D044F}"/>
              </a:ext>
            </a:extLst>
          </p:cNvPr>
          <p:cNvCxnSpPr>
            <a:cxnSpLocks/>
            <a:stCxn id="50" idx="2"/>
            <a:endCxn id="130" idx="0"/>
          </p:cNvCxnSpPr>
          <p:nvPr/>
        </p:nvCxnSpPr>
        <p:spPr>
          <a:xfrm>
            <a:off x="5977668" y="2926511"/>
            <a:ext cx="0" cy="31368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034E4124-D48D-464A-8159-642D57E9CA32}"/>
              </a:ext>
            </a:extLst>
          </p:cNvPr>
          <p:cNvCxnSpPr>
            <a:cxnSpLocks/>
            <a:stCxn id="151" idx="2"/>
            <a:endCxn id="47" idx="0"/>
          </p:cNvCxnSpPr>
          <p:nvPr/>
        </p:nvCxnSpPr>
        <p:spPr>
          <a:xfrm>
            <a:off x="5977668" y="5016911"/>
            <a:ext cx="0" cy="360103"/>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ACA5FE5F-1787-47F2-9ECA-7C8A6863D8FB}"/>
              </a:ext>
            </a:extLst>
          </p:cNvPr>
          <p:cNvSpPr/>
          <p:nvPr/>
        </p:nvSpPr>
        <p:spPr>
          <a:xfrm>
            <a:off x="5067741" y="2113979"/>
            <a:ext cx="415498" cy="369332"/>
          </a:xfrm>
          <a:prstGeom prst="rect">
            <a:avLst/>
          </a:prstGeom>
        </p:spPr>
        <p:txBody>
          <a:bodyPr wrap="none">
            <a:spAutoFit/>
          </a:bodyPr>
          <a:lstStyle/>
          <a:p>
            <a:pPr algn="ctr"/>
            <a:r>
              <a:rPr lang="ko-KR" altLang="en-US" b="1" dirty="0">
                <a:solidFill>
                  <a:schemeClr val="tx2"/>
                </a:solidFill>
                <a:latin typeface="+mn-ea"/>
                <a:ea typeface="+mn-ea"/>
              </a:rPr>
              <a:t>④</a:t>
            </a:r>
            <a:endParaRPr lang="en-US" altLang="ko-KR" b="1" dirty="0">
              <a:solidFill>
                <a:schemeClr val="tx2"/>
              </a:solidFill>
              <a:latin typeface="+mn-ea"/>
              <a:ea typeface="+mn-ea"/>
            </a:endParaRPr>
          </a:p>
        </p:txBody>
      </p:sp>
      <p:cxnSp>
        <p:nvCxnSpPr>
          <p:cNvPr id="89" name="직선 화살표 연결선 66">
            <a:extLst>
              <a:ext uri="{FF2B5EF4-FFF2-40B4-BE49-F238E27FC236}">
                <a16:creationId xmlns:a16="http://schemas.microsoft.com/office/drawing/2014/main" id="{90D754F1-AD6B-4C37-A58C-FAF6FD58949A}"/>
              </a:ext>
            </a:extLst>
          </p:cNvPr>
          <p:cNvCxnSpPr>
            <a:cxnSpLocks/>
            <a:stCxn id="102" idx="3"/>
            <a:endCxn id="50" idx="1"/>
          </p:cNvCxnSpPr>
          <p:nvPr/>
        </p:nvCxnSpPr>
        <p:spPr>
          <a:xfrm flipV="1">
            <a:off x="2447291" y="2560751"/>
            <a:ext cx="2708204" cy="1892535"/>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1" name="타원 90">
            <a:extLst>
              <a:ext uri="{FF2B5EF4-FFF2-40B4-BE49-F238E27FC236}">
                <a16:creationId xmlns:a16="http://schemas.microsoft.com/office/drawing/2014/main" id="{9298CF54-240A-4E75-B6C0-4224A0FA63EF}"/>
              </a:ext>
            </a:extLst>
          </p:cNvPr>
          <p:cNvSpPr/>
          <p:nvPr/>
        </p:nvSpPr>
        <p:spPr>
          <a:xfrm>
            <a:off x="1582637" y="1725114"/>
            <a:ext cx="213040" cy="213040"/>
          </a:xfrm>
          <a:prstGeom prst="ellipse">
            <a:avLst/>
          </a:prstGeom>
          <a:solidFill>
            <a:schemeClr val="tx1"/>
          </a:solidFill>
          <a:ln w="12700">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92" name="직선 화살표 연결선 91">
            <a:extLst>
              <a:ext uri="{FF2B5EF4-FFF2-40B4-BE49-F238E27FC236}">
                <a16:creationId xmlns:a16="http://schemas.microsoft.com/office/drawing/2014/main" id="{3E6674C4-17B8-4787-9CAD-6403462BFE4D}"/>
              </a:ext>
            </a:extLst>
          </p:cNvPr>
          <p:cNvCxnSpPr>
            <a:cxnSpLocks/>
            <a:stCxn id="91" idx="4"/>
            <a:endCxn id="93" idx="0"/>
          </p:cNvCxnSpPr>
          <p:nvPr/>
        </p:nvCxnSpPr>
        <p:spPr>
          <a:xfrm>
            <a:off x="1689157" y="1938154"/>
            <a:ext cx="0" cy="16520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3" name="사각형: 둥근 모서리 92">
            <a:extLst>
              <a:ext uri="{FF2B5EF4-FFF2-40B4-BE49-F238E27FC236}">
                <a16:creationId xmlns:a16="http://schemas.microsoft.com/office/drawing/2014/main" id="{A78E8686-67F6-43F7-94D8-1A26AE9FA787}"/>
              </a:ext>
            </a:extLst>
          </p:cNvPr>
          <p:cNvSpPr/>
          <p:nvPr/>
        </p:nvSpPr>
        <p:spPr>
          <a:xfrm>
            <a:off x="866984" y="2103358"/>
            <a:ext cx="1644346" cy="73152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Capture </a:t>
            </a:r>
          </a:p>
          <a:p>
            <a:pPr algn="ctr" latinLnBrk="0"/>
            <a:r>
              <a:rPr lang="en-US" altLang="ko-KR" sz="1600" b="1" dirty="0">
                <a:solidFill>
                  <a:schemeClr val="tx2"/>
                </a:solidFill>
                <a:latin typeface="Calibri" panose="020F0502020204030204" pitchFamily="34" charset="0"/>
                <a:cs typeface="Calibri" panose="020F0502020204030204" pitchFamily="34" charset="0"/>
              </a:rPr>
              <a:t>Image</a:t>
            </a:r>
            <a:endParaRPr lang="ko-KR" altLang="en-US" sz="1600" b="1" dirty="0" err="1">
              <a:solidFill>
                <a:schemeClr val="tx2"/>
              </a:solidFill>
              <a:latin typeface="Calibri" panose="020F0502020204030204" pitchFamily="34" charset="0"/>
              <a:cs typeface="Calibri" panose="020F0502020204030204" pitchFamily="34" charset="0"/>
            </a:endParaRPr>
          </a:p>
        </p:txBody>
      </p:sp>
      <p:sp>
        <p:nvSpPr>
          <p:cNvPr id="94" name="사각형: 둥근 모서리 93">
            <a:extLst>
              <a:ext uri="{FF2B5EF4-FFF2-40B4-BE49-F238E27FC236}">
                <a16:creationId xmlns:a16="http://schemas.microsoft.com/office/drawing/2014/main" id="{DCE519E4-4DCE-4212-A682-C37882741B81}"/>
              </a:ext>
            </a:extLst>
          </p:cNvPr>
          <p:cNvSpPr/>
          <p:nvPr/>
        </p:nvSpPr>
        <p:spPr>
          <a:xfrm>
            <a:off x="866984" y="3124488"/>
            <a:ext cx="1644346" cy="73152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Initial Proposal (with Images Denoising)</a:t>
            </a:r>
            <a:endParaRPr lang="ko-KR" altLang="en-US" sz="1600" b="1" dirty="0" err="1">
              <a:solidFill>
                <a:schemeClr val="tx2"/>
              </a:solidFill>
              <a:latin typeface="Calibri" panose="020F0502020204030204" pitchFamily="34" charset="0"/>
              <a:cs typeface="Calibri" panose="020F0502020204030204" pitchFamily="34" charset="0"/>
            </a:endParaRPr>
          </a:p>
        </p:txBody>
      </p:sp>
      <p:cxnSp>
        <p:nvCxnSpPr>
          <p:cNvPr id="96" name="직선 화살표 연결선 95">
            <a:extLst>
              <a:ext uri="{FF2B5EF4-FFF2-40B4-BE49-F238E27FC236}">
                <a16:creationId xmlns:a16="http://schemas.microsoft.com/office/drawing/2014/main" id="{97978990-6FBF-4BCB-8B60-EFCAEE9F751E}"/>
              </a:ext>
            </a:extLst>
          </p:cNvPr>
          <p:cNvCxnSpPr>
            <a:cxnSpLocks/>
            <a:endCxn id="102" idx="0"/>
          </p:cNvCxnSpPr>
          <p:nvPr/>
        </p:nvCxnSpPr>
        <p:spPr>
          <a:xfrm>
            <a:off x="1689157" y="4034097"/>
            <a:ext cx="286" cy="7569"/>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97" name="직선 화살표 연결선 96">
            <a:extLst>
              <a:ext uri="{FF2B5EF4-FFF2-40B4-BE49-F238E27FC236}">
                <a16:creationId xmlns:a16="http://schemas.microsoft.com/office/drawing/2014/main" id="{747CD226-7D45-4CEA-905D-4526158DD501}"/>
              </a:ext>
            </a:extLst>
          </p:cNvPr>
          <p:cNvCxnSpPr>
            <a:cxnSpLocks/>
            <a:stCxn id="93" idx="2"/>
            <a:endCxn id="94" idx="0"/>
          </p:cNvCxnSpPr>
          <p:nvPr/>
        </p:nvCxnSpPr>
        <p:spPr>
          <a:xfrm>
            <a:off x="1689157" y="2834878"/>
            <a:ext cx="0" cy="289610"/>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98" name="직사각형 97">
            <a:extLst>
              <a:ext uri="{FF2B5EF4-FFF2-40B4-BE49-F238E27FC236}">
                <a16:creationId xmlns:a16="http://schemas.microsoft.com/office/drawing/2014/main" id="{FAAE8043-B999-4B7C-95DB-5FD3A3A08EA6}"/>
              </a:ext>
            </a:extLst>
          </p:cNvPr>
          <p:cNvSpPr/>
          <p:nvPr/>
        </p:nvSpPr>
        <p:spPr>
          <a:xfrm>
            <a:off x="762813" y="2014853"/>
            <a:ext cx="415498" cy="369332"/>
          </a:xfrm>
          <a:prstGeom prst="rect">
            <a:avLst/>
          </a:prstGeom>
        </p:spPr>
        <p:txBody>
          <a:bodyPr wrap="none">
            <a:spAutoFit/>
          </a:bodyPr>
          <a:lstStyle/>
          <a:p>
            <a:pPr algn="ctr"/>
            <a:r>
              <a:rPr lang="ko-KR" altLang="en-US" b="1" dirty="0">
                <a:solidFill>
                  <a:schemeClr val="tx2"/>
                </a:solidFill>
                <a:latin typeface="+mn-ea"/>
                <a:ea typeface="+mn-ea"/>
              </a:rPr>
              <a:t>①</a:t>
            </a:r>
            <a:endParaRPr lang="en-US" altLang="ko-KR" b="1" dirty="0">
              <a:solidFill>
                <a:schemeClr val="tx2"/>
              </a:solidFill>
              <a:latin typeface="+mn-ea"/>
              <a:ea typeface="+mn-ea"/>
            </a:endParaRPr>
          </a:p>
        </p:txBody>
      </p:sp>
      <p:sp>
        <p:nvSpPr>
          <p:cNvPr id="99" name="직사각형 98">
            <a:extLst>
              <a:ext uri="{FF2B5EF4-FFF2-40B4-BE49-F238E27FC236}">
                <a16:creationId xmlns:a16="http://schemas.microsoft.com/office/drawing/2014/main" id="{6557C388-0513-442F-89A7-B77F8E85B9FC}"/>
              </a:ext>
            </a:extLst>
          </p:cNvPr>
          <p:cNvSpPr/>
          <p:nvPr/>
        </p:nvSpPr>
        <p:spPr>
          <a:xfrm>
            <a:off x="755576" y="3032956"/>
            <a:ext cx="415498" cy="369332"/>
          </a:xfrm>
          <a:prstGeom prst="rect">
            <a:avLst/>
          </a:prstGeom>
        </p:spPr>
        <p:txBody>
          <a:bodyPr wrap="square">
            <a:spAutoFit/>
          </a:bodyPr>
          <a:lstStyle/>
          <a:p>
            <a:pPr algn="ctr"/>
            <a:r>
              <a:rPr lang="ko-KR" altLang="en-US" b="1" dirty="0">
                <a:solidFill>
                  <a:schemeClr val="tx2"/>
                </a:solidFill>
                <a:latin typeface="+mn-ea"/>
                <a:ea typeface="+mn-ea"/>
              </a:rPr>
              <a:t>②</a:t>
            </a:r>
            <a:endParaRPr lang="en-US" altLang="ko-KR" b="1" dirty="0">
              <a:solidFill>
                <a:schemeClr val="tx2"/>
              </a:solidFill>
              <a:latin typeface="+mn-ea"/>
              <a:ea typeface="+mn-ea"/>
            </a:endParaRPr>
          </a:p>
        </p:txBody>
      </p:sp>
      <p:sp>
        <p:nvSpPr>
          <p:cNvPr id="102" name="순서도: 판단 101">
            <a:extLst>
              <a:ext uri="{FF2B5EF4-FFF2-40B4-BE49-F238E27FC236}">
                <a16:creationId xmlns:a16="http://schemas.microsoft.com/office/drawing/2014/main" id="{86684895-4125-49E6-A378-1888CE185417}"/>
              </a:ext>
            </a:extLst>
          </p:cNvPr>
          <p:cNvSpPr/>
          <p:nvPr/>
        </p:nvSpPr>
        <p:spPr>
          <a:xfrm>
            <a:off x="931594" y="4041666"/>
            <a:ext cx="1515697" cy="823239"/>
          </a:xfrm>
          <a:prstGeom prst="flowChartDecision">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b="1" dirty="0">
                <a:solidFill>
                  <a:schemeClr val="tx2"/>
                </a:solidFill>
                <a:latin typeface="Calibri" panose="020F0502020204030204" pitchFamily="34" charset="0"/>
                <a:cs typeface="Calibri" panose="020F0502020204030204" pitchFamily="34" charset="0"/>
              </a:rPr>
              <a:t>Disaster </a:t>
            </a:r>
            <a:r>
              <a:rPr lang="en-US" altLang="ko-KR" sz="1000" b="1" dirty="0">
                <a:solidFill>
                  <a:schemeClr val="tx2"/>
                </a:solidFill>
                <a:latin typeface="Calibri" panose="020F0502020204030204" pitchFamily="34" charset="0"/>
                <a:cs typeface="Calibri" panose="020F0502020204030204" pitchFamily="34" charset="0"/>
              </a:rPr>
              <a:t>Distinction </a:t>
            </a:r>
            <a:r>
              <a:rPr lang="en-US" altLang="ko-KR" sz="1050" b="1" dirty="0">
                <a:solidFill>
                  <a:schemeClr val="tx2"/>
                </a:solidFill>
                <a:latin typeface="Calibri" panose="020F0502020204030204" pitchFamily="34" charset="0"/>
                <a:cs typeface="Calibri" panose="020F0502020204030204" pitchFamily="34" charset="0"/>
              </a:rPr>
              <a:t> &gt; Threshold</a:t>
            </a:r>
            <a:endParaRPr lang="ko-KR" altLang="en-US" sz="1050" b="1" dirty="0" err="1">
              <a:solidFill>
                <a:schemeClr val="tx2"/>
              </a:solidFill>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56C8BEE9-4100-4EB0-AF6D-568EABE6819C}"/>
              </a:ext>
            </a:extLst>
          </p:cNvPr>
          <p:cNvSpPr/>
          <p:nvPr/>
        </p:nvSpPr>
        <p:spPr>
          <a:xfrm>
            <a:off x="897736" y="4243835"/>
            <a:ext cx="415498" cy="369332"/>
          </a:xfrm>
          <a:prstGeom prst="rect">
            <a:avLst/>
          </a:prstGeom>
        </p:spPr>
        <p:txBody>
          <a:bodyPr wrap="none">
            <a:spAutoFit/>
          </a:bodyPr>
          <a:lstStyle/>
          <a:p>
            <a:pPr algn="ctr"/>
            <a:r>
              <a:rPr lang="ko-KR" altLang="en-US" b="1" dirty="0">
                <a:solidFill>
                  <a:schemeClr val="tx2"/>
                </a:solidFill>
                <a:latin typeface="+mn-ea"/>
                <a:ea typeface="+mn-ea"/>
              </a:rPr>
              <a:t>③</a:t>
            </a:r>
            <a:endParaRPr lang="en-US" altLang="ko-KR" b="1" dirty="0">
              <a:solidFill>
                <a:schemeClr val="tx2"/>
              </a:solidFill>
              <a:latin typeface="+mn-ea"/>
              <a:ea typeface="+mn-ea"/>
            </a:endParaRPr>
          </a:p>
        </p:txBody>
      </p:sp>
      <p:cxnSp>
        <p:nvCxnSpPr>
          <p:cNvPr id="104" name="직선 화살표 연결선 66">
            <a:extLst>
              <a:ext uri="{FF2B5EF4-FFF2-40B4-BE49-F238E27FC236}">
                <a16:creationId xmlns:a16="http://schemas.microsoft.com/office/drawing/2014/main" id="{46C009E0-AC24-4281-8667-B62FC8064053}"/>
              </a:ext>
            </a:extLst>
          </p:cNvPr>
          <p:cNvCxnSpPr>
            <a:cxnSpLocks/>
            <a:stCxn id="103" idx="1"/>
            <a:endCxn id="94" idx="1"/>
          </p:cNvCxnSpPr>
          <p:nvPr/>
        </p:nvCxnSpPr>
        <p:spPr>
          <a:xfrm rot="10800000">
            <a:off x="866984" y="3490249"/>
            <a:ext cx="30752" cy="938253"/>
          </a:xfrm>
          <a:prstGeom prst="bentConnector3">
            <a:avLst>
              <a:gd name="adj1" fmla="val 843366"/>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66">
            <a:extLst>
              <a:ext uri="{FF2B5EF4-FFF2-40B4-BE49-F238E27FC236}">
                <a16:creationId xmlns:a16="http://schemas.microsoft.com/office/drawing/2014/main" id="{6975C3FA-2E55-41CB-AA90-9C40E7FA2385}"/>
              </a:ext>
            </a:extLst>
          </p:cNvPr>
          <p:cNvCxnSpPr>
            <a:cxnSpLocks/>
            <a:stCxn id="102" idx="2"/>
            <a:endCxn id="93" idx="1"/>
          </p:cNvCxnSpPr>
          <p:nvPr/>
        </p:nvCxnSpPr>
        <p:spPr>
          <a:xfrm rot="5400000" flipH="1">
            <a:off x="80320" y="3255783"/>
            <a:ext cx="2395787" cy="822459"/>
          </a:xfrm>
          <a:prstGeom prst="bentConnector4">
            <a:avLst>
              <a:gd name="adj1" fmla="val -9542"/>
              <a:gd name="adj2" fmla="val 127795"/>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AA551372-5FAE-4052-88B4-DEFAE2F1C739}"/>
              </a:ext>
            </a:extLst>
          </p:cNvPr>
          <p:cNvSpPr txBox="1"/>
          <p:nvPr/>
        </p:nvSpPr>
        <p:spPr>
          <a:xfrm>
            <a:off x="103321" y="5138608"/>
            <a:ext cx="2670796" cy="738664"/>
          </a:xfrm>
          <a:prstGeom prst="rect">
            <a:avLst/>
          </a:prstGeom>
          <a:noFill/>
          <a:ln>
            <a:noFill/>
          </a:ln>
        </p:spPr>
        <p:txBody>
          <a:bodyPr wrap="none" rtlCol="0">
            <a:spAutoFit/>
          </a:bodyPr>
          <a:lstStyle/>
          <a:p>
            <a:pPr algn="ctr"/>
            <a:r>
              <a:rPr lang="en-US" sz="1400" dirty="0">
                <a:latin typeface="Calibri" panose="020F0502020204030204" pitchFamily="34" charset="0"/>
                <a:cs typeface="Calibri" panose="020F0502020204030204" pitchFamily="34" charset="0"/>
              </a:rPr>
              <a:t>If Iteration is over 2 Times,</a:t>
            </a:r>
          </a:p>
          <a:p>
            <a:pPr algn="ctr"/>
            <a:r>
              <a:rPr lang="en-US" sz="1400" dirty="0">
                <a:latin typeface="Calibri" panose="020F0502020204030204" pitchFamily="34" charset="0"/>
                <a:cs typeface="Calibri" panose="020F0502020204030204" pitchFamily="34" charset="0"/>
              </a:rPr>
              <a:t> throw away the captured image </a:t>
            </a:r>
          </a:p>
          <a:p>
            <a:pPr algn="ctr"/>
            <a:r>
              <a:rPr lang="en-US" sz="1400" dirty="0">
                <a:latin typeface="Calibri" panose="020F0502020204030204" pitchFamily="34" charset="0"/>
                <a:cs typeface="Calibri" panose="020F0502020204030204" pitchFamily="34" charset="0"/>
              </a:rPr>
              <a:t>And go to step 1. capture image</a:t>
            </a:r>
          </a:p>
        </p:txBody>
      </p:sp>
      <p:sp>
        <p:nvSpPr>
          <p:cNvPr id="107" name="TextBox 106">
            <a:extLst>
              <a:ext uri="{FF2B5EF4-FFF2-40B4-BE49-F238E27FC236}">
                <a16:creationId xmlns:a16="http://schemas.microsoft.com/office/drawing/2014/main" id="{A8F606E7-BB8C-4122-BCCC-4FDD963D1B36}"/>
              </a:ext>
            </a:extLst>
          </p:cNvPr>
          <p:cNvSpPr txBox="1"/>
          <p:nvPr/>
        </p:nvSpPr>
        <p:spPr>
          <a:xfrm>
            <a:off x="570539" y="4160370"/>
            <a:ext cx="394660" cy="307777"/>
          </a:xfrm>
          <a:prstGeom prst="rect">
            <a:avLst/>
          </a:prstGeom>
          <a:noFill/>
          <a:ln>
            <a:noFill/>
          </a:ln>
        </p:spPr>
        <p:txBody>
          <a:bodyPr wrap="none" rtlCol="0">
            <a:spAutoFit/>
          </a:bodyPr>
          <a:lstStyle/>
          <a:p>
            <a:pPr algn="ctr"/>
            <a:r>
              <a:rPr lang="en-US" sz="1400" dirty="0">
                <a:latin typeface="Calibri" panose="020F0502020204030204" pitchFamily="34" charset="0"/>
                <a:cs typeface="Calibri" panose="020F0502020204030204" pitchFamily="34" charset="0"/>
              </a:rPr>
              <a:t>No</a:t>
            </a:r>
          </a:p>
        </p:txBody>
      </p:sp>
      <p:sp>
        <p:nvSpPr>
          <p:cNvPr id="108" name="TextBox 107">
            <a:extLst>
              <a:ext uri="{FF2B5EF4-FFF2-40B4-BE49-F238E27FC236}">
                <a16:creationId xmlns:a16="http://schemas.microsoft.com/office/drawing/2014/main" id="{112CC11E-4067-4042-8180-A429B5F01343}"/>
              </a:ext>
            </a:extLst>
          </p:cNvPr>
          <p:cNvSpPr txBox="1"/>
          <p:nvPr/>
        </p:nvSpPr>
        <p:spPr>
          <a:xfrm>
            <a:off x="1294497" y="4765509"/>
            <a:ext cx="394660" cy="307777"/>
          </a:xfrm>
          <a:prstGeom prst="rect">
            <a:avLst/>
          </a:prstGeom>
          <a:noFill/>
          <a:ln>
            <a:noFill/>
          </a:ln>
        </p:spPr>
        <p:txBody>
          <a:bodyPr wrap="none" rtlCol="0">
            <a:spAutoFit/>
          </a:bodyPr>
          <a:lstStyle/>
          <a:p>
            <a:pPr algn="ctr"/>
            <a:r>
              <a:rPr lang="en-US" sz="1400" dirty="0">
                <a:latin typeface="Calibri" panose="020F0502020204030204" pitchFamily="34" charset="0"/>
                <a:cs typeface="Calibri" panose="020F0502020204030204" pitchFamily="34" charset="0"/>
              </a:rPr>
              <a:t>No</a:t>
            </a:r>
          </a:p>
        </p:txBody>
      </p:sp>
      <p:sp>
        <p:nvSpPr>
          <p:cNvPr id="109" name="TextBox 108">
            <a:extLst>
              <a:ext uri="{FF2B5EF4-FFF2-40B4-BE49-F238E27FC236}">
                <a16:creationId xmlns:a16="http://schemas.microsoft.com/office/drawing/2014/main" id="{F4CE7FFE-CC78-492F-AD38-EA36D684A049}"/>
              </a:ext>
            </a:extLst>
          </p:cNvPr>
          <p:cNvSpPr txBox="1"/>
          <p:nvPr/>
        </p:nvSpPr>
        <p:spPr>
          <a:xfrm>
            <a:off x="2395058" y="4197410"/>
            <a:ext cx="420243" cy="307777"/>
          </a:xfrm>
          <a:prstGeom prst="rect">
            <a:avLst/>
          </a:prstGeom>
          <a:noFill/>
          <a:ln>
            <a:noFill/>
          </a:ln>
        </p:spPr>
        <p:txBody>
          <a:bodyPr wrap="none" rtlCol="0">
            <a:spAutoFit/>
          </a:bodyPr>
          <a:lstStyle/>
          <a:p>
            <a:pPr algn="ctr"/>
            <a:r>
              <a:rPr lang="en-US" sz="1400" dirty="0">
                <a:latin typeface="Calibri" panose="020F0502020204030204" pitchFamily="34" charset="0"/>
                <a:cs typeface="Calibri" panose="020F0502020204030204" pitchFamily="34" charset="0"/>
              </a:rPr>
              <a:t>Yes</a:t>
            </a:r>
          </a:p>
        </p:txBody>
      </p:sp>
      <p:sp>
        <p:nvSpPr>
          <p:cNvPr id="125" name="순서도: 자기 디스크 124">
            <a:extLst>
              <a:ext uri="{FF2B5EF4-FFF2-40B4-BE49-F238E27FC236}">
                <a16:creationId xmlns:a16="http://schemas.microsoft.com/office/drawing/2014/main" id="{FE26814C-7A63-4558-A6DD-497A46DDACF0}"/>
              </a:ext>
            </a:extLst>
          </p:cNvPr>
          <p:cNvSpPr/>
          <p:nvPr/>
        </p:nvSpPr>
        <p:spPr>
          <a:xfrm>
            <a:off x="7343345" y="2194958"/>
            <a:ext cx="1545755" cy="751053"/>
          </a:xfrm>
          <a:prstGeom prst="flowChartMagneticDisk">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sz="1600" b="1" dirty="0"/>
              <a:t>Disaster Profile</a:t>
            </a:r>
            <a:endParaRPr lang="ko-KR" altLang="en-US" sz="1600" b="1" dirty="0"/>
          </a:p>
        </p:txBody>
      </p:sp>
      <p:cxnSp>
        <p:nvCxnSpPr>
          <p:cNvPr id="127" name="직선 연결선 126">
            <a:extLst>
              <a:ext uri="{FF2B5EF4-FFF2-40B4-BE49-F238E27FC236}">
                <a16:creationId xmlns:a16="http://schemas.microsoft.com/office/drawing/2014/main" id="{157C875E-2476-429A-8EE0-F7FD5E4EE402}"/>
              </a:ext>
            </a:extLst>
          </p:cNvPr>
          <p:cNvCxnSpPr>
            <a:cxnSpLocks/>
            <a:stCxn id="125" idx="2"/>
            <a:endCxn id="50" idx="3"/>
          </p:cNvCxnSpPr>
          <p:nvPr/>
        </p:nvCxnSpPr>
        <p:spPr>
          <a:xfrm flipH="1" flipV="1">
            <a:off x="6799841" y="2560751"/>
            <a:ext cx="543504" cy="9734"/>
          </a:xfrm>
          <a:prstGeom prst="line">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128" name="TextBox 127">
            <a:extLst>
              <a:ext uri="{FF2B5EF4-FFF2-40B4-BE49-F238E27FC236}">
                <a16:creationId xmlns:a16="http://schemas.microsoft.com/office/drawing/2014/main" id="{62ED8F52-C0CD-48AD-8D6D-11F791BB3903}"/>
              </a:ext>
            </a:extLst>
          </p:cNvPr>
          <p:cNvSpPr txBox="1"/>
          <p:nvPr/>
        </p:nvSpPr>
        <p:spPr>
          <a:xfrm>
            <a:off x="7517796" y="3014818"/>
            <a:ext cx="1252714" cy="738664"/>
          </a:xfrm>
          <a:prstGeom prst="rect">
            <a:avLst/>
          </a:prstGeom>
          <a:noFill/>
          <a:ln>
            <a:noFill/>
          </a:ln>
        </p:spPr>
        <p:txBody>
          <a:bodyPr wrap="none" rtlCol="0">
            <a:spAutoFit/>
          </a:bodyPr>
          <a:lstStyle/>
          <a:p>
            <a:pPr algn="ctr"/>
            <a:r>
              <a:rPr lang="en-US" sz="1400" dirty="0">
                <a:latin typeface="Calibri" panose="020F0502020204030204" pitchFamily="34" charset="0"/>
                <a:cs typeface="Calibri" panose="020F0502020204030204" pitchFamily="34" charset="0"/>
              </a:rPr>
              <a:t>Type, </a:t>
            </a:r>
          </a:p>
          <a:p>
            <a:pPr algn="ctr"/>
            <a:r>
              <a:rPr lang="en-US" sz="1400" dirty="0">
                <a:latin typeface="Calibri" panose="020F0502020204030204" pitchFamily="34" charset="0"/>
                <a:cs typeface="Calibri" panose="020F0502020204030204" pitchFamily="34" charset="0"/>
              </a:rPr>
              <a:t>Symptoms, </a:t>
            </a:r>
          </a:p>
          <a:p>
            <a:pPr algn="ctr"/>
            <a:r>
              <a:rPr lang="en-US" sz="1400" dirty="0">
                <a:latin typeface="Calibri" panose="020F0502020204030204" pitchFamily="34" charset="0"/>
                <a:cs typeface="Calibri" panose="020F0502020204030204" pitchFamily="34" charset="0"/>
              </a:rPr>
              <a:t>Characteristics</a:t>
            </a:r>
          </a:p>
        </p:txBody>
      </p:sp>
      <p:sp>
        <p:nvSpPr>
          <p:cNvPr id="130" name="사각형: 둥근 모서리 129">
            <a:extLst>
              <a:ext uri="{FF2B5EF4-FFF2-40B4-BE49-F238E27FC236}">
                <a16:creationId xmlns:a16="http://schemas.microsoft.com/office/drawing/2014/main" id="{2236ADDD-43EC-4A6F-BC02-16631B586E6F}"/>
              </a:ext>
            </a:extLst>
          </p:cNvPr>
          <p:cNvSpPr/>
          <p:nvPr/>
        </p:nvSpPr>
        <p:spPr>
          <a:xfrm>
            <a:off x="5155495" y="3240191"/>
            <a:ext cx="1644346" cy="73152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Bidirectional LSTM</a:t>
            </a:r>
            <a:endParaRPr lang="ko-KR" altLang="en-US" sz="1600" b="1" dirty="0" err="1">
              <a:solidFill>
                <a:schemeClr val="tx2"/>
              </a:solidFill>
              <a:latin typeface="Calibri" panose="020F0502020204030204" pitchFamily="34" charset="0"/>
              <a:cs typeface="Calibri" panose="020F0502020204030204" pitchFamily="34" charset="0"/>
            </a:endParaRPr>
          </a:p>
        </p:txBody>
      </p:sp>
      <p:sp>
        <p:nvSpPr>
          <p:cNvPr id="131" name="직사각형 130">
            <a:extLst>
              <a:ext uri="{FF2B5EF4-FFF2-40B4-BE49-F238E27FC236}">
                <a16:creationId xmlns:a16="http://schemas.microsoft.com/office/drawing/2014/main" id="{15D81F50-1E3A-4232-AB05-942FFF8D7571}"/>
              </a:ext>
            </a:extLst>
          </p:cNvPr>
          <p:cNvSpPr/>
          <p:nvPr/>
        </p:nvSpPr>
        <p:spPr>
          <a:xfrm>
            <a:off x="5067741" y="3153222"/>
            <a:ext cx="415498" cy="369332"/>
          </a:xfrm>
          <a:prstGeom prst="rect">
            <a:avLst/>
          </a:prstGeom>
        </p:spPr>
        <p:txBody>
          <a:bodyPr wrap="none">
            <a:spAutoFit/>
          </a:bodyPr>
          <a:lstStyle/>
          <a:p>
            <a:pPr algn="ctr"/>
            <a:r>
              <a:rPr lang="ko-KR" altLang="en-US" b="1" dirty="0">
                <a:solidFill>
                  <a:schemeClr val="tx2"/>
                </a:solidFill>
                <a:latin typeface="+mn-ea"/>
                <a:ea typeface="+mn-ea"/>
              </a:rPr>
              <a:t>⑤</a:t>
            </a:r>
            <a:endParaRPr lang="en-US" altLang="ko-KR" b="1" dirty="0">
              <a:solidFill>
                <a:schemeClr val="tx2"/>
              </a:solidFill>
              <a:latin typeface="+mn-ea"/>
              <a:ea typeface="+mn-ea"/>
            </a:endParaRPr>
          </a:p>
        </p:txBody>
      </p:sp>
      <p:cxnSp>
        <p:nvCxnSpPr>
          <p:cNvPr id="138" name="직선 화살표 연결선 137">
            <a:extLst>
              <a:ext uri="{FF2B5EF4-FFF2-40B4-BE49-F238E27FC236}">
                <a16:creationId xmlns:a16="http://schemas.microsoft.com/office/drawing/2014/main" id="{C112589E-0D65-42F7-80BC-FF1309541C05}"/>
              </a:ext>
            </a:extLst>
          </p:cNvPr>
          <p:cNvCxnSpPr>
            <a:cxnSpLocks/>
            <a:stCxn id="130" idx="2"/>
            <a:endCxn id="151" idx="0"/>
          </p:cNvCxnSpPr>
          <p:nvPr/>
        </p:nvCxnSpPr>
        <p:spPr>
          <a:xfrm>
            <a:off x="5977668" y="3971711"/>
            <a:ext cx="0" cy="31368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1" name="사각형: 둥근 모서리 150">
            <a:extLst>
              <a:ext uri="{FF2B5EF4-FFF2-40B4-BE49-F238E27FC236}">
                <a16:creationId xmlns:a16="http://schemas.microsoft.com/office/drawing/2014/main" id="{987CBBC3-A57D-4C8C-8ACC-CDA283AB0285}"/>
              </a:ext>
            </a:extLst>
          </p:cNvPr>
          <p:cNvSpPr/>
          <p:nvPr/>
        </p:nvSpPr>
        <p:spPr>
          <a:xfrm>
            <a:off x="5155495" y="4285391"/>
            <a:ext cx="1644346" cy="73152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Detecting</a:t>
            </a:r>
            <a:r>
              <a:rPr lang="ko-KR" altLang="en-US" sz="1600" b="1" dirty="0">
                <a:solidFill>
                  <a:schemeClr val="tx2"/>
                </a:solidFill>
                <a:latin typeface="Calibri" panose="020F0502020204030204" pitchFamily="34" charset="0"/>
                <a:cs typeface="Calibri" panose="020F0502020204030204" pitchFamily="34" charset="0"/>
              </a:rPr>
              <a:t> </a:t>
            </a:r>
            <a:r>
              <a:rPr lang="en-US" altLang="ko-KR" sz="1600" b="1" dirty="0">
                <a:solidFill>
                  <a:schemeClr val="tx2"/>
                </a:solidFill>
                <a:latin typeface="Calibri" panose="020F0502020204030204" pitchFamily="34" charset="0"/>
                <a:cs typeface="Calibri" panose="020F0502020204030204" pitchFamily="34" charset="0"/>
              </a:rPr>
              <a:t>Disaster *</a:t>
            </a:r>
            <a:endParaRPr lang="ko-KR" altLang="en-US" sz="1600" b="1" dirty="0" err="1">
              <a:solidFill>
                <a:schemeClr val="tx2"/>
              </a:solidFill>
              <a:latin typeface="Calibri" panose="020F0502020204030204" pitchFamily="34" charset="0"/>
              <a:cs typeface="Calibri" panose="020F0502020204030204" pitchFamily="34" charset="0"/>
            </a:endParaRPr>
          </a:p>
        </p:txBody>
      </p:sp>
      <p:cxnSp>
        <p:nvCxnSpPr>
          <p:cNvPr id="43" name="직선 화살표 연결선 66">
            <a:extLst>
              <a:ext uri="{FF2B5EF4-FFF2-40B4-BE49-F238E27FC236}">
                <a16:creationId xmlns:a16="http://schemas.microsoft.com/office/drawing/2014/main" id="{4730F6AB-C7D2-4B72-B061-BD5376C153E5}"/>
              </a:ext>
            </a:extLst>
          </p:cNvPr>
          <p:cNvCxnSpPr>
            <a:cxnSpLocks/>
            <a:stCxn id="102" idx="3"/>
          </p:cNvCxnSpPr>
          <p:nvPr/>
        </p:nvCxnSpPr>
        <p:spPr>
          <a:xfrm flipV="1">
            <a:off x="2447291" y="4426743"/>
            <a:ext cx="2708204" cy="26543"/>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2409B30-ACFF-4B2D-BFED-B7DF1A99022F}"/>
              </a:ext>
            </a:extLst>
          </p:cNvPr>
          <p:cNvSpPr txBox="1"/>
          <p:nvPr/>
        </p:nvSpPr>
        <p:spPr>
          <a:xfrm>
            <a:off x="3678333" y="2060485"/>
            <a:ext cx="1261435" cy="523220"/>
          </a:xfrm>
          <a:prstGeom prst="rect">
            <a:avLst/>
          </a:prstGeom>
          <a:noFill/>
          <a:ln>
            <a:noFill/>
          </a:ln>
        </p:spPr>
        <p:txBody>
          <a:bodyPr wrap="none" rtlCol="0">
            <a:spAutoFit/>
          </a:bodyPr>
          <a:lstStyle/>
          <a:p>
            <a:pPr algn="ctr"/>
            <a:r>
              <a:rPr lang="en-US" sz="1400" dirty="0">
                <a:latin typeface="Calibri" panose="020F0502020204030204" pitchFamily="34" charset="0"/>
                <a:cs typeface="Calibri" panose="020F0502020204030204" pitchFamily="34" charset="0"/>
              </a:rPr>
              <a:t>Disaster Type, </a:t>
            </a:r>
          </a:p>
          <a:p>
            <a:pPr algn="ctr"/>
            <a:r>
              <a:rPr lang="en-US" sz="1400" dirty="0">
                <a:latin typeface="Calibri" panose="020F0502020204030204" pitchFamily="34" charset="0"/>
                <a:cs typeface="Calibri" panose="020F0502020204030204" pitchFamily="34" charset="0"/>
              </a:rPr>
              <a:t>Statistics value</a:t>
            </a:r>
          </a:p>
        </p:txBody>
      </p:sp>
      <p:sp>
        <p:nvSpPr>
          <p:cNvPr id="51" name="TextBox 50">
            <a:extLst>
              <a:ext uri="{FF2B5EF4-FFF2-40B4-BE49-F238E27FC236}">
                <a16:creationId xmlns:a16="http://schemas.microsoft.com/office/drawing/2014/main" id="{659F225E-25CC-48AD-9027-77B24D41651F}"/>
              </a:ext>
            </a:extLst>
          </p:cNvPr>
          <p:cNvSpPr txBox="1"/>
          <p:nvPr/>
        </p:nvSpPr>
        <p:spPr>
          <a:xfrm>
            <a:off x="3801393" y="4440014"/>
            <a:ext cx="910827" cy="523220"/>
          </a:xfrm>
          <a:prstGeom prst="rect">
            <a:avLst/>
          </a:prstGeom>
          <a:noFill/>
          <a:ln>
            <a:noFill/>
          </a:ln>
        </p:spPr>
        <p:txBody>
          <a:bodyPr wrap="none" rtlCol="0">
            <a:spAutoFit/>
          </a:bodyPr>
          <a:lstStyle/>
          <a:p>
            <a:pPr algn="ctr"/>
            <a:r>
              <a:rPr lang="en-US" sz="1400" dirty="0">
                <a:latin typeface="Calibri" panose="020F0502020204030204" pitchFamily="34" charset="0"/>
                <a:cs typeface="Calibri" panose="020F0502020204030204" pitchFamily="34" charset="0"/>
              </a:rPr>
              <a:t>Denoised </a:t>
            </a:r>
          </a:p>
          <a:p>
            <a:pPr algn="ctr"/>
            <a:r>
              <a:rPr lang="en-US" sz="1400" dirty="0">
                <a:latin typeface="Calibri" panose="020F0502020204030204" pitchFamily="34" charset="0"/>
                <a:cs typeface="Calibri" panose="020F0502020204030204" pitchFamily="34" charset="0"/>
              </a:rPr>
              <a:t>Image </a:t>
            </a:r>
          </a:p>
        </p:txBody>
      </p:sp>
      <p:sp>
        <p:nvSpPr>
          <p:cNvPr id="52" name="직사각형 51">
            <a:extLst>
              <a:ext uri="{FF2B5EF4-FFF2-40B4-BE49-F238E27FC236}">
                <a16:creationId xmlns:a16="http://schemas.microsoft.com/office/drawing/2014/main" id="{B591CA87-C082-498B-AAE4-95BF6CA78B5D}"/>
              </a:ext>
            </a:extLst>
          </p:cNvPr>
          <p:cNvSpPr/>
          <p:nvPr/>
        </p:nvSpPr>
        <p:spPr>
          <a:xfrm>
            <a:off x="5084328" y="4196959"/>
            <a:ext cx="364022" cy="369332"/>
          </a:xfrm>
          <a:prstGeom prst="rect">
            <a:avLst/>
          </a:prstGeom>
        </p:spPr>
        <p:txBody>
          <a:bodyPr wrap="square">
            <a:spAutoFit/>
          </a:bodyPr>
          <a:lstStyle/>
          <a:p>
            <a:pPr algn="ctr"/>
            <a:r>
              <a:rPr lang="ko-KR" altLang="en-US" b="1" dirty="0">
                <a:solidFill>
                  <a:schemeClr val="tx2"/>
                </a:solidFill>
                <a:latin typeface="+mn-ea"/>
                <a:ea typeface="+mn-ea"/>
              </a:rPr>
              <a:t>⑥</a:t>
            </a:r>
            <a:endParaRPr lang="en-US" altLang="ko-KR" b="1" dirty="0">
              <a:solidFill>
                <a:schemeClr val="tx2"/>
              </a:solidFill>
              <a:latin typeface="+mn-ea"/>
              <a:ea typeface="+mn-ea"/>
            </a:endParaRPr>
          </a:p>
        </p:txBody>
      </p:sp>
    </p:spTree>
    <p:extLst>
      <p:ext uri="{BB962C8B-B14F-4D97-AF65-F5344CB8AC3E}">
        <p14:creationId xmlns:p14="http://schemas.microsoft.com/office/powerpoint/2010/main" val="2967984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a:t>Process for Detecting Disaster (2)</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48</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dirty="0"/>
              <a:t>Machine Learning Framework for In-Disaster People Detection</a:t>
            </a:r>
            <a:endParaRPr lang="ko-KR" altLang="en-US" dirty="0"/>
          </a:p>
        </p:txBody>
      </p:sp>
      <p:sp>
        <p:nvSpPr>
          <p:cNvPr id="29" name="내용 개체 틀 28">
            <a:extLst>
              <a:ext uri="{FF2B5EF4-FFF2-40B4-BE49-F238E27FC236}">
                <a16:creationId xmlns:a16="http://schemas.microsoft.com/office/drawing/2014/main" id="{84F64C4F-1DCA-4E45-B131-21E5A89580FC}"/>
              </a:ext>
            </a:extLst>
          </p:cNvPr>
          <p:cNvSpPr>
            <a:spLocks noGrp="1"/>
          </p:cNvSpPr>
          <p:nvPr>
            <p:ph idx="1"/>
          </p:nvPr>
        </p:nvSpPr>
        <p:spPr/>
        <p:txBody>
          <a:bodyPr/>
          <a:lstStyle/>
          <a:p>
            <a:r>
              <a:rPr lang="en-US" altLang="ko-KR" dirty="0"/>
              <a:t>To detect Disaster, our process is</a:t>
            </a:r>
          </a:p>
          <a:p>
            <a:endParaRPr lang="en-US" altLang="ko-KR" dirty="0"/>
          </a:p>
          <a:p>
            <a:pPr lvl="1"/>
            <a:r>
              <a:rPr lang="en-US" altLang="ko-KR" b="1" kern="1000" dirty="0"/>
              <a:t>Step </a:t>
            </a:r>
            <a:r>
              <a:rPr lang="ko-KR" altLang="en-US" dirty="0"/>
              <a:t>①</a:t>
            </a:r>
            <a:r>
              <a:rPr lang="en-US" altLang="ko-KR" b="1" kern="1000" dirty="0"/>
              <a:t> Capture Image Data for Detecting Disaster</a:t>
            </a:r>
          </a:p>
          <a:p>
            <a:pPr lvl="1"/>
            <a:r>
              <a:rPr lang="en-US" altLang="ko-KR" b="1" kern="1000" dirty="0"/>
              <a:t>Step </a:t>
            </a:r>
            <a:r>
              <a:rPr lang="ko-KR" altLang="en-US" dirty="0">
                <a:latin typeface="+mn-ea"/>
              </a:rPr>
              <a:t>②</a:t>
            </a:r>
            <a:r>
              <a:rPr lang="en-US" altLang="ko-KR" b="1" kern="1000" dirty="0"/>
              <a:t> Initial Proposal (with Super Resolution, deblurring &amp; denoising) </a:t>
            </a:r>
          </a:p>
          <a:p>
            <a:pPr lvl="1"/>
            <a:r>
              <a:rPr lang="en-US" altLang="ko-KR" b="1" kern="1000" dirty="0"/>
              <a:t>Step </a:t>
            </a:r>
            <a:r>
              <a:rPr lang="ko-KR" altLang="en-US" dirty="0"/>
              <a:t>③</a:t>
            </a:r>
            <a:r>
              <a:rPr lang="en-US" altLang="ko-KR" b="1" kern="1000" dirty="0"/>
              <a:t> Distinction  threshold </a:t>
            </a:r>
          </a:p>
          <a:p>
            <a:pPr lvl="1"/>
            <a:r>
              <a:rPr lang="en-US" altLang="ko-KR" b="1" kern="1000" dirty="0"/>
              <a:t>Step </a:t>
            </a:r>
            <a:r>
              <a:rPr lang="ko-KR" altLang="en-US" dirty="0"/>
              <a:t>④</a:t>
            </a:r>
            <a:r>
              <a:rPr lang="en-US" altLang="ko-KR" b="1" kern="1000" dirty="0"/>
              <a:t> Profile Embedding </a:t>
            </a:r>
          </a:p>
          <a:p>
            <a:pPr lvl="1"/>
            <a:r>
              <a:rPr lang="en-US" altLang="ko-KR" b="1" kern="1000" dirty="0"/>
              <a:t>Step </a:t>
            </a:r>
            <a:r>
              <a:rPr lang="ko-KR" altLang="en-US" dirty="0">
                <a:latin typeface="+mn-ea"/>
              </a:rPr>
              <a:t>⑤</a:t>
            </a:r>
            <a:r>
              <a:rPr lang="en-US" altLang="ko-KR" b="1" kern="1000" dirty="0"/>
              <a:t> Bidirectional LSTM</a:t>
            </a:r>
          </a:p>
          <a:p>
            <a:pPr lvl="1"/>
            <a:r>
              <a:rPr lang="en-US" altLang="ko-KR" b="1" kern="1000" dirty="0"/>
              <a:t>Step </a:t>
            </a:r>
            <a:r>
              <a:rPr lang="ko-KR" altLang="en-US" dirty="0"/>
              <a:t>⑥</a:t>
            </a:r>
            <a:r>
              <a:rPr lang="en-US" altLang="ko-KR" b="1" kern="1000" dirty="0"/>
              <a:t> Detecting Disaster</a:t>
            </a:r>
            <a:endParaRPr lang="ko-KR" altLang="en-US" b="1" kern="1000" dirty="0"/>
          </a:p>
        </p:txBody>
      </p:sp>
    </p:spTree>
    <p:extLst>
      <p:ext uri="{BB962C8B-B14F-4D97-AF65-F5344CB8AC3E}">
        <p14:creationId xmlns:p14="http://schemas.microsoft.com/office/powerpoint/2010/main" val="575304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844" y="764704"/>
            <a:ext cx="8858312" cy="5521816"/>
          </a:xfrm>
        </p:spPr>
        <p:txBody>
          <a:bodyPr/>
          <a:lstStyle/>
          <a:p>
            <a:r>
              <a:rPr lang="en-US" dirty="0"/>
              <a:t>To detect disaster on time with high accuracy</a:t>
            </a:r>
          </a:p>
          <a:p>
            <a:pPr lvl="1"/>
            <a:r>
              <a:rPr lang="en-US" altLang="ko-KR" dirty="0"/>
              <a:t>It is hard to determine disaster just blur or single noise image. </a:t>
            </a:r>
          </a:p>
          <a:p>
            <a:pPr lvl="1"/>
            <a:r>
              <a:rPr lang="en-US" altLang="ko-KR" dirty="0"/>
              <a:t>Our approach is based on probabilistic framework and GAN(Generator adversarial Network)</a:t>
            </a:r>
            <a:r>
              <a:rPr lang="en-US" altLang="ko-KR" baseline="30000" dirty="0"/>
              <a:t>[1]</a:t>
            </a:r>
          </a:p>
          <a:p>
            <a:pPr lvl="1"/>
            <a:r>
              <a:rPr lang="en-US" altLang="ko-KR" dirty="0"/>
              <a:t>First ) To convert blur or noise image we apply the GAN, using the pre-trained similarity and last decoding model of the network. </a:t>
            </a:r>
          </a:p>
          <a:p>
            <a:pPr lvl="1"/>
            <a:r>
              <a:rPr lang="en-US" altLang="ko-KR" dirty="0"/>
              <a:t>Second ) The Disaster Profile contains image and/or metadata, we use a word embedding to represent the textual information</a:t>
            </a:r>
            <a:r>
              <a:rPr lang="en-US" altLang="ko-KR" baseline="30000" dirty="0"/>
              <a:t>[2]</a:t>
            </a:r>
            <a:r>
              <a:rPr lang="en-US" altLang="ko-KR" dirty="0"/>
              <a:t> in a continuous space and feed it to a bidirectional LSTM</a:t>
            </a:r>
            <a:r>
              <a:rPr lang="en-US" altLang="ko-KR" baseline="30000" dirty="0"/>
              <a:t>[3]</a:t>
            </a:r>
            <a:r>
              <a:rPr lang="en-US" altLang="ko-KR" dirty="0"/>
              <a:t>. </a:t>
            </a:r>
          </a:p>
          <a:p>
            <a:pPr lvl="1"/>
            <a:r>
              <a:rPr lang="en-US" altLang="ko-KR" dirty="0"/>
              <a:t>Finally ) We concatenate the image and text features followed by a fully connected layer to give a final probability of the Disaster images</a:t>
            </a:r>
            <a:endParaRPr lang="en-US" dirty="0"/>
          </a:p>
          <a:p>
            <a:pPr marL="476250" lvl="2" indent="0">
              <a:buNone/>
            </a:pPr>
            <a:endParaRPr kumimoji="1" lang="en-US" altLang="ko-KR" sz="1600" b="1" dirty="0">
              <a:solidFill>
                <a:schemeClr val="tx2"/>
              </a:solidFill>
            </a:endParaRPr>
          </a:p>
        </p:txBody>
      </p:sp>
      <p:sp>
        <p:nvSpPr>
          <p:cNvPr id="3" name="Title 2"/>
          <p:cNvSpPr>
            <a:spLocks noGrp="1"/>
          </p:cNvSpPr>
          <p:nvPr>
            <p:ph type="title"/>
          </p:nvPr>
        </p:nvSpPr>
        <p:spPr/>
        <p:txBody>
          <a:bodyPr/>
          <a:lstStyle/>
          <a:p>
            <a:r>
              <a:rPr lang="en-US" altLang="ko-KR" dirty="0"/>
              <a:t>Process for  Detecting Disaster (3) </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49</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dirty="0"/>
              <a:t>Machine Learning Framework for In-Disaster People Detection</a:t>
            </a:r>
            <a:endParaRPr lang="ko-KR" altLang="en-US" dirty="0"/>
          </a:p>
        </p:txBody>
      </p:sp>
      <p:sp>
        <p:nvSpPr>
          <p:cNvPr id="6" name="직사각형 5">
            <a:extLst>
              <a:ext uri="{FF2B5EF4-FFF2-40B4-BE49-F238E27FC236}">
                <a16:creationId xmlns:a16="http://schemas.microsoft.com/office/drawing/2014/main" id="{B3F90382-F39C-46E3-9C7A-F511185C429B}"/>
              </a:ext>
            </a:extLst>
          </p:cNvPr>
          <p:cNvSpPr/>
          <p:nvPr/>
        </p:nvSpPr>
        <p:spPr>
          <a:xfrm>
            <a:off x="304853" y="5121188"/>
            <a:ext cx="8533629" cy="1200329"/>
          </a:xfrm>
          <a:prstGeom prst="rect">
            <a:avLst/>
          </a:prstGeom>
        </p:spPr>
        <p:txBody>
          <a:bodyPr wrap="square">
            <a:spAutoFit/>
          </a:bodyPr>
          <a:lstStyle/>
          <a:p>
            <a:r>
              <a:rPr lang="en-US" altLang="ko-KR" sz="1200" dirty="0">
                <a:latin typeface="NimbusRomNo9L-Regu"/>
              </a:rPr>
              <a:t>[1]  </a:t>
            </a:r>
            <a:r>
              <a:rPr lang="en-US" altLang="ko-KR" sz="1200" dirty="0" err="1">
                <a:latin typeface="NimbusRomNo9L-Regu"/>
              </a:rPr>
              <a:t>Goodfellow</a:t>
            </a:r>
            <a:r>
              <a:rPr lang="en-US" altLang="ko-KR" sz="1200" dirty="0">
                <a:latin typeface="NimbusRomNo9L-Regu"/>
              </a:rPr>
              <a:t>, Ian, et al. "Generative adversarial nets." Advances in neural information processing systems. 2014.</a:t>
            </a:r>
          </a:p>
          <a:p>
            <a:r>
              <a:rPr lang="en-US" altLang="ko-KR" sz="1200" dirty="0">
                <a:latin typeface="NimbusRomNo9L-Regu"/>
              </a:rPr>
              <a:t>[2] ] Pennington, Jeffrey, Richard </a:t>
            </a:r>
            <a:r>
              <a:rPr lang="en-US" altLang="ko-KR" sz="1200" dirty="0" err="1">
                <a:latin typeface="NimbusRomNo9L-Regu"/>
              </a:rPr>
              <a:t>Socher</a:t>
            </a:r>
            <a:r>
              <a:rPr lang="en-US" altLang="ko-KR" sz="1200" dirty="0">
                <a:latin typeface="NimbusRomNo9L-Regu"/>
              </a:rPr>
              <a:t>, and Christopher Manning. "Glove: Global vectors for word representation." Proceedings of the 2014 conference on empirical methods in natural language processing (EMNLP). 2014.</a:t>
            </a:r>
          </a:p>
          <a:p>
            <a:r>
              <a:rPr lang="en-US" altLang="ko-KR" sz="1200" dirty="0">
                <a:latin typeface="NimbusRomNo9L-Regu"/>
              </a:rPr>
              <a:t>[3]  Yu, Zhou, et al. "Using bidirectional LSTM recurrent neural networks to learn high-level abstractions of sequential features for automated scoring of non-native spontaneous speech." Automatic Speech Recognition and Understanding (ASRU), 2015 IEEE Workshop on. IEEE, 2015.</a:t>
            </a:r>
            <a:endParaRPr lang="ko-KR" altLang="en-US" sz="1200" dirty="0"/>
          </a:p>
        </p:txBody>
      </p:sp>
    </p:spTree>
    <p:extLst>
      <p:ext uri="{BB962C8B-B14F-4D97-AF65-F5344CB8AC3E}">
        <p14:creationId xmlns:p14="http://schemas.microsoft.com/office/powerpoint/2010/main" val="351909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marL="514350" indent="-514350" algn="l">
              <a:buFont typeface="+mj-lt"/>
              <a:buAutoNum type="arabicPeriod"/>
            </a:pPr>
            <a:r>
              <a:rPr lang="ko-KR" altLang="en-US" sz="2800" dirty="0"/>
              <a:t>심사 의견 개요 </a:t>
            </a:r>
            <a:r>
              <a:rPr lang="en-US" altLang="ko-KR" sz="2800" dirty="0"/>
              <a:t>(1)</a:t>
            </a:r>
            <a:endParaRPr lang="ko-KR" altLang="en-US" sz="2800" dirty="0"/>
          </a:p>
        </p:txBody>
      </p:sp>
      <p:sp>
        <p:nvSpPr>
          <p:cNvPr id="4" name="슬라이드 번호 개체 틀 3"/>
          <p:cNvSpPr>
            <a:spLocks noGrp="1"/>
          </p:cNvSpPr>
          <p:nvPr>
            <p:ph type="sldNum" sz="quarter" idx="15"/>
          </p:nvPr>
        </p:nvSpPr>
        <p:spPr/>
        <p:txBody>
          <a:bodyPr/>
          <a:lstStyle/>
          <a:p>
            <a:fld id="{0BDF5A50-FEA7-4531-911E-E701FBDB2E78}" type="slidenum">
              <a:rPr lang="ko-KR" altLang="en-US" smtClean="0"/>
              <a:pPr/>
              <a:t>5</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sp>
        <p:nvSpPr>
          <p:cNvPr id="2" name="내용 개체 틀 1"/>
          <p:cNvSpPr>
            <a:spLocks noGrp="1"/>
          </p:cNvSpPr>
          <p:nvPr>
            <p:ph idx="4294967295"/>
          </p:nvPr>
        </p:nvSpPr>
        <p:spPr>
          <a:xfrm>
            <a:off x="0" y="765175"/>
            <a:ext cx="8858250" cy="5521325"/>
          </a:xfrm>
        </p:spPr>
        <p:txBody>
          <a:bodyPr/>
          <a:lstStyle/>
          <a:p>
            <a:pPr marL="180975" indent="-180975" latinLnBrk="0">
              <a:spcBef>
                <a:spcPts val="1200"/>
              </a:spcBef>
            </a:pPr>
            <a:r>
              <a:rPr lang="en-US" altLang="ko-KR" sz="2800" dirty="0">
                <a:latin typeface="Calibri" panose="020F0502020204030204" pitchFamily="34" charset="0"/>
                <a:cs typeface="Calibri" panose="020F0502020204030204" pitchFamily="34" charset="0"/>
              </a:rPr>
              <a:t>1</a:t>
            </a:r>
            <a:r>
              <a:rPr lang="ko-KR" altLang="en-US" sz="2800" dirty="0">
                <a:latin typeface="Calibri" panose="020F0502020204030204" pitchFamily="34" charset="0"/>
                <a:cs typeface="Calibri" panose="020F0502020204030204" pitchFamily="34" charset="0"/>
              </a:rPr>
              <a:t>차 심사 개요</a:t>
            </a:r>
            <a:endParaRPr lang="en-US" altLang="ko-KR" sz="2800" dirty="0">
              <a:latin typeface="Calibri" panose="020F0502020204030204" pitchFamily="34" charset="0"/>
              <a:cs typeface="Calibri" panose="020F0502020204030204" pitchFamily="34" charset="0"/>
            </a:endParaRPr>
          </a:p>
          <a:p>
            <a:pPr marL="581025" lvl="1" indent="-180975" latinLnBrk="0">
              <a:spcBef>
                <a:spcPts val="1200"/>
              </a:spcBef>
            </a:pPr>
            <a:r>
              <a:rPr lang="ko-KR" altLang="en-US" sz="2000" b="1" dirty="0">
                <a:latin typeface="Calibri" panose="020F0502020204030204" pitchFamily="34" charset="0"/>
                <a:cs typeface="Calibri" panose="020F0502020204030204" pitchFamily="34" charset="0"/>
              </a:rPr>
              <a:t>논문제목 </a:t>
            </a:r>
            <a:r>
              <a:rPr lang="en-US" altLang="ko-KR" sz="2000" b="1" dirty="0">
                <a:latin typeface="Calibri" panose="020F0502020204030204" pitchFamily="34" charset="0"/>
                <a:cs typeface="Calibri" panose="020F0502020204030204" pitchFamily="34" charset="0"/>
              </a:rPr>
              <a:t>:  Machine Learning Framework In-Disaster People Detection</a:t>
            </a:r>
          </a:p>
          <a:p>
            <a:pPr marL="581025" lvl="1" indent="-180975" latinLnBrk="0">
              <a:spcBef>
                <a:spcPts val="1200"/>
              </a:spcBef>
            </a:pPr>
            <a:r>
              <a:rPr lang="ko-KR" altLang="en-US" sz="2000" b="1" dirty="0">
                <a:latin typeface="Calibri" panose="020F0502020204030204" pitchFamily="34" charset="0"/>
                <a:cs typeface="Calibri" panose="020F0502020204030204" pitchFamily="34" charset="0"/>
              </a:rPr>
              <a:t>심사일시 </a:t>
            </a:r>
            <a:r>
              <a:rPr lang="en-US" altLang="ko-KR" sz="2000" b="1" dirty="0">
                <a:latin typeface="Calibri" panose="020F0502020204030204" pitchFamily="34" charset="0"/>
                <a:cs typeface="Calibri" panose="020F0502020204030204" pitchFamily="34" charset="0"/>
              </a:rPr>
              <a:t>:  2018</a:t>
            </a:r>
            <a:r>
              <a:rPr lang="ko-KR" altLang="en-US" sz="2000" b="1" dirty="0">
                <a:latin typeface="Calibri" panose="020F0502020204030204" pitchFamily="34" charset="0"/>
                <a:cs typeface="Calibri" panose="020F0502020204030204" pitchFamily="34" charset="0"/>
              </a:rPr>
              <a:t>년 </a:t>
            </a:r>
            <a:r>
              <a:rPr lang="en-US" altLang="ko-KR" sz="2000" b="1" dirty="0">
                <a:latin typeface="Calibri" panose="020F0502020204030204" pitchFamily="34" charset="0"/>
                <a:cs typeface="Calibri" panose="020F0502020204030204" pitchFamily="34" charset="0"/>
              </a:rPr>
              <a:t>10</a:t>
            </a:r>
            <a:r>
              <a:rPr lang="ko-KR" altLang="en-US" sz="2000" b="1" dirty="0">
                <a:latin typeface="Calibri" panose="020F0502020204030204" pitchFamily="34" charset="0"/>
                <a:cs typeface="Calibri" panose="020F0502020204030204" pitchFamily="34" charset="0"/>
              </a:rPr>
              <a:t>월 </a:t>
            </a:r>
            <a:r>
              <a:rPr lang="en-US" altLang="ko-KR" sz="2000" b="1" dirty="0">
                <a:latin typeface="Calibri" panose="020F0502020204030204" pitchFamily="34" charset="0"/>
                <a:cs typeface="Calibri" panose="020F0502020204030204" pitchFamily="34" charset="0"/>
              </a:rPr>
              <a:t>1</a:t>
            </a:r>
            <a:r>
              <a:rPr lang="ko-KR" altLang="en-US" sz="2000" b="1" dirty="0">
                <a:latin typeface="Calibri" panose="020F0502020204030204" pitchFamily="34" charset="0"/>
                <a:cs typeface="Calibri" panose="020F0502020204030204" pitchFamily="34" charset="0"/>
              </a:rPr>
              <a:t>일 </a:t>
            </a:r>
            <a:r>
              <a:rPr lang="en-US" altLang="ko-KR" sz="2000" b="1" dirty="0">
                <a:latin typeface="Calibri" panose="020F0502020204030204" pitchFamily="34" charset="0"/>
                <a:cs typeface="Calibri" panose="020F0502020204030204" pitchFamily="34" charset="0"/>
              </a:rPr>
              <a:t>18:00 </a:t>
            </a:r>
          </a:p>
          <a:p>
            <a:pPr marL="180975" indent="-180975" latinLnBrk="0">
              <a:spcBef>
                <a:spcPts val="1200"/>
              </a:spcBef>
            </a:pPr>
            <a:r>
              <a:rPr lang="en-US" altLang="ko-KR" sz="2800" dirty="0">
                <a:latin typeface="Calibri" panose="020F0502020204030204" pitchFamily="34" charset="0"/>
                <a:cs typeface="Calibri" panose="020F0502020204030204" pitchFamily="34" charset="0"/>
              </a:rPr>
              <a:t>1</a:t>
            </a:r>
            <a:r>
              <a:rPr lang="ko-KR" altLang="en-US" sz="2800" dirty="0">
                <a:latin typeface="Calibri" panose="020F0502020204030204" pitchFamily="34" charset="0"/>
                <a:cs typeface="Calibri" panose="020F0502020204030204" pitchFamily="34" charset="0"/>
              </a:rPr>
              <a:t>차 심사의견 </a:t>
            </a:r>
            <a:endParaRPr lang="en-US" altLang="ko-KR" sz="2800" dirty="0">
              <a:latin typeface="Calibri" panose="020F0502020204030204" pitchFamily="34" charset="0"/>
              <a:cs typeface="Calibri" panose="020F0502020204030204" pitchFamily="34" charset="0"/>
            </a:endParaRPr>
          </a:p>
          <a:p>
            <a:pPr marL="0" indent="0">
              <a:buNone/>
            </a:pPr>
            <a:endParaRPr lang="en-US" altLang="ko-KR" dirty="0"/>
          </a:p>
        </p:txBody>
      </p:sp>
      <p:graphicFrame>
        <p:nvGraphicFramePr>
          <p:cNvPr id="7" name="표 6">
            <a:extLst>
              <a:ext uri="{FF2B5EF4-FFF2-40B4-BE49-F238E27FC236}">
                <a16:creationId xmlns:a16="http://schemas.microsoft.com/office/drawing/2014/main" id="{580DDA99-7CB3-4CE1-87B6-96DAC422F159}"/>
              </a:ext>
            </a:extLst>
          </p:cNvPr>
          <p:cNvGraphicFramePr>
            <a:graphicFrameLocks noGrp="1"/>
          </p:cNvGraphicFramePr>
          <p:nvPr>
            <p:extLst>
              <p:ext uri="{D42A27DB-BD31-4B8C-83A1-F6EECF244321}">
                <p14:modId xmlns:p14="http://schemas.microsoft.com/office/powerpoint/2010/main" val="1844909926"/>
              </p:ext>
            </p:extLst>
          </p:nvPr>
        </p:nvGraphicFramePr>
        <p:xfrm>
          <a:off x="292610" y="3032956"/>
          <a:ext cx="8734427" cy="2300569"/>
        </p:xfrm>
        <a:graphic>
          <a:graphicData uri="http://schemas.openxmlformats.org/drawingml/2006/table">
            <a:tbl>
              <a:tblPr firstRow="1" bandRow="1">
                <a:tableStyleId>{5A111915-BE36-4E01-A7E5-04B1672EAD32}</a:tableStyleId>
              </a:tblPr>
              <a:tblGrid>
                <a:gridCol w="426962">
                  <a:extLst>
                    <a:ext uri="{9D8B030D-6E8A-4147-A177-3AD203B41FA5}">
                      <a16:colId xmlns:a16="http://schemas.microsoft.com/office/drawing/2014/main" val="953664300"/>
                    </a:ext>
                  </a:extLst>
                </a:gridCol>
                <a:gridCol w="1706452">
                  <a:extLst>
                    <a:ext uri="{9D8B030D-6E8A-4147-A177-3AD203B41FA5}">
                      <a16:colId xmlns:a16="http://schemas.microsoft.com/office/drawing/2014/main" val="2472398814"/>
                    </a:ext>
                  </a:extLst>
                </a:gridCol>
                <a:gridCol w="1005427">
                  <a:extLst>
                    <a:ext uri="{9D8B030D-6E8A-4147-A177-3AD203B41FA5}">
                      <a16:colId xmlns:a16="http://schemas.microsoft.com/office/drawing/2014/main" val="1319872852"/>
                    </a:ext>
                  </a:extLst>
                </a:gridCol>
                <a:gridCol w="4647611">
                  <a:extLst>
                    <a:ext uri="{9D8B030D-6E8A-4147-A177-3AD203B41FA5}">
                      <a16:colId xmlns:a16="http://schemas.microsoft.com/office/drawing/2014/main" val="1577659569"/>
                    </a:ext>
                  </a:extLst>
                </a:gridCol>
                <a:gridCol w="947975">
                  <a:extLst>
                    <a:ext uri="{9D8B030D-6E8A-4147-A177-3AD203B41FA5}">
                      <a16:colId xmlns:a16="http://schemas.microsoft.com/office/drawing/2014/main" val="591976351"/>
                    </a:ext>
                  </a:extLst>
                </a:gridCol>
              </a:tblGrid>
              <a:tr h="348970">
                <a:tc>
                  <a:txBody>
                    <a:bodyPr/>
                    <a:lstStyle/>
                    <a:p>
                      <a:pPr algn="ctr"/>
                      <a:r>
                        <a:rPr lang="ko-KR" altLang="en-US" sz="1400" dirty="0">
                          <a:latin typeface="Calibri" panose="020F0502020204030204" pitchFamily="34" charset="0"/>
                          <a:cs typeface="Calibri" panose="020F0502020204030204" pitchFamily="34" charset="0"/>
                        </a:rPr>
                        <a:t>번호</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심사</a:t>
                      </a:r>
                      <a:endParaRPr lang="en-US" altLang="ko-KR" sz="1400" dirty="0">
                        <a:latin typeface="Calibri" panose="020F0502020204030204" pitchFamily="34" charset="0"/>
                        <a:cs typeface="Calibri" panose="020F0502020204030204" pitchFamily="34" charset="0"/>
                      </a:endParaRPr>
                    </a:p>
                    <a:p>
                      <a:pPr algn="ctr"/>
                      <a:r>
                        <a:rPr lang="ko-KR" altLang="en-US" sz="1400" dirty="0">
                          <a:latin typeface="Calibri" panose="020F0502020204030204" pitchFamily="34" charset="0"/>
                          <a:cs typeface="Calibri" panose="020F0502020204030204" pitchFamily="34" charset="0"/>
                        </a:rPr>
                        <a:t>의견</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심사</a:t>
                      </a:r>
                      <a:endParaRPr lang="en-US" altLang="ko-KR" sz="1400" dirty="0">
                        <a:latin typeface="Calibri" panose="020F0502020204030204" pitchFamily="34" charset="0"/>
                        <a:cs typeface="Calibri" panose="020F0502020204030204" pitchFamily="34" charset="0"/>
                      </a:endParaRPr>
                    </a:p>
                    <a:p>
                      <a:pPr algn="ctr"/>
                      <a:r>
                        <a:rPr lang="ko-KR" altLang="en-US" sz="1400" dirty="0">
                          <a:latin typeface="Calibri" panose="020F0502020204030204" pitchFamily="34" charset="0"/>
                          <a:cs typeface="Calibri" panose="020F0502020204030204" pitchFamily="34" charset="0"/>
                        </a:rPr>
                        <a:t>위원</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심사의견 상세</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논문</a:t>
                      </a:r>
                      <a:endParaRPr lang="en-US" altLang="ko-KR" sz="1400" dirty="0">
                        <a:latin typeface="Calibri" panose="020F0502020204030204" pitchFamily="34" charset="0"/>
                        <a:cs typeface="Calibri" panose="020F0502020204030204" pitchFamily="34" charset="0"/>
                      </a:endParaRPr>
                    </a:p>
                    <a:p>
                      <a:pPr algn="ctr"/>
                      <a:r>
                        <a:rPr lang="ko-KR" altLang="en-US" sz="1400" dirty="0">
                          <a:latin typeface="Calibri" panose="020F0502020204030204" pitchFamily="34" charset="0"/>
                          <a:cs typeface="Calibri" panose="020F0502020204030204" pitchFamily="34" charset="0"/>
                        </a:rPr>
                        <a:t>페이지</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647966464"/>
                  </a:ext>
                </a:extLst>
              </a:tr>
              <a:tr h="837529">
                <a:tc>
                  <a:txBody>
                    <a:bodyPr/>
                    <a:lstStyle/>
                    <a:p>
                      <a:pPr algn="ctr"/>
                      <a:r>
                        <a:rPr lang="en-US" sz="1400" dirty="0">
                          <a:latin typeface="+mj-ea"/>
                          <a:ea typeface="+mj-ea"/>
                          <a:cs typeface="Calibri" panose="020F0502020204030204" pitchFamily="34" charset="0"/>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57150" algn="l" defTabSz="914400" rtl="0" eaLnBrk="1" fontAlgn="auto" latinLnBrk="0" hangingPunct="1">
                        <a:lnSpc>
                          <a:spcPct val="100000"/>
                        </a:lnSpc>
                        <a:spcBef>
                          <a:spcPts val="1200"/>
                        </a:spcBef>
                        <a:spcAft>
                          <a:spcPts val="0"/>
                        </a:spcAft>
                        <a:buClrTx/>
                        <a:buSzTx/>
                        <a:buFont typeface="+mj-lt"/>
                        <a:buNone/>
                        <a:tabLst/>
                        <a:defRPr/>
                      </a:pPr>
                      <a:r>
                        <a:rPr lang="ko-KR" altLang="en-US" sz="1400" b="0" kern="1200" dirty="0">
                          <a:solidFill>
                            <a:schemeClr val="tx1"/>
                          </a:solidFill>
                          <a:latin typeface="+mj-ea"/>
                          <a:ea typeface="+mn-ea"/>
                          <a:cs typeface="Calibri" panose="020F0502020204030204" pitchFamily="34" charset="0"/>
                        </a:rPr>
                        <a:t>초기 파라미터 설정 및 </a:t>
                      </a:r>
                      <a:r>
                        <a:rPr lang="en-US" altLang="ko-KR" sz="1400" b="0" kern="1200" dirty="0">
                          <a:solidFill>
                            <a:schemeClr val="tx1"/>
                          </a:solidFill>
                          <a:latin typeface="+mj-ea"/>
                          <a:ea typeface="+mn-ea"/>
                          <a:cs typeface="Calibri" panose="020F0502020204030204" pitchFamily="34" charset="0"/>
                        </a:rPr>
                        <a:t>weight</a:t>
                      </a:r>
                      <a:r>
                        <a:rPr lang="ko-KR" altLang="en-US" sz="1400" b="0" kern="1200" dirty="0">
                          <a:solidFill>
                            <a:schemeClr val="tx1"/>
                          </a:solidFill>
                          <a:latin typeface="+mj-ea"/>
                          <a:ea typeface="+mn-ea"/>
                          <a:cs typeface="Calibri" panose="020F0502020204030204" pitchFamily="34" charset="0"/>
                        </a:rPr>
                        <a:t>에 대한 기술이 필요함</a:t>
                      </a:r>
                      <a:endParaRPr lang="en-US" altLang="ko-KR" sz="1400" b="0" kern="1200" dirty="0">
                        <a:solidFill>
                          <a:schemeClr val="tx1"/>
                        </a:solidFill>
                        <a:latin typeface="+mj-ea"/>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kern="1200" dirty="0">
                          <a:solidFill>
                            <a:schemeClr val="tx1"/>
                          </a:solidFill>
                          <a:latin typeface="+mj-ea"/>
                          <a:ea typeface="+mn-ea"/>
                          <a:cs typeface="Calibri" panose="020F0502020204030204" pitchFamily="34" charset="0"/>
                        </a:rPr>
                        <a:t>이정진 </a:t>
                      </a:r>
                      <a:endParaRPr lang="en-US" altLang="ko-KR" sz="1400" kern="1200" dirty="0">
                        <a:solidFill>
                          <a:schemeClr val="tx1"/>
                        </a:solidFill>
                        <a:latin typeface="+mj-ea"/>
                        <a:ea typeface="+mn-ea"/>
                        <a:cs typeface="Calibri" panose="020F050202020403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kern="1200" dirty="0">
                          <a:solidFill>
                            <a:schemeClr val="tx1"/>
                          </a:solidFill>
                          <a:latin typeface="+mj-ea"/>
                          <a:ea typeface="+mn-ea"/>
                          <a:cs typeface="Calibri" panose="020F0502020204030204" pitchFamily="34" charset="0"/>
                        </a:rPr>
                        <a:t>교수님</a:t>
                      </a:r>
                      <a:endParaRPr lang="en-US" altLang="ko-KR" sz="1400" kern="1200" dirty="0">
                        <a:solidFill>
                          <a:schemeClr val="tx1"/>
                        </a:solidFill>
                        <a:latin typeface="+mj-ea"/>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ko-KR" altLang="en-US" sz="1400" dirty="0">
                          <a:latin typeface="+mj-ea"/>
                          <a:ea typeface="+mj-ea"/>
                          <a:cs typeface="Calibri" panose="020F0502020204030204" pitchFamily="34" charset="0"/>
                        </a:rPr>
                        <a:t>재난 상황의 훈련 및 모델이 개선된 데이터가 필요함</a:t>
                      </a:r>
                      <a:r>
                        <a:rPr lang="en-US" altLang="ko-KR" sz="1400" dirty="0">
                          <a:latin typeface="+mj-ea"/>
                          <a:ea typeface="+mj-ea"/>
                          <a:cs typeface="Calibri" panose="020F0502020204030204" pitchFamily="34" charset="0"/>
                        </a:rPr>
                        <a:t>. </a:t>
                      </a:r>
                      <a:r>
                        <a:rPr lang="ko-KR" altLang="en-US" sz="1400" dirty="0">
                          <a:latin typeface="+mj-ea"/>
                          <a:ea typeface="+mj-ea"/>
                          <a:cs typeface="Calibri" panose="020F0502020204030204" pitchFamily="34" charset="0"/>
                        </a:rPr>
                        <a:t>이에 따라</a:t>
                      </a:r>
                      <a:r>
                        <a:rPr lang="en-US" altLang="ko-KR" sz="1400" dirty="0">
                          <a:latin typeface="+mj-ea"/>
                          <a:ea typeface="+mj-ea"/>
                          <a:cs typeface="Calibri" panose="020F0502020204030204" pitchFamily="34" charset="0"/>
                        </a:rPr>
                        <a:t> training </a:t>
                      </a:r>
                      <a:r>
                        <a:rPr lang="ko-KR" altLang="en-US" sz="1400" dirty="0">
                          <a:latin typeface="+mj-ea"/>
                          <a:ea typeface="+mj-ea"/>
                          <a:cs typeface="Calibri" panose="020F0502020204030204" pitchFamily="34" charset="0"/>
                        </a:rPr>
                        <a:t>단계의 초기 </a:t>
                      </a:r>
                      <a:r>
                        <a:rPr lang="en-US" altLang="ko-KR" sz="1400" dirty="0">
                          <a:latin typeface="+mj-ea"/>
                          <a:ea typeface="+mj-ea"/>
                          <a:cs typeface="Calibri" panose="020F0502020204030204" pitchFamily="34" charset="0"/>
                        </a:rPr>
                        <a:t>Parameter</a:t>
                      </a:r>
                      <a:r>
                        <a:rPr lang="ko-KR" altLang="en-US" sz="1400" dirty="0">
                          <a:latin typeface="+mj-ea"/>
                          <a:ea typeface="+mj-ea"/>
                          <a:cs typeface="Calibri" panose="020F0502020204030204" pitchFamily="34" charset="0"/>
                        </a:rPr>
                        <a:t>를 설정하고 훈련 하면서 </a:t>
                      </a:r>
                      <a:r>
                        <a:rPr lang="en-US" altLang="ko-KR" sz="1400" kern="1200" dirty="0">
                          <a:solidFill>
                            <a:schemeClr val="tx1"/>
                          </a:solidFill>
                          <a:latin typeface="+mj-ea"/>
                          <a:ea typeface="+mn-ea"/>
                          <a:cs typeface="Calibri" panose="020F0502020204030204" pitchFamily="34" charset="0"/>
                        </a:rPr>
                        <a:t>weight</a:t>
                      </a:r>
                      <a:r>
                        <a:rPr lang="ko-KR" altLang="en-US" sz="1400" kern="1200" dirty="0">
                          <a:solidFill>
                            <a:schemeClr val="tx1"/>
                          </a:solidFill>
                          <a:latin typeface="+mj-ea"/>
                          <a:ea typeface="+mn-ea"/>
                          <a:cs typeface="Calibri" panose="020F0502020204030204" pitchFamily="34" charset="0"/>
                        </a:rPr>
                        <a:t>를 주어 정확도록 높이는 내용을 기술할 필요가 있음</a:t>
                      </a: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8688732"/>
                  </a:ext>
                </a:extLst>
              </a:tr>
              <a:tr h="837529">
                <a:tc>
                  <a:txBody>
                    <a:bodyPr/>
                    <a:lstStyle/>
                    <a:p>
                      <a:pPr algn="ctr"/>
                      <a:r>
                        <a:rPr lang="en-US" sz="1400" dirty="0">
                          <a:latin typeface="+mj-ea"/>
                          <a:ea typeface="+mj-ea"/>
                          <a:cs typeface="Calibri" panose="020F0502020204030204" pitchFamily="34" charset="0"/>
                        </a:rPr>
                        <a:t>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57150" latinLnBrk="0">
                        <a:spcBef>
                          <a:spcPts val="1200"/>
                        </a:spcBef>
                        <a:buFont typeface="+mj-lt"/>
                        <a:buNone/>
                      </a:pPr>
                      <a:r>
                        <a:rPr lang="ko-KR" altLang="en-US" sz="1400" b="0" dirty="0">
                          <a:latin typeface="+mj-ea"/>
                          <a:ea typeface="+mj-ea"/>
                          <a:cs typeface="Calibri" panose="020F0502020204030204" pitchFamily="34" charset="0"/>
                        </a:rPr>
                        <a:t>기존연구와 차별화 되는 전략 목표가 추가되어야 함</a:t>
                      </a:r>
                      <a:endParaRPr lang="en-US" altLang="ko-KR" sz="1400" b="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ko-KR" altLang="en-US" sz="1400" dirty="0">
                          <a:latin typeface="+mj-ea"/>
                          <a:ea typeface="+mj-ea"/>
                          <a:cs typeface="Calibri" panose="020F0502020204030204" pitchFamily="34" charset="0"/>
                        </a:rPr>
                        <a:t>최광선 </a:t>
                      </a:r>
                      <a:endParaRPr lang="en-US" altLang="ko-KR" sz="1400" dirty="0">
                        <a:latin typeface="+mj-ea"/>
                        <a:ea typeface="+mj-ea"/>
                        <a:cs typeface="Calibri" panose="020F0502020204030204" pitchFamily="34" charset="0"/>
                      </a:endParaRPr>
                    </a:p>
                    <a:p>
                      <a:pPr algn="ctr"/>
                      <a:r>
                        <a:rPr lang="ko-KR" altLang="en-US" sz="1400" dirty="0">
                          <a:latin typeface="+mj-ea"/>
                          <a:ea typeface="+mj-ea"/>
                          <a:cs typeface="Calibri" panose="020F0502020204030204" pitchFamily="34" charset="0"/>
                        </a:rPr>
                        <a:t>박사님</a:t>
                      </a: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sz="1400" dirty="0">
                          <a:latin typeface="+mj-ea"/>
                          <a:ea typeface="+mj-ea"/>
                          <a:cs typeface="Calibri" panose="020F0502020204030204" pitchFamily="34" charset="0"/>
                        </a:rPr>
                        <a:t>3</a:t>
                      </a:r>
                      <a:r>
                        <a:rPr lang="ko-KR" altLang="en-US" sz="1400" dirty="0">
                          <a:latin typeface="+mj-ea"/>
                          <a:ea typeface="+mj-ea"/>
                          <a:cs typeface="Calibri" panose="020F0502020204030204" pitchFamily="34" charset="0"/>
                        </a:rPr>
                        <a:t>장 앞에 기존연구와 차별화 되는 전략의 기술이 필요함</a:t>
                      </a:r>
                      <a:r>
                        <a:rPr lang="en-US" altLang="ko-KR" sz="1400" dirty="0">
                          <a:latin typeface="+mj-ea"/>
                          <a:ea typeface="+mj-ea"/>
                          <a:cs typeface="Calibri" panose="020F0502020204030204" pitchFamily="34" charset="0"/>
                        </a:rPr>
                        <a:t>. </a:t>
                      </a:r>
                      <a:r>
                        <a:rPr lang="ko-KR" altLang="en-US" sz="1400" dirty="0">
                          <a:latin typeface="+mj-ea"/>
                          <a:ea typeface="+mj-ea"/>
                          <a:cs typeface="Calibri" panose="020F0502020204030204" pitchFamily="34" charset="0"/>
                        </a:rPr>
                        <a:t>전략 목표 및 구성이 보이지 않음</a:t>
                      </a: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084021"/>
                  </a:ext>
                </a:extLst>
              </a:tr>
            </a:tbl>
          </a:graphicData>
        </a:graphic>
      </p:graphicFrame>
    </p:spTree>
    <p:extLst>
      <p:ext uri="{BB962C8B-B14F-4D97-AF65-F5344CB8AC3E}">
        <p14:creationId xmlns:p14="http://schemas.microsoft.com/office/powerpoint/2010/main" val="555181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Gather Image Data from agents for Disaster Detection</a:t>
            </a:r>
          </a:p>
          <a:p>
            <a:pPr lvl="1"/>
            <a:r>
              <a:rPr lang="en-US" altLang="ko-KR" dirty="0"/>
              <a:t>Sampling Image data from multiple agents</a:t>
            </a:r>
          </a:p>
          <a:p>
            <a:pPr lvl="1"/>
            <a:r>
              <a:rPr lang="en-US" altLang="ko-KR" dirty="0"/>
              <a:t>Preprocessing the event data : </a:t>
            </a:r>
            <a:br>
              <a:rPr lang="en-US" altLang="ko-KR" dirty="0"/>
            </a:br>
            <a:r>
              <a:rPr lang="en-US" altLang="ko-KR" dirty="0"/>
              <a:t>transforming raw data into an pre-defined format.</a:t>
            </a:r>
          </a:p>
          <a:p>
            <a:pPr lvl="1"/>
            <a:r>
              <a:rPr lang="en-US" altLang="ko-KR" dirty="0"/>
              <a:t> Data Purification : detecting and correcting (or removing) corrupt or inaccurate record</a:t>
            </a:r>
          </a:p>
          <a:p>
            <a:pPr marL="476250" lvl="2" indent="0">
              <a:buNone/>
            </a:pPr>
            <a:endParaRPr lang="en-US" altLang="ko-KR" dirty="0"/>
          </a:p>
        </p:txBody>
      </p:sp>
      <p:sp>
        <p:nvSpPr>
          <p:cNvPr id="3" name="Title 2"/>
          <p:cNvSpPr>
            <a:spLocks noGrp="1"/>
          </p:cNvSpPr>
          <p:nvPr>
            <p:ph type="title"/>
          </p:nvPr>
        </p:nvSpPr>
        <p:spPr>
          <a:xfrm>
            <a:off x="142844" y="8620"/>
            <a:ext cx="8857648" cy="500066"/>
          </a:xfrm>
        </p:spPr>
        <p:txBody>
          <a:bodyPr/>
          <a:lstStyle/>
          <a:p>
            <a:pPr algn="l"/>
            <a:r>
              <a:rPr lang="en-US" altLang="ko-KR" dirty="0"/>
              <a:t>Step </a:t>
            </a:r>
            <a:r>
              <a:rPr lang="ko-KR" altLang="en-US" dirty="0"/>
              <a:t>① </a:t>
            </a:r>
            <a:r>
              <a:rPr lang="en-US" altLang="ko-KR" dirty="0"/>
              <a:t>Capture Image</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50</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dirty="0"/>
              <a:t>Machine Learning Framework for In-Disaster People Detection</a:t>
            </a:r>
            <a:endParaRPr lang="ko-KR" altLang="en-US" dirty="0"/>
          </a:p>
        </p:txBody>
      </p:sp>
      <p:cxnSp>
        <p:nvCxnSpPr>
          <p:cNvPr id="30" name="Straight Connector 83">
            <a:extLst>
              <a:ext uri="{FF2B5EF4-FFF2-40B4-BE49-F238E27FC236}">
                <a16:creationId xmlns:a16="http://schemas.microsoft.com/office/drawing/2014/main" id="{A8C675B4-5126-40FB-807E-BDC7FEB4751B}"/>
              </a:ext>
            </a:extLst>
          </p:cNvPr>
          <p:cNvCxnSpPr>
            <a:stCxn id="31" idx="4"/>
            <a:endCxn id="38" idx="0"/>
          </p:cNvCxnSpPr>
          <p:nvPr/>
        </p:nvCxnSpPr>
        <p:spPr>
          <a:xfrm>
            <a:off x="4193624" y="4829119"/>
            <a:ext cx="1146" cy="35495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7">
            <a:extLst>
              <a:ext uri="{FF2B5EF4-FFF2-40B4-BE49-F238E27FC236}">
                <a16:creationId xmlns:a16="http://schemas.microsoft.com/office/drawing/2014/main" id="{9146A4D6-4383-404E-8824-478DAFD07E2A}"/>
              </a:ext>
            </a:extLst>
          </p:cNvPr>
          <p:cNvSpPr/>
          <p:nvPr/>
        </p:nvSpPr>
        <p:spPr>
          <a:xfrm>
            <a:off x="3309072" y="4207924"/>
            <a:ext cx="1769104" cy="621195"/>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400" b="1" dirty="0">
                <a:solidFill>
                  <a:schemeClr val="tx1"/>
                </a:solidFill>
                <a:latin typeface="Calibri" panose="020F0502020204030204" pitchFamily="34" charset="0"/>
                <a:cs typeface="Calibri" panose="020F0502020204030204" pitchFamily="34" charset="0"/>
              </a:rPr>
              <a:t>Preprocessing</a:t>
            </a:r>
            <a:endParaRPr lang="ko-KR" altLang="en-US" sz="1400" b="1" dirty="0">
              <a:solidFill>
                <a:schemeClr val="tx1"/>
              </a:solidFill>
              <a:latin typeface="Calibri" panose="020F0502020204030204" pitchFamily="34" charset="0"/>
              <a:cs typeface="Calibri" panose="020F0502020204030204" pitchFamily="34" charset="0"/>
            </a:endParaRPr>
          </a:p>
        </p:txBody>
      </p:sp>
      <p:sp>
        <p:nvSpPr>
          <p:cNvPr id="38" name="Oval 56">
            <a:extLst>
              <a:ext uri="{FF2B5EF4-FFF2-40B4-BE49-F238E27FC236}">
                <a16:creationId xmlns:a16="http://schemas.microsoft.com/office/drawing/2014/main" id="{741A9D9B-B2E3-449C-AA0E-60081DBC509A}"/>
              </a:ext>
            </a:extLst>
          </p:cNvPr>
          <p:cNvSpPr/>
          <p:nvPr/>
        </p:nvSpPr>
        <p:spPr>
          <a:xfrm>
            <a:off x="3310218" y="5184069"/>
            <a:ext cx="1769104" cy="621195"/>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400" b="1" dirty="0">
                <a:solidFill>
                  <a:schemeClr val="tx1"/>
                </a:solidFill>
                <a:latin typeface="Calibri" panose="020F0502020204030204" pitchFamily="34" charset="0"/>
                <a:cs typeface="Calibri" panose="020F0502020204030204" pitchFamily="34" charset="0"/>
              </a:rPr>
              <a:t>Data Purification</a:t>
            </a:r>
            <a:endParaRPr lang="ko-KR" altLang="en-US" sz="1400" b="1" dirty="0">
              <a:solidFill>
                <a:schemeClr val="tx1"/>
              </a:solidFill>
              <a:latin typeface="Calibri" panose="020F0502020204030204" pitchFamily="34" charset="0"/>
              <a:cs typeface="Calibri" panose="020F0502020204030204" pitchFamily="34" charset="0"/>
            </a:endParaRPr>
          </a:p>
        </p:txBody>
      </p:sp>
      <p:sp>
        <p:nvSpPr>
          <p:cNvPr id="39" name="Oval 37">
            <a:extLst>
              <a:ext uri="{FF2B5EF4-FFF2-40B4-BE49-F238E27FC236}">
                <a16:creationId xmlns:a16="http://schemas.microsoft.com/office/drawing/2014/main" id="{AE8C5873-34D4-4E8E-BDC8-13881B382E28}"/>
              </a:ext>
            </a:extLst>
          </p:cNvPr>
          <p:cNvSpPr/>
          <p:nvPr/>
        </p:nvSpPr>
        <p:spPr>
          <a:xfrm>
            <a:off x="3309072" y="3305696"/>
            <a:ext cx="1769104" cy="621195"/>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400" b="1" dirty="0">
                <a:solidFill>
                  <a:schemeClr val="tx1"/>
                </a:solidFill>
                <a:latin typeface="Calibri" panose="020F0502020204030204" pitchFamily="34" charset="0"/>
                <a:cs typeface="Calibri" panose="020F0502020204030204" pitchFamily="34" charset="0"/>
              </a:rPr>
              <a:t>Sampling Image </a:t>
            </a:r>
          </a:p>
        </p:txBody>
      </p:sp>
      <p:cxnSp>
        <p:nvCxnSpPr>
          <p:cNvPr id="40" name="Straight Connector 83">
            <a:extLst>
              <a:ext uri="{FF2B5EF4-FFF2-40B4-BE49-F238E27FC236}">
                <a16:creationId xmlns:a16="http://schemas.microsoft.com/office/drawing/2014/main" id="{916EF7AA-FE50-4686-A37E-81377C95D62D}"/>
              </a:ext>
            </a:extLst>
          </p:cNvPr>
          <p:cNvCxnSpPr>
            <a:cxnSpLocks/>
            <a:stCxn id="39" idx="4"/>
            <a:endCxn id="31" idx="0"/>
          </p:cNvCxnSpPr>
          <p:nvPr/>
        </p:nvCxnSpPr>
        <p:spPr>
          <a:xfrm>
            <a:off x="4193624" y="3926891"/>
            <a:ext cx="0" cy="281033"/>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F0FA430E-6485-4F9A-8411-97A82FF53434}"/>
              </a:ext>
            </a:extLst>
          </p:cNvPr>
          <p:cNvSpPr/>
          <p:nvPr/>
        </p:nvSpPr>
        <p:spPr>
          <a:xfrm>
            <a:off x="3231949" y="3444125"/>
            <a:ext cx="415498" cy="369332"/>
          </a:xfrm>
          <a:prstGeom prst="rect">
            <a:avLst/>
          </a:prstGeom>
        </p:spPr>
        <p:txBody>
          <a:bodyPr wrap="none">
            <a:spAutoFit/>
          </a:bodyPr>
          <a:lstStyle/>
          <a:p>
            <a:r>
              <a:rPr lang="ko-KR" altLang="en-US" dirty="0">
                <a:latin typeface="Calibri" panose="020F0502020204030204" pitchFamily="34" charset="0"/>
                <a:cs typeface="Calibri" panose="020F0502020204030204" pitchFamily="34" charset="0"/>
                <a:sym typeface="Wingdings" panose="05000000000000000000" pitchFamily="2" charset="2"/>
              </a:rPr>
              <a:t>①</a:t>
            </a:r>
            <a:endParaRPr lang="en-US" altLang="ko-KR" dirty="0">
              <a:latin typeface="Calibri" panose="020F0502020204030204" pitchFamily="34" charset="0"/>
              <a:cs typeface="Calibri" panose="020F0502020204030204" pitchFamily="34" charset="0"/>
              <a:sym typeface="Wingdings" panose="05000000000000000000" pitchFamily="2" charset="2"/>
            </a:endParaRPr>
          </a:p>
        </p:txBody>
      </p:sp>
      <p:sp>
        <p:nvSpPr>
          <p:cNvPr id="42" name="직사각형 41">
            <a:extLst>
              <a:ext uri="{FF2B5EF4-FFF2-40B4-BE49-F238E27FC236}">
                <a16:creationId xmlns:a16="http://schemas.microsoft.com/office/drawing/2014/main" id="{EEC10A81-DCE7-4D11-B96D-FBDC56979053}"/>
              </a:ext>
            </a:extLst>
          </p:cNvPr>
          <p:cNvSpPr/>
          <p:nvPr/>
        </p:nvSpPr>
        <p:spPr>
          <a:xfrm>
            <a:off x="3231949" y="4335727"/>
            <a:ext cx="415498" cy="369332"/>
          </a:xfrm>
          <a:prstGeom prst="rect">
            <a:avLst/>
          </a:prstGeom>
        </p:spPr>
        <p:txBody>
          <a:bodyPr wrap="none">
            <a:spAutoFit/>
          </a:bodyPr>
          <a:lstStyle/>
          <a:p>
            <a:r>
              <a:rPr lang="ko-KR" altLang="en-US" dirty="0">
                <a:latin typeface="Calibri" panose="020F0502020204030204" pitchFamily="34" charset="0"/>
                <a:cs typeface="Calibri" panose="020F0502020204030204" pitchFamily="34" charset="0"/>
                <a:sym typeface="Wingdings" panose="05000000000000000000" pitchFamily="2" charset="2"/>
              </a:rPr>
              <a:t>②</a:t>
            </a:r>
            <a:endParaRPr lang="en-US" altLang="ko-KR" dirty="0">
              <a:latin typeface="Calibri" panose="020F0502020204030204" pitchFamily="34" charset="0"/>
              <a:cs typeface="Calibri" panose="020F0502020204030204" pitchFamily="34" charset="0"/>
              <a:sym typeface="Wingdings" panose="05000000000000000000" pitchFamily="2" charset="2"/>
            </a:endParaRPr>
          </a:p>
        </p:txBody>
      </p:sp>
      <p:sp>
        <p:nvSpPr>
          <p:cNvPr id="43" name="직사각형 42">
            <a:extLst>
              <a:ext uri="{FF2B5EF4-FFF2-40B4-BE49-F238E27FC236}">
                <a16:creationId xmlns:a16="http://schemas.microsoft.com/office/drawing/2014/main" id="{EC1A85CB-0171-4354-B120-1B4685DD3043}"/>
              </a:ext>
            </a:extLst>
          </p:cNvPr>
          <p:cNvSpPr/>
          <p:nvPr/>
        </p:nvSpPr>
        <p:spPr>
          <a:xfrm>
            <a:off x="3230815" y="5267831"/>
            <a:ext cx="415498" cy="369332"/>
          </a:xfrm>
          <a:prstGeom prst="rect">
            <a:avLst/>
          </a:prstGeom>
        </p:spPr>
        <p:txBody>
          <a:bodyPr wrap="none">
            <a:spAutoFit/>
          </a:bodyPr>
          <a:lstStyle/>
          <a:p>
            <a:r>
              <a:rPr lang="ko-KR" altLang="en-US" dirty="0">
                <a:latin typeface="Calibri" panose="020F0502020204030204" pitchFamily="34" charset="0"/>
                <a:cs typeface="Calibri" panose="020F0502020204030204" pitchFamily="34" charset="0"/>
                <a:sym typeface="Wingdings" panose="05000000000000000000" pitchFamily="2" charset="2"/>
              </a:rPr>
              <a:t>③</a:t>
            </a:r>
            <a:endParaRPr lang="en-US" altLang="ko-KR" dirty="0">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729228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텍스트 개체 틀 6">
            <a:extLst>
              <a:ext uri="{FF2B5EF4-FFF2-40B4-BE49-F238E27FC236}">
                <a16:creationId xmlns:a16="http://schemas.microsoft.com/office/drawing/2014/main" id="{4A481E0E-DDC3-437C-826F-BDF04894D1B3}"/>
              </a:ext>
            </a:extLst>
          </p:cNvPr>
          <p:cNvSpPr>
            <a:spLocks noGrp="1"/>
          </p:cNvSpPr>
          <p:nvPr>
            <p:ph idx="1"/>
          </p:nvPr>
        </p:nvSpPr>
        <p:spPr>
          <a:xfrm>
            <a:off x="89706" y="707779"/>
            <a:ext cx="8858312" cy="5521816"/>
          </a:xfrm>
        </p:spPr>
        <p:txBody>
          <a:bodyPr/>
          <a:lstStyle/>
          <a:p>
            <a:r>
              <a:rPr lang="en-US" altLang="ko-KR" dirty="0"/>
              <a:t>Initial proposal with Generative Adversarial Network </a:t>
            </a:r>
            <a:r>
              <a:rPr lang="en-US" altLang="ko-KR" baseline="30000" dirty="0"/>
              <a:t>[1]</a:t>
            </a:r>
          </a:p>
          <a:p>
            <a:pPr lvl="1"/>
            <a:r>
              <a:rPr lang="en-US" dirty="0"/>
              <a:t>Given unpaired data, noise blocks extracted from images are exploited to train a Generative Adversarial Network (GAN)</a:t>
            </a:r>
            <a:r>
              <a:rPr lang="en-US" altLang="ko-KR" baseline="30000" dirty="0"/>
              <a:t>[2]</a:t>
            </a:r>
            <a:endParaRPr lang="en-US" dirty="0"/>
          </a:p>
          <a:p>
            <a:pPr lvl="1"/>
            <a:r>
              <a:rPr lang="en-US" altLang="ko-KR" dirty="0"/>
              <a:t>Both extracted and generated noise blocks are combined with clean images to obtain paired training data which is used to train a deep Convolutional Neural Network (CNN) for denoising the input noisy images.</a:t>
            </a:r>
          </a:p>
          <a:p>
            <a:pPr lvl="1"/>
            <a:r>
              <a:rPr lang="en-US" dirty="0"/>
              <a:t>Suggest Disaster Type and provide Statistical Features from denoising image</a:t>
            </a:r>
          </a:p>
        </p:txBody>
      </p:sp>
      <p:sp>
        <p:nvSpPr>
          <p:cNvPr id="3" name="Title 2"/>
          <p:cNvSpPr>
            <a:spLocks noGrp="1"/>
          </p:cNvSpPr>
          <p:nvPr>
            <p:ph type="title"/>
          </p:nvPr>
        </p:nvSpPr>
        <p:spPr>
          <a:xfrm>
            <a:off x="142844" y="8620"/>
            <a:ext cx="8857648" cy="500066"/>
          </a:xfrm>
        </p:spPr>
        <p:txBody>
          <a:bodyPr/>
          <a:lstStyle/>
          <a:p>
            <a:pPr algn="l"/>
            <a:r>
              <a:rPr lang="en-US" altLang="ko-KR" dirty="0"/>
              <a:t>Step </a:t>
            </a:r>
            <a:r>
              <a:rPr lang="ko-KR" altLang="en-US" dirty="0"/>
              <a:t>②</a:t>
            </a:r>
            <a:r>
              <a:rPr lang="en-US" altLang="ko-KR" dirty="0"/>
              <a:t> Initial Proposal</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51</a:t>
            </a:fld>
            <a:endParaRPr lang="ko-KR" altLang="en-US" dirty="0"/>
          </a:p>
        </p:txBody>
      </p:sp>
      <p:sp>
        <p:nvSpPr>
          <p:cNvPr id="5" name="Footer Placeholder 4"/>
          <p:cNvSpPr>
            <a:spLocks noGrp="1"/>
          </p:cNvSpPr>
          <p:nvPr>
            <p:ph type="ftr" sz="quarter" idx="17"/>
          </p:nvPr>
        </p:nvSpPr>
        <p:spPr>
          <a:xfrm>
            <a:off x="142844" y="6352125"/>
            <a:ext cx="8101565" cy="365125"/>
          </a:xfrm>
        </p:spPr>
        <p:txBody>
          <a:bodyPr/>
          <a:lstStyle/>
          <a:p>
            <a:pPr>
              <a:defRPr/>
            </a:pPr>
            <a:r>
              <a:rPr lang="en-US" altLang="ko-KR" dirty="0"/>
              <a:t>Machine Learning Framework for In-Disaster People Detection</a:t>
            </a:r>
            <a:endParaRPr lang="ko-KR" altLang="en-US" dirty="0"/>
          </a:p>
        </p:txBody>
      </p:sp>
      <p:sp>
        <p:nvSpPr>
          <p:cNvPr id="13" name="직사각형 12">
            <a:extLst>
              <a:ext uri="{FF2B5EF4-FFF2-40B4-BE49-F238E27FC236}">
                <a16:creationId xmlns:a16="http://schemas.microsoft.com/office/drawing/2014/main" id="{D45083F5-F6E0-4B32-8D36-606FB0245077}"/>
              </a:ext>
            </a:extLst>
          </p:cNvPr>
          <p:cNvSpPr/>
          <p:nvPr/>
        </p:nvSpPr>
        <p:spPr>
          <a:xfrm>
            <a:off x="322847" y="5755979"/>
            <a:ext cx="8533629" cy="646331"/>
          </a:xfrm>
          <a:prstGeom prst="rect">
            <a:avLst/>
          </a:prstGeom>
        </p:spPr>
        <p:txBody>
          <a:bodyPr wrap="square">
            <a:spAutoFit/>
          </a:bodyPr>
          <a:lstStyle/>
          <a:p>
            <a:r>
              <a:rPr lang="en-US" altLang="ko-KR" sz="1200" dirty="0">
                <a:latin typeface="NimbusRomNo9L-Regu"/>
              </a:rPr>
              <a:t>[1] Chen, </a:t>
            </a:r>
            <a:r>
              <a:rPr lang="en-US" altLang="ko-KR" sz="1200" dirty="0" err="1">
                <a:latin typeface="NimbusRomNo9L-Regu"/>
              </a:rPr>
              <a:t>Jingwen</a:t>
            </a:r>
            <a:r>
              <a:rPr lang="en-US" altLang="ko-KR" sz="1200" dirty="0">
                <a:latin typeface="NimbusRomNo9L-Regu"/>
              </a:rPr>
              <a:t>, et al. "Image Blind Denoising With Generative Adversarial Network Based Noise Modeling." Proceedings of the IEEE Conference on Computer Vision and Pattern Recognition. 2018.</a:t>
            </a:r>
          </a:p>
          <a:p>
            <a:r>
              <a:rPr lang="en-US" altLang="ko-KR" sz="1200" dirty="0">
                <a:latin typeface="NimbusRomNo9L-Regu"/>
              </a:rPr>
              <a:t>[2] </a:t>
            </a:r>
            <a:r>
              <a:rPr lang="en-US" altLang="ko-KR" sz="1200" dirty="0" err="1">
                <a:latin typeface="NimbusRomNo9L-Regu"/>
              </a:rPr>
              <a:t>Goodfellow</a:t>
            </a:r>
            <a:r>
              <a:rPr lang="en-US" altLang="ko-KR" sz="1200" dirty="0">
                <a:latin typeface="NimbusRomNo9L-Regu"/>
              </a:rPr>
              <a:t>, Ian, et al. "Generative adversarial nets." Advances in neural information processing systems. 2014.</a:t>
            </a:r>
            <a:endParaRPr lang="ko-KR" altLang="en-US" sz="1200" dirty="0"/>
          </a:p>
        </p:txBody>
      </p:sp>
      <p:grpSp>
        <p:nvGrpSpPr>
          <p:cNvPr id="6" name="그룹 5">
            <a:extLst>
              <a:ext uri="{FF2B5EF4-FFF2-40B4-BE49-F238E27FC236}">
                <a16:creationId xmlns:a16="http://schemas.microsoft.com/office/drawing/2014/main" id="{A708841F-86B5-431B-97C9-F0DC316DE44C}"/>
              </a:ext>
            </a:extLst>
          </p:cNvPr>
          <p:cNvGrpSpPr/>
          <p:nvPr/>
        </p:nvGrpSpPr>
        <p:grpSpPr>
          <a:xfrm>
            <a:off x="482468" y="3645024"/>
            <a:ext cx="8346768" cy="1957073"/>
            <a:chOff x="482468" y="3645024"/>
            <a:chExt cx="8346768" cy="1957073"/>
          </a:xfrm>
        </p:grpSpPr>
        <p:sp>
          <p:nvSpPr>
            <p:cNvPr id="81" name="양쪽 중괄호 80">
              <a:extLst>
                <a:ext uri="{FF2B5EF4-FFF2-40B4-BE49-F238E27FC236}">
                  <a16:creationId xmlns:a16="http://schemas.microsoft.com/office/drawing/2014/main" id="{BD81AFCB-7E1F-4244-A7BE-CA7A8D2F275C}"/>
                </a:ext>
              </a:extLst>
            </p:cNvPr>
            <p:cNvSpPr/>
            <p:nvPr/>
          </p:nvSpPr>
          <p:spPr>
            <a:xfrm>
              <a:off x="611560" y="3917943"/>
              <a:ext cx="1219517" cy="1684154"/>
            </a:xfrm>
            <a:prstGeom prst="bracePair">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115">
              <a:extLst>
                <a:ext uri="{FF2B5EF4-FFF2-40B4-BE49-F238E27FC236}">
                  <a16:creationId xmlns:a16="http://schemas.microsoft.com/office/drawing/2014/main" id="{F4E20D83-E1AC-4359-88E5-DD2F670F1AF2}"/>
                </a:ext>
              </a:extLst>
            </p:cNvPr>
            <p:cNvSpPr/>
            <p:nvPr/>
          </p:nvSpPr>
          <p:spPr>
            <a:xfrm>
              <a:off x="883905" y="3932373"/>
              <a:ext cx="707929" cy="7315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Input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Image</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(Noisy)</a:t>
              </a:r>
            </a:p>
          </p:txBody>
        </p:sp>
        <p:sp>
          <p:nvSpPr>
            <p:cNvPr id="37" name="Rectangle 115">
              <a:extLst>
                <a:ext uri="{FF2B5EF4-FFF2-40B4-BE49-F238E27FC236}">
                  <a16:creationId xmlns:a16="http://schemas.microsoft.com/office/drawing/2014/main" id="{D610A034-CDDE-4211-898B-6C214F525A68}"/>
                </a:ext>
              </a:extLst>
            </p:cNvPr>
            <p:cNvSpPr/>
            <p:nvPr/>
          </p:nvSpPr>
          <p:spPr>
            <a:xfrm>
              <a:off x="1871700" y="3917943"/>
              <a:ext cx="5793672" cy="168415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Disaster Image Denoiser</a:t>
              </a:r>
            </a:p>
          </p:txBody>
        </p:sp>
        <p:sp>
          <p:nvSpPr>
            <p:cNvPr id="46" name="Rectangle 115">
              <a:extLst>
                <a:ext uri="{FF2B5EF4-FFF2-40B4-BE49-F238E27FC236}">
                  <a16:creationId xmlns:a16="http://schemas.microsoft.com/office/drawing/2014/main" id="{29028723-DD36-4B02-93CD-FF7961E20D61}"/>
                </a:ext>
              </a:extLst>
            </p:cNvPr>
            <p:cNvSpPr/>
            <p:nvPr/>
          </p:nvSpPr>
          <p:spPr>
            <a:xfrm>
              <a:off x="2254136" y="4333002"/>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Noise Block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Extraction</a:t>
              </a:r>
            </a:p>
          </p:txBody>
        </p:sp>
        <p:sp>
          <p:nvSpPr>
            <p:cNvPr id="47" name="Rectangle 115">
              <a:extLst>
                <a:ext uri="{FF2B5EF4-FFF2-40B4-BE49-F238E27FC236}">
                  <a16:creationId xmlns:a16="http://schemas.microsoft.com/office/drawing/2014/main" id="{E0162806-79F4-4718-ADC1-A456F7B7C8F3}"/>
                </a:ext>
              </a:extLst>
            </p:cNvPr>
            <p:cNvSpPr/>
            <p:nvPr/>
          </p:nvSpPr>
          <p:spPr>
            <a:xfrm>
              <a:off x="875739" y="4802577"/>
              <a:ext cx="707929" cy="7315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Input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Image</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(clean)</a:t>
              </a:r>
            </a:p>
          </p:txBody>
        </p:sp>
        <p:sp>
          <p:nvSpPr>
            <p:cNvPr id="50" name="Rectangle 115">
              <a:extLst>
                <a:ext uri="{FF2B5EF4-FFF2-40B4-BE49-F238E27FC236}">
                  <a16:creationId xmlns:a16="http://schemas.microsoft.com/office/drawing/2014/main" id="{A530A8AB-8DEA-4358-8D51-68FB51D22B7C}"/>
                </a:ext>
              </a:extLst>
            </p:cNvPr>
            <p:cNvSpPr/>
            <p:nvPr/>
          </p:nvSpPr>
          <p:spPr>
            <a:xfrm>
              <a:off x="3351430" y="4333002"/>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Noise Block </a:t>
              </a:r>
            </a:p>
          </p:txBody>
        </p:sp>
        <p:sp>
          <p:nvSpPr>
            <p:cNvPr id="51" name="Rectangle 115">
              <a:extLst>
                <a:ext uri="{FF2B5EF4-FFF2-40B4-BE49-F238E27FC236}">
                  <a16:creationId xmlns:a16="http://schemas.microsoft.com/office/drawing/2014/main" id="{ACA6FE3E-BB1B-4141-B550-2AB16E7263F2}"/>
                </a:ext>
              </a:extLst>
            </p:cNvPr>
            <p:cNvSpPr/>
            <p:nvPr/>
          </p:nvSpPr>
          <p:spPr>
            <a:xfrm>
              <a:off x="4429365" y="4333002"/>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Generative Adversarial Network</a:t>
              </a:r>
              <a:r>
                <a:rPr lang="en-US" altLang="ko-KR" sz="1200" b="1" baseline="30000" dirty="0">
                  <a:solidFill>
                    <a:schemeClr val="tx1"/>
                  </a:solidFill>
                </a:rPr>
                <a:t>[2]</a:t>
              </a:r>
              <a:endParaRPr lang="en-US" sz="1200" b="1" dirty="0">
                <a:solidFill>
                  <a:schemeClr val="tx1"/>
                </a:solidFill>
                <a:latin typeface="Calibri" panose="020F0502020204030204" pitchFamily="34" charset="0"/>
                <a:ea typeface="Times New Roman" charset="0"/>
                <a:cs typeface="Calibri" panose="020F0502020204030204" pitchFamily="34" charset="0"/>
              </a:endParaRPr>
            </a:p>
          </p:txBody>
        </p:sp>
        <p:sp>
          <p:nvSpPr>
            <p:cNvPr id="52" name="Rectangle 115">
              <a:extLst>
                <a:ext uri="{FF2B5EF4-FFF2-40B4-BE49-F238E27FC236}">
                  <a16:creationId xmlns:a16="http://schemas.microsoft.com/office/drawing/2014/main" id="{10355B84-632C-4583-AEC4-431109F3666E}"/>
                </a:ext>
              </a:extLst>
            </p:cNvPr>
            <p:cNvSpPr/>
            <p:nvPr/>
          </p:nvSpPr>
          <p:spPr>
            <a:xfrm>
              <a:off x="6132162" y="4333002"/>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Convolutional Neural Network</a:t>
              </a:r>
            </a:p>
          </p:txBody>
        </p:sp>
        <p:cxnSp>
          <p:nvCxnSpPr>
            <p:cNvPr id="53" name="직선 화살표 연결선 52">
              <a:extLst>
                <a:ext uri="{FF2B5EF4-FFF2-40B4-BE49-F238E27FC236}">
                  <a16:creationId xmlns:a16="http://schemas.microsoft.com/office/drawing/2014/main" id="{1148499F-34A1-4725-86DD-B872D159CF52}"/>
                </a:ext>
              </a:extLst>
            </p:cNvPr>
            <p:cNvCxnSpPr>
              <a:cxnSpLocks/>
              <a:endCxn id="46" idx="1"/>
            </p:cNvCxnSpPr>
            <p:nvPr/>
          </p:nvCxnSpPr>
          <p:spPr>
            <a:xfrm>
              <a:off x="1796936" y="4607062"/>
              <a:ext cx="457200" cy="260"/>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54" name="직선 화살표 연결선 53">
              <a:extLst>
                <a:ext uri="{FF2B5EF4-FFF2-40B4-BE49-F238E27FC236}">
                  <a16:creationId xmlns:a16="http://schemas.microsoft.com/office/drawing/2014/main" id="{D9C7CDAB-4B72-434B-BF42-414DC44D1428}"/>
                </a:ext>
              </a:extLst>
            </p:cNvPr>
            <p:cNvCxnSpPr>
              <a:cxnSpLocks/>
              <a:stCxn id="46" idx="3"/>
              <a:endCxn id="50" idx="1"/>
            </p:cNvCxnSpPr>
            <p:nvPr/>
          </p:nvCxnSpPr>
          <p:spPr>
            <a:xfrm>
              <a:off x="3168536" y="4607322"/>
              <a:ext cx="182894" cy="0"/>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55" name="직선 화살표 연결선 54">
              <a:extLst>
                <a:ext uri="{FF2B5EF4-FFF2-40B4-BE49-F238E27FC236}">
                  <a16:creationId xmlns:a16="http://schemas.microsoft.com/office/drawing/2014/main" id="{E6DBD270-17F1-4243-A7BB-9DA5653CE993}"/>
                </a:ext>
              </a:extLst>
            </p:cNvPr>
            <p:cNvCxnSpPr>
              <a:cxnSpLocks/>
              <a:stCxn id="50" idx="3"/>
              <a:endCxn id="51" idx="1"/>
            </p:cNvCxnSpPr>
            <p:nvPr/>
          </p:nvCxnSpPr>
          <p:spPr>
            <a:xfrm>
              <a:off x="4265830" y="4607322"/>
              <a:ext cx="163535" cy="0"/>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56" name="직선 화살표 연결선 55">
              <a:extLst>
                <a:ext uri="{FF2B5EF4-FFF2-40B4-BE49-F238E27FC236}">
                  <a16:creationId xmlns:a16="http://schemas.microsoft.com/office/drawing/2014/main" id="{9AF56B70-5B3C-4D2E-922C-D78050DCAF50}"/>
                </a:ext>
              </a:extLst>
            </p:cNvPr>
            <p:cNvCxnSpPr>
              <a:cxnSpLocks/>
              <a:stCxn id="51" idx="3"/>
              <a:endCxn id="52" idx="1"/>
            </p:cNvCxnSpPr>
            <p:nvPr/>
          </p:nvCxnSpPr>
          <p:spPr>
            <a:xfrm>
              <a:off x="5343765" y="4607322"/>
              <a:ext cx="788397" cy="0"/>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58" name="직사각형 57">
              <a:extLst>
                <a:ext uri="{FF2B5EF4-FFF2-40B4-BE49-F238E27FC236}">
                  <a16:creationId xmlns:a16="http://schemas.microsoft.com/office/drawing/2014/main" id="{BC133846-BE03-454E-9BAC-11B7624FA799}"/>
                </a:ext>
              </a:extLst>
            </p:cNvPr>
            <p:cNvSpPr/>
            <p:nvPr/>
          </p:nvSpPr>
          <p:spPr>
            <a:xfrm>
              <a:off x="5481711" y="4190485"/>
              <a:ext cx="666406" cy="369332"/>
            </a:xfrm>
            <a:prstGeom prst="rect">
              <a:avLst/>
            </a:prstGeom>
          </p:spPr>
          <p:txBody>
            <a:bodyPr wrap="square">
              <a:spAutoFit/>
            </a:bodyPr>
            <a:lstStyle/>
            <a:p>
              <a:r>
                <a:rPr lang="en-US" altLang="ko-KR" dirty="0">
                  <a:latin typeface="NimbusRomNo9L-Regu"/>
                </a:rPr>
                <a:t>{X,Y}</a:t>
              </a:r>
              <a:endParaRPr lang="ko-KR" altLang="en-US" dirty="0"/>
            </a:p>
          </p:txBody>
        </p:sp>
        <p:cxnSp>
          <p:nvCxnSpPr>
            <p:cNvPr id="59" name="직선 화살표 연결선 66">
              <a:extLst>
                <a:ext uri="{FF2B5EF4-FFF2-40B4-BE49-F238E27FC236}">
                  <a16:creationId xmlns:a16="http://schemas.microsoft.com/office/drawing/2014/main" id="{191124AA-7203-4B69-9F17-6FCE9FF1CA6B}"/>
                </a:ext>
              </a:extLst>
            </p:cNvPr>
            <p:cNvCxnSpPr>
              <a:cxnSpLocks/>
              <a:stCxn id="50" idx="2"/>
              <a:endCxn id="68" idx="2"/>
            </p:cNvCxnSpPr>
            <p:nvPr/>
          </p:nvCxnSpPr>
          <p:spPr>
            <a:xfrm rot="5400000" flipH="1" flipV="1">
              <a:off x="4623986" y="3795931"/>
              <a:ext cx="270355" cy="1901068"/>
            </a:xfrm>
            <a:prstGeom prst="bentConnector3">
              <a:avLst>
                <a:gd name="adj1" fmla="val -84555"/>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6">
              <a:extLst>
                <a:ext uri="{FF2B5EF4-FFF2-40B4-BE49-F238E27FC236}">
                  <a16:creationId xmlns:a16="http://schemas.microsoft.com/office/drawing/2014/main" id="{AAD7EB0C-1D35-4B07-BF7C-B73FBD2BB4B2}"/>
                </a:ext>
              </a:extLst>
            </p:cNvPr>
            <p:cNvCxnSpPr>
              <a:cxnSpLocks/>
              <a:endCxn id="69" idx="2"/>
            </p:cNvCxnSpPr>
            <p:nvPr/>
          </p:nvCxnSpPr>
          <p:spPr>
            <a:xfrm flipV="1">
              <a:off x="1796936" y="4611287"/>
              <a:ext cx="4155801" cy="695346"/>
            </a:xfrm>
            <a:prstGeom prst="bentConnector2">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D74C310B-409B-49BE-9CC7-F050A9EB5E0F}"/>
                </a:ext>
              </a:extLst>
            </p:cNvPr>
            <p:cNvSpPr/>
            <p:nvPr/>
          </p:nvSpPr>
          <p:spPr>
            <a:xfrm>
              <a:off x="5663978" y="4519847"/>
              <a:ext cx="91440" cy="9144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000" dirty="0" err="1">
                <a:solidFill>
                  <a:schemeClr val="tx2"/>
                </a:solidFill>
              </a:endParaRPr>
            </a:p>
          </p:txBody>
        </p:sp>
        <p:sp>
          <p:nvSpPr>
            <p:cNvPr id="69" name="직사각형 68">
              <a:extLst>
                <a:ext uri="{FF2B5EF4-FFF2-40B4-BE49-F238E27FC236}">
                  <a16:creationId xmlns:a16="http://schemas.microsoft.com/office/drawing/2014/main" id="{6F85F0DB-0458-47AD-A479-8F64A5676017}"/>
                </a:ext>
              </a:extLst>
            </p:cNvPr>
            <p:cNvSpPr/>
            <p:nvPr/>
          </p:nvSpPr>
          <p:spPr>
            <a:xfrm>
              <a:off x="5907017" y="4519847"/>
              <a:ext cx="91440" cy="9144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000" dirty="0" err="1">
                <a:solidFill>
                  <a:schemeClr val="tx2"/>
                </a:solidFill>
              </a:endParaRPr>
            </a:p>
          </p:txBody>
        </p:sp>
        <p:sp>
          <p:nvSpPr>
            <p:cNvPr id="82" name="직사각형 81">
              <a:extLst>
                <a:ext uri="{FF2B5EF4-FFF2-40B4-BE49-F238E27FC236}">
                  <a16:creationId xmlns:a16="http://schemas.microsoft.com/office/drawing/2014/main" id="{A3758811-B407-47C2-AA53-78DA1280A64F}"/>
                </a:ext>
              </a:extLst>
            </p:cNvPr>
            <p:cNvSpPr/>
            <p:nvPr/>
          </p:nvSpPr>
          <p:spPr>
            <a:xfrm>
              <a:off x="482468" y="3645024"/>
              <a:ext cx="1676622" cy="369332"/>
            </a:xfrm>
            <a:prstGeom prst="rect">
              <a:avLst/>
            </a:prstGeom>
          </p:spPr>
          <p:txBody>
            <a:bodyPr wrap="square">
              <a:spAutoFit/>
            </a:bodyPr>
            <a:lstStyle/>
            <a:p>
              <a:r>
                <a:rPr lang="en-US" altLang="ko-KR" dirty="0">
                  <a:latin typeface="NimbusRomNo9L-Regu"/>
                </a:rPr>
                <a:t>Unpaired data</a:t>
              </a:r>
              <a:endParaRPr lang="ko-KR" altLang="en-US" dirty="0"/>
            </a:p>
          </p:txBody>
        </p:sp>
        <p:sp>
          <p:nvSpPr>
            <p:cNvPr id="26" name="Rectangle 115">
              <a:extLst>
                <a:ext uri="{FF2B5EF4-FFF2-40B4-BE49-F238E27FC236}">
                  <a16:creationId xmlns:a16="http://schemas.microsoft.com/office/drawing/2014/main" id="{B608ADA9-CC8F-4C21-8944-FCBF148E4749}"/>
                </a:ext>
              </a:extLst>
            </p:cNvPr>
            <p:cNvSpPr/>
            <p:nvPr/>
          </p:nvSpPr>
          <p:spPr>
            <a:xfrm>
              <a:off x="7914836" y="4342511"/>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Output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Denoising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Image</a:t>
              </a:r>
            </a:p>
          </p:txBody>
        </p:sp>
        <p:cxnSp>
          <p:nvCxnSpPr>
            <p:cNvPr id="27" name="직선 화살표 연결선 26">
              <a:extLst>
                <a:ext uri="{FF2B5EF4-FFF2-40B4-BE49-F238E27FC236}">
                  <a16:creationId xmlns:a16="http://schemas.microsoft.com/office/drawing/2014/main" id="{C16D0A6D-F10E-48C1-A0C9-B31F39856131}"/>
                </a:ext>
              </a:extLst>
            </p:cNvPr>
            <p:cNvCxnSpPr>
              <a:cxnSpLocks/>
              <a:stCxn id="52" idx="3"/>
            </p:cNvCxnSpPr>
            <p:nvPr/>
          </p:nvCxnSpPr>
          <p:spPr>
            <a:xfrm>
              <a:off x="7046562" y="4607322"/>
              <a:ext cx="868274" cy="0"/>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31" name="Rectangle 115">
              <a:extLst>
                <a:ext uri="{FF2B5EF4-FFF2-40B4-BE49-F238E27FC236}">
                  <a16:creationId xmlns:a16="http://schemas.microsoft.com/office/drawing/2014/main" id="{4B8D3304-AB8E-46D6-8A14-CF64A19AA431}"/>
                </a:ext>
              </a:extLst>
            </p:cNvPr>
            <p:cNvSpPr/>
            <p:nvPr/>
          </p:nvSpPr>
          <p:spPr>
            <a:xfrm>
              <a:off x="7914836" y="4973557"/>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Statistical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Feature</a:t>
              </a:r>
            </a:p>
          </p:txBody>
        </p:sp>
        <p:sp>
          <p:nvSpPr>
            <p:cNvPr id="29" name="Rectangle 115">
              <a:extLst>
                <a:ext uri="{FF2B5EF4-FFF2-40B4-BE49-F238E27FC236}">
                  <a16:creationId xmlns:a16="http://schemas.microsoft.com/office/drawing/2014/main" id="{BD48B140-92EF-407B-A289-FDF842C569FE}"/>
                </a:ext>
              </a:extLst>
            </p:cNvPr>
            <p:cNvSpPr/>
            <p:nvPr/>
          </p:nvSpPr>
          <p:spPr>
            <a:xfrm>
              <a:off x="7914836" y="3712847"/>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Disaster</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Type</a:t>
              </a:r>
            </a:p>
          </p:txBody>
        </p:sp>
      </p:grpSp>
    </p:spTree>
    <p:extLst>
      <p:ext uri="{BB962C8B-B14F-4D97-AF65-F5344CB8AC3E}">
        <p14:creationId xmlns:p14="http://schemas.microsoft.com/office/powerpoint/2010/main" val="323383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텍스트 개체 틀 6">
            <a:extLst>
              <a:ext uri="{FF2B5EF4-FFF2-40B4-BE49-F238E27FC236}">
                <a16:creationId xmlns:a16="http://schemas.microsoft.com/office/drawing/2014/main" id="{4A481E0E-DDC3-437C-826F-BDF04894D1B3}"/>
              </a:ext>
            </a:extLst>
          </p:cNvPr>
          <p:cNvSpPr>
            <a:spLocks noGrp="1"/>
          </p:cNvSpPr>
          <p:nvPr>
            <p:ph idx="1"/>
          </p:nvPr>
        </p:nvSpPr>
        <p:spPr/>
        <p:txBody>
          <a:bodyPr/>
          <a:lstStyle/>
          <a:p>
            <a:r>
              <a:rPr lang="en-US" dirty="0"/>
              <a:t>Algorithm of compute Similarity and distinction threshold </a:t>
            </a:r>
          </a:p>
          <a:p>
            <a:pPr marL="0" indent="0">
              <a:buNone/>
            </a:pPr>
            <a:endParaRPr lang="en-US" dirty="0"/>
          </a:p>
        </p:txBody>
      </p:sp>
      <p:sp>
        <p:nvSpPr>
          <p:cNvPr id="3" name="Title 2"/>
          <p:cNvSpPr>
            <a:spLocks noGrp="1"/>
          </p:cNvSpPr>
          <p:nvPr>
            <p:ph type="title"/>
          </p:nvPr>
        </p:nvSpPr>
        <p:spPr>
          <a:xfrm>
            <a:off x="142844" y="53600"/>
            <a:ext cx="8857648" cy="500066"/>
          </a:xfrm>
        </p:spPr>
        <p:txBody>
          <a:bodyPr/>
          <a:lstStyle/>
          <a:p>
            <a:pPr algn="l"/>
            <a:r>
              <a:rPr lang="en-US" altLang="ko-KR" dirty="0">
                <a:ea typeface="+mn-ea"/>
              </a:rPr>
              <a:t>Step </a:t>
            </a:r>
            <a:r>
              <a:rPr lang="ko-KR" altLang="en-US" dirty="0">
                <a:ea typeface="+mn-ea"/>
              </a:rPr>
              <a:t>③ </a:t>
            </a:r>
            <a:r>
              <a:rPr lang="en-US" altLang="ko-KR" dirty="0">
                <a:ea typeface="+mn-ea"/>
              </a:rPr>
              <a:t>Distinction threshold</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52</a:t>
            </a:fld>
            <a:endParaRPr lang="ko-KR" altLang="en-US" dirty="0"/>
          </a:p>
        </p:txBody>
      </p:sp>
      <p:sp>
        <p:nvSpPr>
          <p:cNvPr id="5" name="Footer Placeholder 4"/>
          <p:cNvSpPr>
            <a:spLocks noGrp="1"/>
          </p:cNvSpPr>
          <p:nvPr>
            <p:ph type="ftr" sz="quarter" idx="17"/>
          </p:nvPr>
        </p:nvSpPr>
        <p:spPr/>
        <p:txBody>
          <a:bodyPr/>
          <a:lstStyle/>
          <a:p>
            <a:pPr>
              <a:defRPr/>
            </a:pPr>
            <a:r>
              <a:rPr lang="en-US" altLang="ko-KR" dirty="0"/>
              <a:t>Machine Learning Framework for In-Disaster People Detection</a:t>
            </a:r>
            <a:endParaRPr lang="ko-KR" altLang="en-US" dirty="0"/>
          </a:p>
        </p:txBody>
      </p:sp>
      <mc:AlternateContent xmlns:mc="http://schemas.openxmlformats.org/markup-compatibility/2006" xmlns:a14="http://schemas.microsoft.com/office/drawing/2010/main">
        <mc:Choice Requires="a14">
          <p:graphicFrame>
            <p:nvGraphicFramePr>
              <p:cNvPr id="10" name="표 9">
                <a:extLst>
                  <a:ext uri="{FF2B5EF4-FFF2-40B4-BE49-F238E27FC236}">
                    <a16:creationId xmlns:a16="http://schemas.microsoft.com/office/drawing/2014/main" id="{49C44966-95CA-46F0-B425-58E8B46D3747}"/>
                  </a:ext>
                </a:extLst>
              </p:cNvPr>
              <p:cNvGraphicFramePr>
                <a:graphicFrameLocks noGrp="1"/>
              </p:cNvGraphicFramePr>
              <p:nvPr>
                <p:extLst>
                  <p:ext uri="{D42A27DB-BD31-4B8C-83A1-F6EECF244321}">
                    <p14:modId xmlns:p14="http://schemas.microsoft.com/office/powerpoint/2010/main" val="945346393"/>
                  </p:ext>
                </p:extLst>
              </p:nvPr>
            </p:nvGraphicFramePr>
            <p:xfrm>
              <a:off x="863588" y="1418325"/>
              <a:ext cx="7632848" cy="3754120"/>
            </p:xfrm>
            <a:graphic>
              <a:graphicData uri="http://schemas.openxmlformats.org/drawingml/2006/table">
                <a:tbl>
                  <a:tblPr firstRow="1" bandRow="1">
                    <a:tableStyleId>{5C22544A-7EE6-4342-B048-85BDC9FD1C3A}</a:tableStyleId>
                  </a:tblPr>
                  <a:tblGrid>
                    <a:gridCol w="7632848">
                      <a:extLst>
                        <a:ext uri="{9D8B030D-6E8A-4147-A177-3AD203B41FA5}">
                          <a16:colId xmlns:a16="http://schemas.microsoft.com/office/drawing/2014/main" val="3553841158"/>
                        </a:ext>
                      </a:extLst>
                    </a:gridCol>
                  </a:tblGrid>
                  <a:tr h="370840">
                    <a:tc>
                      <a:txBody>
                        <a:bodyPr/>
                        <a:lstStyle/>
                        <a:p>
                          <a:pPr latinLnBrk="1"/>
                          <a:r>
                            <a:rPr lang="en-US" altLang="ko-KR" dirty="0">
                              <a:solidFill>
                                <a:schemeClr val="tx1"/>
                              </a:solidFill>
                              <a:latin typeface="Calibri" panose="020F0502020204030204" pitchFamily="34" charset="0"/>
                              <a:cs typeface="Calibri" panose="020F0502020204030204" pitchFamily="34" charset="0"/>
                            </a:rPr>
                            <a:t>Algorithm 1 Distinction Threshold</a:t>
                          </a:r>
                          <a:endParaRPr lang="ko-KR" altLang="en-US" dirty="0">
                            <a:solidFill>
                              <a:schemeClr val="tx1"/>
                            </a:solidFill>
                            <a:latin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2855455"/>
                      </a:ext>
                    </a:extLst>
                  </a:tr>
                  <a:tr h="370840">
                    <a:tc>
                      <a:txBody>
                        <a:bodyPr/>
                        <a:lstStyle/>
                        <a:p>
                          <a:pPr marL="0" indent="0" latinLnBrk="1">
                            <a:buFont typeface="Arial" panose="020B0604020202020204" pitchFamily="34" charset="0"/>
                            <a:buNone/>
                          </a:pPr>
                          <a:r>
                            <a:rPr lang="en-US" altLang="ko-KR" b="1" dirty="0">
                              <a:solidFill>
                                <a:schemeClr val="tx1"/>
                              </a:solidFill>
                              <a:latin typeface="Calibri" panose="020F0502020204030204" pitchFamily="34" charset="0"/>
                              <a:cs typeface="Calibri" panose="020F0502020204030204" pitchFamily="34" charset="0"/>
                            </a:rPr>
                            <a:t>Input : threshold</a:t>
                          </a:r>
                        </a:p>
                        <a:p>
                          <a:pPr marL="285750" indent="-285750" latinLnBrk="1">
                            <a:buFont typeface="Arial" panose="020B0604020202020204" pitchFamily="34" charset="0"/>
                            <a:buChar char="•"/>
                          </a:pPr>
                          <a:r>
                            <a:rPr lang="en-US" altLang="ko-KR" b="1" dirty="0">
                              <a:solidFill>
                                <a:schemeClr val="tx1"/>
                              </a:solidFill>
                              <a:latin typeface="Calibri" panose="020F0502020204030204" pitchFamily="34" charset="0"/>
                              <a:cs typeface="Calibri" panose="020F0502020204030204" pitchFamily="34" charset="0"/>
                            </a:rPr>
                            <a:t>Initialization:</a:t>
                          </a:r>
                          <a:r>
                            <a:rPr lang="en-US" altLang="ko-KR" dirty="0">
                              <a:solidFill>
                                <a:schemeClr val="tx1"/>
                              </a:solidFill>
                              <a:latin typeface="Calibri" panose="020F0502020204030204" pitchFamily="34" charset="0"/>
                              <a:cs typeface="Calibri" panose="020F0502020204030204" pitchFamily="34" charset="0"/>
                            </a:rPr>
                            <a:t> </a:t>
                          </a:r>
                        </a:p>
                        <a:p>
                          <a:pPr marL="800100" lvl="1" indent="-342900" latinLnBrk="1">
                            <a:buFont typeface="+mj-lt"/>
                            <a:buAutoNum type="arabicParenR"/>
                          </a:pPr>
                          <a:r>
                            <a:rPr lang="en-US" altLang="ko-KR" dirty="0">
                              <a:solidFill>
                                <a:schemeClr val="tx1"/>
                              </a:solidFill>
                              <a:latin typeface="Calibri" panose="020F0502020204030204" pitchFamily="34" charset="0"/>
                              <a:cs typeface="Calibri" panose="020F0502020204030204" pitchFamily="34" charset="0"/>
                            </a:rPr>
                            <a:t>Set similarity</a:t>
                          </a:r>
                          <a:r>
                            <a:rPr lang="en-US" altLang="ko-KR" baseline="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n-US" altLang="ko-KR" sz="1800" b="1" i="1" smtClean="0">
                                  <a:solidFill>
                                    <a:schemeClr val="tx1"/>
                                  </a:solidFill>
                                  <a:latin typeface="Cambria Math" charset="0"/>
                                  <a:ea typeface="Cambria Math" charset="0"/>
                                  <a:cs typeface="Cambria Math" charset="0"/>
                                </a:rPr>
                                <m:t>𝓛</m:t>
                              </m:r>
                              <m:r>
                                <a:rPr lang="en-US" altLang="ko-KR" sz="1800" b="1" i="1" baseline="-25000">
                                  <a:solidFill>
                                    <a:schemeClr val="tx1"/>
                                  </a:solidFill>
                                  <a:latin typeface="Cambria Math" panose="02040503050406030204" pitchFamily="18" charset="0"/>
                                </a:rPr>
                                <m:t>𝑺𝒊𝒎𝒊𝒍𝒂𝒓𝒊𝒕𝒚</m:t>
                              </m:r>
                              <m:r>
                                <a:rPr lang="en-US" altLang="ko-KR" b="0" i="1" smtClean="0">
                                  <a:solidFill>
                                    <a:schemeClr val="tx1"/>
                                  </a:solidFill>
                                  <a:latin typeface="Cambria Math" panose="02040503050406030204" pitchFamily="18" charset="0"/>
                                </a:rPr>
                                <m:t> , </m:t>
                              </m:r>
                              <m:r>
                                <a:rPr lang="en-US" altLang="ko-KR" b="0" i="1" smtClean="0">
                                  <a:solidFill>
                                    <a:schemeClr val="tx1"/>
                                  </a:solidFill>
                                  <a:latin typeface="Cambria Math" panose="02040503050406030204" pitchFamily="18" charset="0"/>
                                </a:rPr>
                                <m:t>𝐷𝑖𝑠𝑡𝑖𝑛𝑐𝑡𝑖𝑜𝑛</m:t>
                              </m:r>
                              <m:r>
                                <a:rPr lang="en-US" altLang="ko-KR" b="0" i="1" smtClean="0">
                                  <a:solidFill>
                                    <a:schemeClr val="tx1"/>
                                  </a:solidFill>
                                  <a:latin typeface="Cambria Math" panose="02040503050406030204" pitchFamily="18" charset="0"/>
                                </a:rPr>
                                <m:t>= 0; </m:t>
                              </m:r>
                            </m:oMath>
                          </a14:m>
                          <a:endParaRPr lang="en-US" altLang="ko-KR" b="0" dirty="0">
                            <a:solidFill>
                              <a:schemeClr val="tx1"/>
                            </a:solidFill>
                            <a:latin typeface="Calibri" panose="020F0502020204030204" pitchFamily="34" charset="0"/>
                            <a:cs typeface="Calibri" panose="020F0502020204030204" pitchFamily="34" charset="0"/>
                          </a:endParaRPr>
                        </a:p>
                        <a:p>
                          <a:pPr marL="800100" lvl="1" indent="-342900" latinLnBrk="1">
                            <a:buFont typeface="+mj-lt"/>
                            <a:buAutoNum type="arabicParenR"/>
                          </a:pPr>
                          <a:r>
                            <a:rPr lang="en-US" altLang="ko-KR" i="0" dirty="0">
                              <a:solidFill>
                                <a:schemeClr val="tx1"/>
                              </a:solidFill>
                              <a:latin typeface="Calibri" panose="020F0502020204030204" pitchFamily="34" charset="0"/>
                              <a:cs typeface="Calibri" panose="020F0502020204030204" pitchFamily="34" charset="0"/>
                            </a:rPr>
                            <a:t>Set iteration Count = 0;</a:t>
                          </a:r>
                          <a:r>
                            <a:rPr lang="en-US" altLang="ko-KR" dirty="0">
                              <a:solidFill>
                                <a:schemeClr val="tx1"/>
                              </a:solidFill>
                              <a:latin typeface="Calibri" panose="020F0502020204030204" pitchFamily="34" charset="0"/>
                              <a:cs typeface="Calibri" panose="020F0502020204030204" pitchFamily="34" charset="0"/>
                            </a:rPr>
                            <a:t> </a:t>
                          </a:r>
                        </a:p>
                        <a:p>
                          <a:pPr marL="285750" indent="-285750" latinLnBrk="1">
                            <a:buFont typeface="Arial" panose="020B0604020202020204" pitchFamily="34" charset="0"/>
                            <a:buChar char="•"/>
                          </a:pPr>
                          <a:r>
                            <a:rPr lang="en-US" altLang="ko-KR" b="1" dirty="0">
                              <a:solidFill>
                                <a:schemeClr val="tx1"/>
                              </a:solidFill>
                              <a:latin typeface="Calibri" panose="020F0502020204030204" pitchFamily="34" charset="0"/>
                              <a:cs typeface="Calibri" panose="020F0502020204030204" pitchFamily="34" charset="0"/>
                            </a:rPr>
                            <a:t>While</a:t>
                          </a:r>
                          <a:r>
                            <a:rPr lang="en-US" altLang="ko-KR" dirty="0">
                              <a:solidFill>
                                <a:schemeClr val="tx1"/>
                              </a:solidFill>
                              <a:latin typeface="Calibri" panose="020F0502020204030204" pitchFamily="34" charset="0"/>
                              <a:cs typeface="Calibri" panose="020F0502020204030204" pitchFamily="34" charset="0"/>
                            </a:rPr>
                            <a:t> not compute </a:t>
                          </a:r>
                          <a:r>
                            <a:rPr lang="en-US" altLang="ko-KR" b="1" dirty="0">
                              <a:solidFill>
                                <a:schemeClr val="tx1"/>
                              </a:solidFill>
                              <a:latin typeface="Calibri" panose="020F0502020204030204" pitchFamily="34" charset="0"/>
                              <a:cs typeface="Calibri" panose="020F0502020204030204" pitchFamily="34" charset="0"/>
                            </a:rPr>
                            <a:t>do</a:t>
                          </a:r>
                        </a:p>
                        <a:p>
                          <a:pPr marL="800100" marR="0" lvl="1" indent="-342900" algn="l" defTabSz="914400" rtl="0" eaLnBrk="1" fontAlgn="auto" latinLnBrk="1" hangingPunct="1">
                            <a:lnSpc>
                              <a:spcPct val="100000"/>
                            </a:lnSpc>
                            <a:spcBef>
                              <a:spcPts val="0"/>
                            </a:spcBef>
                            <a:spcAft>
                              <a:spcPts val="0"/>
                            </a:spcAft>
                            <a:buClrTx/>
                            <a:buSzTx/>
                            <a:buFont typeface="+mj-lt"/>
                            <a:buAutoNum type="arabicParenR"/>
                            <a:tabLst/>
                            <a:defRPr/>
                          </a:pPr>
                          <a:r>
                            <a:rPr lang="en-US" altLang="ko-KR" b="0" i="0" dirty="0">
                              <a:solidFill>
                                <a:schemeClr val="tx1"/>
                              </a:solidFill>
                              <a:latin typeface="Calibri" panose="020F0502020204030204" pitchFamily="34" charset="0"/>
                              <a:cs typeface="Calibri" panose="020F0502020204030204" pitchFamily="34" charset="0"/>
                            </a:rPr>
                            <a:t>Iteration count  ++; </a:t>
                          </a:r>
                        </a:p>
                        <a:p>
                          <a:pPr marL="800100" marR="0" lvl="1" indent="-342900" algn="l" defTabSz="914400" rtl="0" eaLnBrk="1" fontAlgn="auto" latinLnBrk="1" hangingPunct="1">
                            <a:lnSpc>
                              <a:spcPct val="100000"/>
                            </a:lnSpc>
                            <a:spcBef>
                              <a:spcPts val="0"/>
                            </a:spcBef>
                            <a:spcAft>
                              <a:spcPts val="0"/>
                            </a:spcAft>
                            <a:buClrTx/>
                            <a:buSzTx/>
                            <a:buFont typeface="+mj-lt"/>
                            <a:buAutoNum type="arabicParenR"/>
                            <a:tabLst/>
                            <a:defRPr/>
                          </a:pPr>
                          <a14:m>
                            <m:oMath xmlns:m="http://schemas.openxmlformats.org/officeDocument/2006/math">
                              <m:r>
                                <a:rPr lang="en-US" altLang="ko-KR" b="0" i="1" smtClean="0">
                                  <a:solidFill>
                                    <a:schemeClr val="tx1"/>
                                  </a:solidFill>
                                  <a:latin typeface="Cambria Math" panose="02040503050406030204" pitchFamily="18" charset="0"/>
                                </a:rPr>
                                <m:t>𝐷𝑖𝑠𝑡𝑖𝑛𝑐𝑡𝑖𝑜𝑛</m:t>
                              </m:r>
                              <m:r>
                                <a:rPr lang="en-US" altLang="ko-KR" b="0" i="0" smtClean="0">
                                  <a:solidFill>
                                    <a:schemeClr val="tx1"/>
                                  </a:solidFill>
                                  <a:latin typeface="Cambria Math" panose="02040503050406030204" pitchFamily="18" charset="0"/>
                                </a:rPr>
                                <m:t>= </m:t>
                              </m:r>
                            </m:oMath>
                          </a14:m>
                          <a:r>
                            <a:rPr lang="en-US" altLang="ko-KR" b="0" i="0" dirty="0">
                              <a:solidFill>
                                <a:schemeClr val="tx1"/>
                              </a:solidFill>
                              <a:latin typeface="Calibri" panose="020F0502020204030204" pitchFamily="34" charset="0"/>
                              <a:cs typeface="Calibri" panose="020F0502020204030204" pitchFamily="34" charset="0"/>
                            </a:rPr>
                            <a:t>Compute </a:t>
                          </a:r>
                          <a14:m>
                            <m:oMath xmlns:m="http://schemas.openxmlformats.org/officeDocument/2006/math">
                              <m:r>
                                <a:rPr lang="en-US" altLang="ko-KR" sz="1800" b="1" i="0" smtClean="0">
                                  <a:solidFill>
                                    <a:schemeClr val="tx1"/>
                                  </a:solidFill>
                                  <a:latin typeface="Cambria Math" charset="0"/>
                                  <a:ea typeface="Cambria Math" charset="0"/>
                                  <a:cs typeface="Cambria Math" charset="0"/>
                                </a:rPr>
                                <m:t>𝓛</m:t>
                              </m:r>
                              <m:r>
                                <a:rPr lang="en-US" altLang="ko-KR" sz="1800" b="1" i="0" baseline="-25000" smtClean="0">
                                  <a:solidFill>
                                    <a:schemeClr val="tx1"/>
                                  </a:solidFill>
                                  <a:latin typeface="Cambria Math" panose="02040503050406030204" pitchFamily="18" charset="0"/>
                                </a:rPr>
                                <m:t>𝐒𝐢𝐦𝐢𝐥𝐚𝐫𝐢𝐭𝐲</m:t>
                              </m:r>
                              <m:r>
                                <a:rPr lang="en-US" altLang="ko-KR" sz="1800" b="1" i="1" baseline="-25000" smtClean="0">
                                  <a:solidFill>
                                    <a:schemeClr val="tx1"/>
                                  </a:solidFill>
                                  <a:latin typeface="Cambria Math" panose="02040503050406030204" pitchFamily="18" charset="0"/>
                                </a:rPr>
                                <m:t>; </m:t>
                              </m:r>
                            </m:oMath>
                          </a14:m>
                          <a:endParaRPr lang="ko-KR" altLang="en-US" sz="1100" b="1" baseline="-25000" dirty="0" err="1">
                            <a:solidFill>
                              <a:schemeClr val="tx1"/>
                            </a:solidFill>
                            <a:latin typeface="Calibri" panose="020F0502020204030204" pitchFamily="34" charset="0"/>
                            <a:cs typeface="Calibri" panose="020F0502020204030204" pitchFamily="34" charset="0"/>
                          </a:endParaRPr>
                        </a:p>
                        <a:p>
                          <a:pPr marL="800100" lvl="1" indent="-342900" latinLnBrk="1">
                            <a:buFont typeface="+mj-lt"/>
                            <a:buAutoNum type="arabicParenR"/>
                          </a:pPr>
                          <a:r>
                            <a:rPr lang="en-US" altLang="ko-KR" b="0" i="0" baseline="0" dirty="0">
                              <a:solidFill>
                                <a:schemeClr val="tx1"/>
                              </a:solidFill>
                              <a:latin typeface="Calibri" panose="020F0502020204030204" pitchFamily="34" charset="0"/>
                              <a:cs typeface="Calibri" panose="020F0502020204030204" pitchFamily="34" charset="0"/>
                            </a:rPr>
                            <a:t>if </a:t>
                          </a:r>
                          <a:r>
                            <a:rPr lang="en-US" altLang="ko-KR" b="0" i="1" baseline="0" dirty="0">
                              <a:solidFill>
                                <a:schemeClr val="tx1"/>
                              </a:solidFill>
                              <a:latin typeface="Calibri" panose="020F0502020204030204" pitchFamily="34" charset="0"/>
                              <a:cs typeface="Calibri" panose="020F0502020204030204" pitchFamily="34" charset="0"/>
                            </a:rPr>
                            <a:t> Distinction &gt; threshold </a:t>
                          </a:r>
                          <a:r>
                            <a:rPr lang="en-US" altLang="ko-KR" b="0" i="0" baseline="0" dirty="0">
                              <a:solidFill>
                                <a:schemeClr val="tx1"/>
                              </a:solidFill>
                              <a:latin typeface="Calibri" panose="020F0502020204030204" pitchFamily="34" charset="0"/>
                              <a:cs typeface="Calibri" panose="020F0502020204030204" pitchFamily="34" charset="0"/>
                            </a:rPr>
                            <a:t>then</a:t>
                          </a:r>
                          <a:r>
                            <a:rPr lang="en-US" altLang="ko-KR" b="0" i="1" baseline="0" dirty="0">
                              <a:solidFill>
                                <a:schemeClr val="tx1"/>
                              </a:solidFill>
                              <a:latin typeface="Calibri" panose="020F0502020204030204" pitchFamily="34" charset="0"/>
                              <a:cs typeface="Calibri" panose="020F0502020204030204" pitchFamily="34" charset="0"/>
                            </a:rPr>
                            <a:t> </a:t>
                          </a:r>
                          <a:br>
                            <a:rPr lang="en-US" altLang="ko-KR" b="0" i="1" baseline="0" dirty="0">
                              <a:solidFill>
                                <a:schemeClr val="tx1"/>
                              </a:solidFill>
                              <a:latin typeface="Calibri" panose="020F0502020204030204" pitchFamily="34" charset="0"/>
                              <a:cs typeface="Calibri" panose="020F0502020204030204" pitchFamily="34" charset="0"/>
                            </a:rPr>
                          </a:br>
                          <a:r>
                            <a:rPr lang="en-US" altLang="ko-KR" b="0" i="1" baseline="0" dirty="0">
                              <a:solidFill>
                                <a:schemeClr val="tx1"/>
                              </a:solidFill>
                              <a:latin typeface="Calibri" panose="020F0502020204030204" pitchFamily="34" charset="0"/>
                              <a:cs typeface="Calibri" panose="020F0502020204030204" pitchFamily="34" charset="0"/>
                            </a:rPr>
                            <a:t>Vector Concatenation;</a:t>
                          </a:r>
                          <a:br>
                            <a:rPr lang="en-US" altLang="ko-KR" b="0" i="1" baseline="0" dirty="0">
                              <a:solidFill>
                                <a:schemeClr val="tx1"/>
                              </a:solidFill>
                              <a:latin typeface="Calibri" panose="020F0502020204030204" pitchFamily="34" charset="0"/>
                              <a:cs typeface="Calibri" panose="020F0502020204030204" pitchFamily="34" charset="0"/>
                            </a:rPr>
                          </a:br>
                          <a:r>
                            <a:rPr lang="en-US" altLang="ko-KR" b="0" i="0" baseline="0" dirty="0">
                              <a:solidFill>
                                <a:schemeClr val="tx1"/>
                              </a:solidFill>
                              <a:latin typeface="Calibri" panose="020F0502020204030204" pitchFamily="34" charset="0"/>
                              <a:cs typeface="Calibri" panose="020F0502020204030204" pitchFamily="34" charset="0"/>
                            </a:rPr>
                            <a:t>else </a:t>
                          </a:r>
                          <a:r>
                            <a:rPr lang="en-US" altLang="ko-KR" b="0" i="1" baseline="0" dirty="0">
                              <a:solidFill>
                                <a:schemeClr val="tx1"/>
                              </a:solidFill>
                              <a:latin typeface="Calibri" panose="020F0502020204030204" pitchFamily="34" charset="0"/>
                              <a:cs typeface="Calibri" panose="020F0502020204030204" pitchFamily="34" charset="0"/>
                            </a:rPr>
                            <a:t>continue; </a:t>
                          </a:r>
                          <a:endParaRPr lang="en-US" altLang="ko-KR" b="0" dirty="0">
                            <a:solidFill>
                              <a:schemeClr val="tx1"/>
                            </a:solidFill>
                            <a:latin typeface="Calibri" panose="020F0502020204030204" pitchFamily="34" charset="0"/>
                            <a:cs typeface="Calibri" panose="020F0502020204030204" pitchFamily="34" charset="0"/>
                          </a:endParaRPr>
                        </a:p>
                        <a:p>
                          <a:pPr marL="0" lvl="0" indent="0" latinLnBrk="1">
                            <a:buFont typeface="+mj-lt"/>
                            <a:buNone/>
                          </a:pPr>
                          <a:r>
                            <a:rPr lang="en-US" altLang="ko-KR" b="1" dirty="0">
                              <a:solidFill>
                                <a:schemeClr val="tx1"/>
                              </a:solidFill>
                              <a:latin typeface="Calibri" panose="020F0502020204030204" pitchFamily="34" charset="0"/>
                              <a:cs typeface="Calibri" panose="020F0502020204030204" pitchFamily="34" charset="0"/>
                            </a:rPr>
                            <a:t>End while</a:t>
                          </a:r>
                        </a:p>
                        <a:p>
                          <a:pPr marL="0" lvl="0" indent="0" latinLnBrk="1">
                            <a:buFont typeface="+mj-lt"/>
                            <a:buNone/>
                          </a:pPr>
                          <a:r>
                            <a:rPr lang="en-US" altLang="ko-KR" b="1" dirty="0">
                              <a:solidFill>
                                <a:schemeClr val="tx1"/>
                              </a:solidFill>
                              <a:latin typeface="Calibri" panose="020F0502020204030204" pitchFamily="34" charset="0"/>
                              <a:cs typeface="Calibri" panose="020F0502020204030204" pitchFamily="34" charset="0"/>
                            </a:rPr>
                            <a:t>Output : </a:t>
                          </a:r>
                          <a14:m>
                            <m:oMath xmlns:m="http://schemas.openxmlformats.org/officeDocument/2006/math">
                              <m:r>
                                <a:rPr lang="en-US" altLang="ko-KR" sz="1800" b="1" i="1" smtClean="0">
                                  <a:solidFill>
                                    <a:schemeClr val="tx1"/>
                                  </a:solidFill>
                                  <a:latin typeface="Cambria Math" charset="0"/>
                                  <a:ea typeface="Cambria Math" charset="0"/>
                                  <a:cs typeface="Cambria Math" charset="0"/>
                                </a:rPr>
                                <m:t>𝓛</m:t>
                              </m:r>
                              <m:r>
                                <a:rPr lang="en-US" altLang="ko-KR" sz="1800" b="1" i="1" baseline="-25000">
                                  <a:solidFill>
                                    <a:schemeClr val="tx1"/>
                                  </a:solidFill>
                                  <a:latin typeface="Cambria Math" panose="02040503050406030204" pitchFamily="18" charset="0"/>
                                </a:rPr>
                                <m:t>𝑺𝒊𝒎𝒊𝒍𝒂𝒓𝒊𝒕𝒚</m:t>
                              </m:r>
                            </m:oMath>
                          </a14:m>
                          <a:r>
                            <a:rPr lang="en-US" altLang="ko-KR" b="1" dirty="0">
                              <a:solidFill>
                                <a:schemeClr val="tx1"/>
                              </a:solidFill>
                              <a:latin typeface="Calibri" panose="020F0502020204030204" pitchFamily="34" charset="0"/>
                              <a:cs typeface="Calibri" panose="020F0502020204030204" pitchFamily="34" charset="0"/>
                            </a:rPr>
                            <a:t>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019870"/>
                      </a:ext>
                    </a:extLst>
                  </a:tr>
                </a:tbl>
              </a:graphicData>
            </a:graphic>
          </p:graphicFrame>
        </mc:Choice>
        <mc:Fallback xmlns="">
          <p:graphicFrame>
            <p:nvGraphicFramePr>
              <p:cNvPr id="10" name="표 9">
                <a:extLst>
                  <a:ext uri="{FF2B5EF4-FFF2-40B4-BE49-F238E27FC236}">
                    <a16:creationId xmlns:a16="http://schemas.microsoft.com/office/drawing/2014/main" id="{49C44966-95CA-46F0-B425-58E8B46D3747}"/>
                  </a:ext>
                </a:extLst>
              </p:cNvPr>
              <p:cNvGraphicFramePr>
                <a:graphicFrameLocks noGrp="1"/>
              </p:cNvGraphicFramePr>
              <p:nvPr>
                <p:extLst>
                  <p:ext uri="{D42A27DB-BD31-4B8C-83A1-F6EECF244321}">
                    <p14:modId xmlns:p14="http://schemas.microsoft.com/office/powerpoint/2010/main" val="945346393"/>
                  </p:ext>
                </p:extLst>
              </p:nvPr>
            </p:nvGraphicFramePr>
            <p:xfrm>
              <a:off x="863588" y="1418325"/>
              <a:ext cx="7632848" cy="3754120"/>
            </p:xfrm>
            <a:graphic>
              <a:graphicData uri="http://schemas.openxmlformats.org/drawingml/2006/table">
                <a:tbl>
                  <a:tblPr firstRow="1" bandRow="1">
                    <a:tableStyleId>{5C22544A-7EE6-4342-B048-85BDC9FD1C3A}</a:tableStyleId>
                  </a:tblPr>
                  <a:tblGrid>
                    <a:gridCol w="7632848">
                      <a:extLst>
                        <a:ext uri="{9D8B030D-6E8A-4147-A177-3AD203B41FA5}">
                          <a16:colId xmlns:a16="http://schemas.microsoft.com/office/drawing/2014/main" val="3553841158"/>
                        </a:ext>
                      </a:extLst>
                    </a:gridCol>
                  </a:tblGrid>
                  <a:tr h="370840">
                    <a:tc>
                      <a:txBody>
                        <a:bodyPr/>
                        <a:lstStyle/>
                        <a:p>
                          <a:pPr latinLnBrk="1"/>
                          <a:r>
                            <a:rPr lang="en-US" altLang="ko-KR" dirty="0">
                              <a:solidFill>
                                <a:schemeClr val="tx1"/>
                              </a:solidFill>
                              <a:latin typeface="Calibri" panose="020F0502020204030204" pitchFamily="34" charset="0"/>
                              <a:cs typeface="Calibri" panose="020F0502020204030204" pitchFamily="34" charset="0"/>
                            </a:rPr>
                            <a:t>Algorithm 1 Distinction Threshold</a:t>
                          </a:r>
                          <a:endParaRPr lang="ko-KR" altLang="en-US" dirty="0">
                            <a:solidFill>
                              <a:schemeClr val="tx1"/>
                            </a:solidFill>
                            <a:latin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2855455"/>
                      </a:ext>
                    </a:extLst>
                  </a:tr>
                  <a:tr h="3383280">
                    <a:tc>
                      <a:txBody>
                        <a:bodyPr/>
                        <a:lstStyle/>
                        <a:p>
                          <a:endParaRPr lang="ko-K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 t="-11871" r="-160" b="-2698"/>
                          </a:stretch>
                        </a:blipFill>
                      </a:tcPr>
                    </a:tc>
                    <a:extLst>
                      <a:ext uri="{0D108BD9-81ED-4DB2-BD59-A6C34878D82A}">
                        <a16:rowId xmlns:a16="http://schemas.microsoft.com/office/drawing/2014/main" val="71019870"/>
                      </a:ext>
                    </a:extLst>
                  </a:tr>
                </a:tbl>
              </a:graphicData>
            </a:graphic>
          </p:graphicFrame>
        </mc:Fallback>
      </mc:AlternateContent>
      <p:sp>
        <p:nvSpPr>
          <p:cNvPr id="39" name="TextBox 38">
            <a:extLst>
              <a:ext uri="{FF2B5EF4-FFF2-40B4-BE49-F238E27FC236}">
                <a16:creationId xmlns:a16="http://schemas.microsoft.com/office/drawing/2014/main" id="{361FE014-CA88-4236-8E0E-CB0CCF3072DA}"/>
              </a:ext>
            </a:extLst>
          </p:cNvPr>
          <p:cNvSpPr txBox="1"/>
          <p:nvPr/>
        </p:nvSpPr>
        <p:spPr>
          <a:xfrm>
            <a:off x="467212" y="5301208"/>
            <a:ext cx="7452828" cy="523220"/>
          </a:xfrm>
          <a:prstGeom prst="rect">
            <a:avLst/>
          </a:prstGeom>
          <a:noFill/>
          <a:ln>
            <a:noFill/>
          </a:ln>
        </p:spPr>
        <p:txBody>
          <a:bodyPr wrap="square" rtlCol="0">
            <a:spAutoFit/>
          </a:bodyPr>
          <a:lstStyle/>
          <a:p>
            <a:r>
              <a:rPr lang="en-US" sz="1400" dirty="0">
                <a:latin typeface="Calibri" panose="020F0502020204030204" pitchFamily="34" charset="0"/>
                <a:cs typeface="Calibri" panose="020F0502020204030204" pitchFamily="34" charset="0"/>
              </a:rPr>
              <a:t>If Iteration is over 2 Times,  throw away the captured image And go to step 1. capture image</a:t>
            </a:r>
          </a:p>
          <a:p>
            <a:r>
              <a:rPr lang="en-US" sz="1400" dirty="0">
                <a:latin typeface="Calibri" panose="020F0502020204030204" pitchFamily="34" charset="0"/>
                <a:cs typeface="Calibri" panose="020F0502020204030204" pitchFamily="34" charset="0"/>
              </a:rPr>
              <a:t>At the first time, an operator will set the threshold by manually</a:t>
            </a:r>
          </a:p>
        </p:txBody>
      </p:sp>
    </p:spTree>
    <p:extLst>
      <p:ext uri="{BB962C8B-B14F-4D97-AF65-F5344CB8AC3E}">
        <p14:creationId xmlns:p14="http://schemas.microsoft.com/office/powerpoint/2010/main" val="3405894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텍스트 개체 틀 6">
            <a:extLst>
              <a:ext uri="{FF2B5EF4-FFF2-40B4-BE49-F238E27FC236}">
                <a16:creationId xmlns:a16="http://schemas.microsoft.com/office/drawing/2014/main" id="{4A481E0E-DDC3-437C-826F-BDF04894D1B3}"/>
              </a:ext>
            </a:extLst>
          </p:cNvPr>
          <p:cNvSpPr>
            <a:spLocks noGrp="1"/>
          </p:cNvSpPr>
          <p:nvPr>
            <p:ph idx="1"/>
          </p:nvPr>
        </p:nvSpPr>
        <p:spPr>
          <a:xfrm>
            <a:off x="89706" y="707779"/>
            <a:ext cx="8858312" cy="5521816"/>
          </a:xfrm>
        </p:spPr>
        <p:txBody>
          <a:bodyPr/>
          <a:lstStyle/>
          <a:p>
            <a:r>
              <a:rPr lang="en-US" altLang="ko-KR" dirty="0"/>
              <a:t>The Disaster Profile Embedding</a:t>
            </a:r>
            <a:endParaRPr lang="en-US" altLang="ko-KR" baseline="30000" dirty="0"/>
          </a:p>
          <a:p>
            <a:pPr lvl="1"/>
            <a:r>
              <a:rPr lang="en-US" dirty="0"/>
              <a:t>The Disaster Type and Symptoms are initialized using Glove Vector</a:t>
            </a:r>
            <a:r>
              <a:rPr lang="en-US" baseline="30000" dirty="0"/>
              <a:t>[1], </a:t>
            </a:r>
            <a:r>
              <a:rPr lang="en-US" altLang="ko-KR" dirty="0"/>
              <a:t>, which we fine-tune with our metadata. </a:t>
            </a:r>
            <a:endParaRPr lang="en-US" dirty="0"/>
          </a:p>
          <a:p>
            <a:pPr lvl="1"/>
            <a:r>
              <a:rPr lang="en-US" altLang="ko-KR" dirty="0"/>
              <a:t>For the metadata we use a disaster embedding to represent the textual information in a continuous space and feed it to a bidirectional LSTM.</a:t>
            </a:r>
          </a:p>
          <a:p>
            <a:pPr lvl="1"/>
            <a:r>
              <a:rPr lang="en-US" dirty="0"/>
              <a:t>Uses ratios of co-occurrence probabilities, rather than the co-occurrence probabilities themselves </a:t>
            </a:r>
          </a:p>
          <a:p>
            <a:pPr lvl="1"/>
            <a:endParaRPr lang="en-US" dirty="0"/>
          </a:p>
          <a:p>
            <a:pPr lvl="1"/>
            <a:r>
              <a:rPr lang="en-IN" altLang="ko-KR" dirty="0"/>
              <a:t>The most famous methods to build lower-dimension vector representations for words based on their context</a:t>
            </a:r>
            <a:endParaRPr lang="en-US" altLang="ko-KR" dirty="0"/>
          </a:p>
          <a:p>
            <a:pPr lvl="3"/>
            <a:r>
              <a:rPr lang="en-US" altLang="ko-KR" dirty="0"/>
              <a:t>Co-occurrence Matrix with SVD</a:t>
            </a:r>
          </a:p>
          <a:p>
            <a:pPr lvl="3"/>
            <a:r>
              <a:rPr lang="en-US" altLang="ko-KR" dirty="0"/>
              <a:t>word2vec  (Google)</a:t>
            </a:r>
          </a:p>
          <a:p>
            <a:pPr lvl="3"/>
            <a:r>
              <a:rPr lang="en-US" altLang="ko-KR" b="1" i="1" dirty="0"/>
              <a:t>Global Vector Representations (</a:t>
            </a:r>
            <a:r>
              <a:rPr lang="en-US" altLang="ko-KR" b="1" i="1" dirty="0" err="1"/>
              <a:t>GloVe</a:t>
            </a:r>
            <a:r>
              <a:rPr lang="en-US" altLang="ko-KR" b="1" i="1" dirty="0"/>
              <a:t>)   (Stanford)</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pPr algn="l"/>
            <a:r>
              <a:rPr lang="en-US" altLang="ko-KR" dirty="0"/>
              <a:t>Step </a:t>
            </a:r>
            <a:r>
              <a:rPr lang="ko-KR" altLang="en-US" dirty="0"/>
              <a:t>④</a:t>
            </a:r>
            <a:r>
              <a:rPr lang="en-US" altLang="ko-KR" dirty="0"/>
              <a:t> Profile</a:t>
            </a:r>
            <a:r>
              <a:rPr lang="ko-KR" altLang="en-US" dirty="0"/>
              <a:t> </a:t>
            </a:r>
            <a:r>
              <a:rPr lang="en-US" altLang="ko-KR" dirty="0"/>
              <a:t>Embedding (1)</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53</a:t>
            </a:fld>
            <a:endParaRPr lang="ko-KR" altLang="en-US" dirty="0"/>
          </a:p>
        </p:txBody>
      </p:sp>
      <p:sp>
        <p:nvSpPr>
          <p:cNvPr id="5" name="Footer Placeholder 4"/>
          <p:cNvSpPr>
            <a:spLocks noGrp="1"/>
          </p:cNvSpPr>
          <p:nvPr>
            <p:ph type="ftr" sz="quarter" idx="17"/>
          </p:nvPr>
        </p:nvSpPr>
        <p:spPr>
          <a:xfrm>
            <a:off x="142844" y="6352125"/>
            <a:ext cx="8101565" cy="365125"/>
          </a:xfrm>
        </p:spPr>
        <p:txBody>
          <a:bodyPr/>
          <a:lstStyle/>
          <a:p>
            <a:pPr>
              <a:defRPr/>
            </a:pPr>
            <a:r>
              <a:rPr lang="en-US" altLang="ko-KR" dirty="0"/>
              <a:t>Machine Learning Framework for In-Disaster People Detection</a:t>
            </a:r>
            <a:endParaRPr lang="ko-KR" altLang="en-US" dirty="0"/>
          </a:p>
        </p:txBody>
      </p:sp>
      <p:sp>
        <p:nvSpPr>
          <p:cNvPr id="13" name="직사각형 12">
            <a:extLst>
              <a:ext uri="{FF2B5EF4-FFF2-40B4-BE49-F238E27FC236}">
                <a16:creationId xmlns:a16="http://schemas.microsoft.com/office/drawing/2014/main" id="{D45083F5-F6E0-4B32-8D36-606FB0245077}"/>
              </a:ext>
            </a:extLst>
          </p:cNvPr>
          <p:cNvSpPr/>
          <p:nvPr/>
        </p:nvSpPr>
        <p:spPr>
          <a:xfrm>
            <a:off x="322847" y="5755979"/>
            <a:ext cx="8533629" cy="461665"/>
          </a:xfrm>
          <a:prstGeom prst="rect">
            <a:avLst/>
          </a:prstGeom>
        </p:spPr>
        <p:txBody>
          <a:bodyPr wrap="square">
            <a:spAutoFit/>
          </a:bodyPr>
          <a:lstStyle/>
          <a:p>
            <a:r>
              <a:rPr lang="en-US" altLang="ko-KR" sz="1200" dirty="0">
                <a:latin typeface="NimbusRomNo9L-Regu"/>
              </a:rPr>
              <a:t>[1] Pennington, Jeffrey, Richard </a:t>
            </a:r>
            <a:r>
              <a:rPr lang="en-US" altLang="ko-KR" sz="1200" dirty="0" err="1">
                <a:latin typeface="NimbusRomNo9L-Regu"/>
              </a:rPr>
              <a:t>Socher</a:t>
            </a:r>
            <a:r>
              <a:rPr lang="en-US" altLang="ko-KR" sz="1200" dirty="0">
                <a:latin typeface="NimbusRomNo9L-Regu"/>
              </a:rPr>
              <a:t>, and Christopher Manning. "Glove: Global vectors for word representation." Proceedings of the 2014 conference on empirical methods in natural language processing (EMNLP). 2014.</a:t>
            </a:r>
            <a:endParaRPr lang="ko-KR" altLang="en-US" sz="1200" dirty="0"/>
          </a:p>
        </p:txBody>
      </p:sp>
    </p:spTree>
    <p:extLst>
      <p:ext uri="{BB962C8B-B14F-4D97-AF65-F5344CB8AC3E}">
        <p14:creationId xmlns:p14="http://schemas.microsoft.com/office/powerpoint/2010/main" val="578298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35D019A-FC9A-48BB-A473-F1DFC63E5A4D}"/>
              </a:ext>
            </a:extLst>
          </p:cNvPr>
          <p:cNvSpPr>
            <a:spLocks noGrp="1"/>
          </p:cNvSpPr>
          <p:nvPr>
            <p:ph idx="1"/>
          </p:nvPr>
        </p:nvSpPr>
        <p:spPr/>
        <p:txBody>
          <a:bodyPr/>
          <a:lstStyle/>
          <a:p>
            <a:r>
              <a:rPr lang="en-US" altLang="ko-KR" dirty="0"/>
              <a:t>Represent Disaster</a:t>
            </a:r>
          </a:p>
          <a:p>
            <a:pPr lvl="1"/>
            <a:r>
              <a:rPr lang="en-US" altLang="ko-KR" dirty="0"/>
              <a:t>Fire, Flood, Building Damage due to several causes</a:t>
            </a:r>
          </a:p>
          <a:p>
            <a:pPr lvl="1"/>
            <a:endParaRPr lang="en-US" altLang="ko-KR" dirty="0"/>
          </a:p>
          <a:p>
            <a:pPr marL="180975" lvl="1" indent="-180975">
              <a:spcBef>
                <a:spcPts val="1200"/>
              </a:spcBef>
              <a:buFont typeface="Arial" charset="0"/>
              <a:buChar char="•"/>
            </a:pPr>
            <a:r>
              <a:rPr lang="en-US" altLang="ko-KR" sz="2400" dirty="0">
                <a:solidFill>
                  <a:srgbClr val="0000FF"/>
                </a:solidFill>
              </a:rPr>
              <a:t>Represent disaster-specific ‘Symptom’</a:t>
            </a:r>
          </a:p>
          <a:p>
            <a:pPr lvl="1"/>
            <a:r>
              <a:rPr lang="en-US" altLang="ko-KR" dirty="0"/>
              <a:t>Temperature Change</a:t>
            </a:r>
          </a:p>
          <a:p>
            <a:pPr lvl="1"/>
            <a:r>
              <a:rPr lang="en-US" altLang="ko-KR" dirty="0"/>
              <a:t>Color Change</a:t>
            </a:r>
          </a:p>
          <a:p>
            <a:pPr lvl="1"/>
            <a:r>
              <a:rPr lang="en-US" altLang="ko-KR" dirty="0"/>
              <a:t>Object Shifting/Moving</a:t>
            </a:r>
          </a:p>
          <a:p>
            <a:pPr lvl="1"/>
            <a:r>
              <a:rPr lang="en-US" altLang="ko-KR" dirty="0"/>
              <a:t>Noise</a:t>
            </a:r>
          </a:p>
          <a:p>
            <a:pPr lvl="1"/>
            <a:r>
              <a:rPr lang="en-US" altLang="ko-KR" dirty="0"/>
              <a:t>Water Level</a:t>
            </a:r>
          </a:p>
          <a:p>
            <a:pPr lvl="1"/>
            <a:r>
              <a:rPr lang="en-US" altLang="ko-KR" dirty="0"/>
              <a:t>Smog </a:t>
            </a:r>
          </a:p>
          <a:p>
            <a:pPr lvl="1"/>
            <a:r>
              <a:rPr lang="en-US" altLang="ko-KR" dirty="0"/>
              <a:t>Etc.</a:t>
            </a:r>
          </a:p>
          <a:p>
            <a:pPr marL="0" lvl="1" indent="0">
              <a:buNone/>
            </a:pPr>
            <a:r>
              <a:rPr lang="en-US" altLang="ko-KR" dirty="0"/>
              <a:t>	</a:t>
            </a:r>
          </a:p>
          <a:p>
            <a:endParaRPr lang="ko-KR" altLang="en-US" dirty="0"/>
          </a:p>
        </p:txBody>
      </p:sp>
      <p:sp>
        <p:nvSpPr>
          <p:cNvPr id="3" name="Title 2"/>
          <p:cNvSpPr>
            <a:spLocks noGrp="1"/>
          </p:cNvSpPr>
          <p:nvPr>
            <p:ph type="title"/>
          </p:nvPr>
        </p:nvSpPr>
        <p:spPr/>
        <p:txBody>
          <a:bodyPr/>
          <a:lstStyle/>
          <a:p>
            <a:pPr algn="l"/>
            <a:r>
              <a:rPr lang="en-US" altLang="ko-KR" dirty="0"/>
              <a:t>Step </a:t>
            </a:r>
            <a:r>
              <a:rPr lang="ko-KR" altLang="en-US" dirty="0"/>
              <a:t>④</a:t>
            </a:r>
            <a:r>
              <a:rPr lang="en-US" altLang="ko-KR" dirty="0"/>
              <a:t> Profile</a:t>
            </a:r>
            <a:r>
              <a:rPr lang="ko-KR" altLang="en-US" dirty="0"/>
              <a:t> </a:t>
            </a:r>
            <a:r>
              <a:rPr lang="en-US" altLang="ko-KR" dirty="0"/>
              <a:t>Embedding (2)</a:t>
            </a:r>
            <a:endParaRPr lang="en-US" dirty="0"/>
          </a:p>
        </p:txBody>
      </p:sp>
      <p:sp>
        <p:nvSpPr>
          <p:cNvPr id="4" name="Slide Number Placeholder 3"/>
          <p:cNvSpPr>
            <a:spLocks noGrp="1"/>
          </p:cNvSpPr>
          <p:nvPr>
            <p:ph type="sldNum" sz="quarter" idx="10"/>
          </p:nvPr>
        </p:nvSpPr>
        <p:spPr/>
        <p:txBody>
          <a:bodyPr/>
          <a:lstStyle/>
          <a:p>
            <a:pPr>
              <a:defRPr/>
            </a:pPr>
            <a:fld id="{0BDF5A50-FEA7-4531-911E-E701FBDB2E78}" type="slidenum">
              <a:rPr lang="ko-KR" altLang="en-US" smtClean="0"/>
              <a:pPr>
                <a:defRPr/>
              </a:pPr>
              <a:t>54</a:t>
            </a:fld>
            <a:endParaRPr lang="ko-KR" altLang="en-US" dirty="0"/>
          </a:p>
        </p:txBody>
      </p:sp>
      <p:sp>
        <p:nvSpPr>
          <p:cNvPr id="5" name="Footer Placeholder 4"/>
          <p:cNvSpPr>
            <a:spLocks noGrp="1"/>
          </p:cNvSpPr>
          <p:nvPr>
            <p:ph type="ftr" sz="quarter" idx="17"/>
          </p:nvPr>
        </p:nvSpPr>
        <p:spPr/>
        <p:txBody>
          <a:bodyPr/>
          <a:lstStyle/>
          <a:p>
            <a:pPr>
              <a:defRPr/>
            </a:pPr>
            <a:r>
              <a:rPr lang="en-US" altLang="ko-KR"/>
              <a:t>Machine Learning Framework for In-Disaster People Detection</a:t>
            </a:r>
            <a:endParaRPr lang="ko-KR" altLang="en-US" dirty="0"/>
          </a:p>
        </p:txBody>
      </p:sp>
      <p:sp>
        <p:nvSpPr>
          <p:cNvPr id="6" name="직사각형 2">
            <a:extLst>
              <a:ext uri="{FF2B5EF4-FFF2-40B4-BE49-F238E27FC236}">
                <a16:creationId xmlns:a16="http://schemas.microsoft.com/office/drawing/2014/main" id="{2234600D-6BBD-4454-B238-295B4D657C6E}"/>
              </a:ext>
            </a:extLst>
          </p:cNvPr>
          <p:cNvSpPr/>
          <p:nvPr/>
        </p:nvSpPr>
        <p:spPr>
          <a:xfrm>
            <a:off x="3527884" y="2672916"/>
            <a:ext cx="1764196" cy="684076"/>
          </a:xfrm>
          <a:prstGeom prst="rect">
            <a:avLst/>
          </a:prstGeom>
          <a:solidFill>
            <a:schemeClr val="bg1">
              <a:lumMod val="95000"/>
            </a:schemeClr>
          </a:solidFill>
          <a:ln w="9525">
            <a:solidFill>
              <a:schemeClr val="tx1">
                <a:lumMod val="75000"/>
                <a:lumOff val="25000"/>
              </a:schemeClr>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tx1"/>
                </a:solidFill>
              </a:rPr>
              <a:t>Symptom</a:t>
            </a:r>
            <a:endParaRPr lang="ko-KR" altLang="en-US" sz="1100" b="1" dirty="0" err="1">
              <a:solidFill>
                <a:schemeClr val="tx1"/>
              </a:solidFill>
            </a:endParaRPr>
          </a:p>
        </p:txBody>
      </p:sp>
      <p:sp>
        <p:nvSpPr>
          <p:cNvPr id="7" name="직사각형 16">
            <a:extLst>
              <a:ext uri="{FF2B5EF4-FFF2-40B4-BE49-F238E27FC236}">
                <a16:creationId xmlns:a16="http://schemas.microsoft.com/office/drawing/2014/main" id="{79178A9B-7DD4-4F3D-93A5-4F2930568C41}"/>
              </a:ext>
            </a:extLst>
          </p:cNvPr>
          <p:cNvSpPr/>
          <p:nvPr/>
        </p:nvSpPr>
        <p:spPr>
          <a:xfrm>
            <a:off x="7092280" y="2672916"/>
            <a:ext cx="1764196" cy="684076"/>
          </a:xfrm>
          <a:prstGeom prst="rect">
            <a:avLst/>
          </a:prstGeom>
          <a:solidFill>
            <a:schemeClr val="bg1">
              <a:lumMod val="95000"/>
            </a:schemeClr>
          </a:solidFill>
          <a:ln w="9525">
            <a:solidFill>
              <a:schemeClr val="tx1">
                <a:lumMod val="75000"/>
                <a:lumOff val="25000"/>
              </a:schemeClr>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tx1"/>
                </a:solidFill>
              </a:rPr>
              <a:t>Disaster</a:t>
            </a:r>
            <a:endParaRPr lang="ko-KR" altLang="en-US" sz="1100" b="1" dirty="0" err="1">
              <a:solidFill>
                <a:schemeClr val="tx1"/>
              </a:solidFill>
            </a:endParaRPr>
          </a:p>
        </p:txBody>
      </p:sp>
      <p:sp>
        <p:nvSpPr>
          <p:cNvPr id="8" name="TextBox 7">
            <a:extLst>
              <a:ext uri="{FF2B5EF4-FFF2-40B4-BE49-F238E27FC236}">
                <a16:creationId xmlns:a16="http://schemas.microsoft.com/office/drawing/2014/main" id="{1C2F9196-54C4-4789-8487-61A9C866126B}"/>
              </a:ext>
            </a:extLst>
          </p:cNvPr>
          <p:cNvSpPr txBox="1"/>
          <p:nvPr/>
        </p:nvSpPr>
        <p:spPr>
          <a:xfrm>
            <a:off x="3619784" y="3493243"/>
            <a:ext cx="2117887" cy="2292935"/>
          </a:xfrm>
          <a:prstGeom prst="rect">
            <a:avLst/>
          </a:prstGeom>
          <a:noFill/>
          <a:ln>
            <a:noFill/>
          </a:ln>
        </p:spPr>
        <p:txBody>
          <a:bodyPr wrap="none" rtlCol="0" anchor="ctr">
            <a:spAutoFit/>
          </a:bodyPr>
          <a:lstStyle/>
          <a:p>
            <a:pPr marL="171450" indent="-171450">
              <a:buFontTx/>
              <a:buChar char="-"/>
            </a:pPr>
            <a:r>
              <a:rPr lang="en-US" altLang="ko-KR" sz="1100" dirty="0">
                <a:latin typeface="Calibri" panose="020F0502020204030204" pitchFamily="34" charset="0"/>
                <a:ea typeface="+mn-ea"/>
                <a:cs typeface="Calibri" panose="020F0502020204030204" pitchFamily="34" charset="0"/>
              </a:rPr>
              <a:t>Temporal Feature </a:t>
            </a:r>
          </a:p>
          <a:p>
            <a:pPr lvl="1"/>
            <a:r>
              <a:rPr lang="en-US" altLang="ko-KR" sz="1100" dirty="0">
                <a:latin typeface="Calibri" panose="020F0502020204030204" pitchFamily="34" charset="0"/>
                <a:ea typeface="+mn-ea"/>
                <a:cs typeface="Calibri" panose="020F0502020204030204" pitchFamily="34" charset="0"/>
              </a:rPr>
              <a:t>.Background modeling </a:t>
            </a:r>
            <a:br>
              <a:rPr lang="en-US" altLang="ko-KR" sz="1100" dirty="0">
                <a:latin typeface="Calibri" panose="020F0502020204030204" pitchFamily="34" charset="0"/>
                <a:ea typeface="+mn-ea"/>
                <a:cs typeface="Calibri" panose="020F0502020204030204" pitchFamily="34" charset="0"/>
              </a:rPr>
            </a:br>
            <a:r>
              <a:rPr lang="en-US" altLang="ko-KR" sz="1100" dirty="0">
                <a:latin typeface="Calibri" panose="020F0502020204030204" pitchFamily="34" charset="0"/>
                <a:ea typeface="+mn-ea"/>
                <a:cs typeface="Calibri" panose="020F0502020204030204" pitchFamily="34" charset="0"/>
              </a:rPr>
              <a:t>.subtraction Temperature</a:t>
            </a:r>
          </a:p>
          <a:p>
            <a:pPr lvl="1"/>
            <a:r>
              <a:rPr lang="en-US" altLang="ko-KR" sz="1100" dirty="0">
                <a:latin typeface="Calibri" panose="020F0502020204030204" pitchFamily="34" charset="0"/>
                <a:ea typeface="+mn-ea"/>
                <a:cs typeface="Calibri" panose="020F0502020204030204" pitchFamily="34" charset="0"/>
              </a:rPr>
              <a:t>.Optical Flow</a:t>
            </a:r>
          </a:p>
          <a:p>
            <a:pPr marL="171450" indent="-171450">
              <a:buFontTx/>
              <a:buChar char="-"/>
            </a:pPr>
            <a:r>
              <a:rPr lang="en-US" altLang="ko-KR" sz="1100" dirty="0">
                <a:latin typeface="Calibri" panose="020F0502020204030204" pitchFamily="34" charset="0"/>
                <a:ea typeface="+mn-ea"/>
                <a:cs typeface="Calibri" panose="020F0502020204030204" pitchFamily="34" charset="0"/>
              </a:rPr>
              <a:t>Convolutional features</a:t>
            </a:r>
          </a:p>
          <a:p>
            <a:pPr marL="171450" indent="-171450">
              <a:buFontTx/>
              <a:buChar char="-"/>
            </a:pPr>
            <a:r>
              <a:rPr lang="en-US" altLang="ko-KR" sz="1100" dirty="0">
                <a:latin typeface="Calibri" panose="020F0502020204030204" pitchFamily="34" charset="0"/>
                <a:ea typeface="+mn-ea"/>
                <a:cs typeface="Calibri" panose="020F0502020204030204" pitchFamily="34" charset="0"/>
              </a:rPr>
              <a:t>Color feature</a:t>
            </a:r>
          </a:p>
          <a:p>
            <a:pPr marL="171450" indent="-171450">
              <a:buFontTx/>
              <a:buChar char="-"/>
            </a:pPr>
            <a:r>
              <a:rPr lang="en-US" altLang="ko-KR" sz="1100" dirty="0">
                <a:latin typeface="Calibri" panose="020F0502020204030204" pitchFamily="34" charset="0"/>
                <a:ea typeface="+mn-ea"/>
                <a:cs typeface="Calibri" panose="020F0502020204030204" pitchFamily="34" charset="0"/>
              </a:rPr>
              <a:t>Shape and Texture</a:t>
            </a:r>
          </a:p>
          <a:p>
            <a:pPr marL="171450" indent="-171450">
              <a:buFontTx/>
              <a:buChar char="-"/>
            </a:pPr>
            <a:endParaRPr lang="en-US" altLang="ko-KR" sz="1100" dirty="0">
              <a:latin typeface="Calibri" panose="020F0502020204030204" pitchFamily="34" charset="0"/>
              <a:ea typeface="+mn-ea"/>
              <a:cs typeface="Calibri" panose="020F0502020204030204" pitchFamily="34" charset="0"/>
            </a:endParaRPr>
          </a:p>
          <a:p>
            <a:pPr marL="171450" indent="-171450">
              <a:buFontTx/>
              <a:buChar char="-"/>
            </a:pPr>
            <a:r>
              <a:rPr lang="en-US" altLang="ko-KR" sz="1100" dirty="0">
                <a:latin typeface="Calibri" panose="020F0502020204030204" pitchFamily="34" charset="0"/>
                <a:ea typeface="+mn-ea"/>
                <a:cs typeface="Calibri" panose="020F0502020204030204" pitchFamily="34" charset="0"/>
              </a:rPr>
              <a:t>SNS Context</a:t>
            </a:r>
          </a:p>
          <a:p>
            <a:pPr marL="171450" indent="-171450">
              <a:buFontTx/>
              <a:buChar char="-"/>
            </a:pPr>
            <a:r>
              <a:rPr lang="en-US" altLang="ko-KR" sz="1100" dirty="0">
                <a:latin typeface="Calibri" panose="020F0502020204030204" pitchFamily="34" charset="0"/>
                <a:ea typeface="+mn-ea"/>
                <a:cs typeface="Calibri" panose="020F0502020204030204" pitchFamily="34" charset="0"/>
              </a:rPr>
              <a:t>Utility Disconnect – Electricity</a:t>
            </a:r>
            <a:br>
              <a:rPr lang="en-US" altLang="ko-KR" sz="1100" dirty="0">
                <a:latin typeface="Calibri" panose="020F0502020204030204" pitchFamily="34" charset="0"/>
                <a:ea typeface="+mn-ea"/>
                <a:cs typeface="Calibri" panose="020F0502020204030204" pitchFamily="34" charset="0"/>
              </a:rPr>
            </a:br>
            <a:r>
              <a:rPr lang="en-US" altLang="ko-KR" sz="1100" dirty="0">
                <a:latin typeface="Calibri" panose="020F0502020204030204" pitchFamily="34" charset="0"/>
                <a:ea typeface="+mn-ea"/>
                <a:cs typeface="Calibri" panose="020F0502020204030204" pitchFamily="34" charset="0"/>
              </a:rPr>
              <a:t>                          Water</a:t>
            </a:r>
            <a:br>
              <a:rPr lang="en-US" altLang="ko-KR" sz="1100" dirty="0">
                <a:latin typeface="Calibri" panose="020F0502020204030204" pitchFamily="34" charset="0"/>
                <a:ea typeface="+mn-ea"/>
                <a:cs typeface="Calibri" panose="020F0502020204030204" pitchFamily="34" charset="0"/>
              </a:rPr>
            </a:br>
            <a:r>
              <a:rPr lang="en-US" altLang="ko-KR" sz="1100" dirty="0">
                <a:latin typeface="Calibri" panose="020F0502020204030204" pitchFamily="34" charset="0"/>
                <a:ea typeface="+mn-ea"/>
                <a:cs typeface="Calibri" panose="020F0502020204030204" pitchFamily="34" charset="0"/>
              </a:rPr>
              <a:t>                           Gas..</a:t>
            </a:r>
          </a:p>
          <a:p>
            <a:pPr marL="171450" indent="-171450">
              <a:buFontTx/>
              <a:buChar char="-"/>
            </a:pPr>
            <a:endParaRPr lang="ko-KR" altLang="en-US" sz="1100" dirty="0">
              <a:latin typeface="Calibri" panose="020F0502020204030204" pitchFamily="34" charset="0"/>
              <a:ea typeface="+mn-ea"/>
              <a:cs typeface="Calibri" panose="020F0502020204030204" pitchFamily="34" charset="0"/>
            </a:endParaRPr>
          </a:p>
        </p:txBody>
      </p:sp>
      <p:sp>
        <p:nvSpPr>
          <p:cNvPr id="9" name="TextBox 8">
            <a:extLst>
              <a:ext uri="{FF2B5EF4-FFF2-40B4-BE49-F238E27FC236}">
                <a16:creationId xmlns:a16="http://schemas.microsoft.com/office/drawing/2014/main" id="{E0DF3DF0-8402-44DA-A62E-CA3A178E526A}"/>
              </a:ext>
            </a:extLst>
          </p:cNvPr>
          <p:cNvSpPr txBox="1"/>
          <p:nvPr/>
        </p:nvSpPr>
        <p:spPr>
          <a:xfrm>
            <a:off x="7200340" y="3570186"/>
            <a:ext cx="1614545" cy="2292935"/>
          </a:xfrm>
          <a:prstGeom prst="rect">
            <a:avLst/>
          </a:prstGeom>
          <a:noFill/>
          <a:ln>
            <a:noFill/>
          </a:ln>
        </p:spPr>
        <p:txBody>
          <a:bodyPr wrap="none" rtlCol="0" anchor="ctr">
            <a:spAutoFit/>
          </a:bodyPr>
          <a:lstStyle/>
          <a:p>
            <a:pPr marL="171450" indent="-171450">
              <a:buFontTx/>
              <a:buChar char="-"/>
            </a:pPr>
            <a:r>
              <a:rPr lang="en-US" altLang="ko-KR" sz="1100" u="sng" dirty="0">
                <a:latin typeface="Calibri" panose="020F0502020204030204" pitchFamily="34" charset="0"/>
                <a:ea typeface="+mn-ea"/>
                <a:cs typeface="Calibri" panose="020F0502020204030204" pitchFamily="34" charset="0"/>
              </a:rPr>
              <a:t>Fire *</a:t>
            </a:r>
          </a:p>
          <a:p>
            <a:pPr marL="171450" indent="-171450">
              <a:buFontTx/>
              <a:buChar char="-"/>
            </a:pPr>
            <a:r>
              <a:rPr lang="en-US" altLang="ko-KR" sz="1100" u="sng" dirty="0">
                <a:latin typeface="Calibri" panose="020F0502020204030204" pitchFamily="34" charset="0"/>
                <a:ea typeface="+mn-ea"/>
                <a:cs typeface="Calibri" panose="020F0502020204030204" pitchFamily="34" charset="0"/>
              </a:rPr>
              <a:t>Flood *</a:t>
            </a:r>
          </a:p>
          <a:p>
            <a:pPr marL="171450" indent="-171450">
              <a:buFontTx/>
              <a:buChar char="-"/>
            </a:pPr>
            <a:r>
              <a:rPr lang="en-US" altLang="ko-KR" sz="1100" dirty="0">
                <a:latin typeface="Calibri" panose="020F0502020204030204" pitchFamily="34" charset="0"/>
                <a:ea typeface="+mn-ea"/>
                <a:cs typeface="Calibri" panose="020F0502020204030204" pitchFamily="34" charset="0"/>
              </a:rPr>
              <a:t>Drought</a:t>
            </a:r>
          </a:p>
          <a:p>
            <a:pPr marL="171450" indent="-171450">
              <a:buFontTx/>
              <a:buChar char="-"/>
            </a:pPr>
            <a:r>
              <a:rPr lang="en-US" altLang="ko-KR" sz="1100" dirty="0">
                <a:latin typeface="Calibri" panose="020F0502020204030204" pitchFamily="34" charset="0"/>
                <a:ea typeface="+mn-ea"/>
                <a:cs typeface="Calibri" panose="020F0502020204030204" pitchFamily="34" charset="0"/>
              </a:rPr>
              <a:t>Earthquake</a:t>
            </a:r>
          </a:p>
          <a:p>
            <a:pPr marL="171450" indent="-171450">
              <a:buFontTx/>
              <a:buChar char="-"/>
            </a:pPr>
            <a:r>
              <a:rPr lang="en-US" altLang="ko-KR" sz="1100" dirty="0">
                <a:latin typeface="Calibri" panose="020F0502020204030204" pitchFamily="34" charset="0"/>
                <a:ea typeface="+mn-ea"/>
                <a:cs typeface="Calibri" panose="020F0502020204030204" pitchFamily="34" charset="0"/>
              </a:rPr>
              <a:t>Hurricane/Tornado</a:t>
            </a:r>
          </a:p>
          <a:p>
            <a:pPr marL="171450" indent="-171450">
              <a:buFontTx/>
              <a:buChar char="-"/>
            </a:pPr>
            <a:r>
              <a:rPr lang="en-US" altLang="ko-KR" sz="1100" dirty="0">
                <a:latin typeface="Calibri" panose="020F0502020204030204" pitchFamily="34" charset="0"/>
                <a:ea typeface="+mn-ea"/>
                <a:cs typeface="Calibri" panose="020F0502020204030204" pitchFamily="34" charset="0"/>
              </a:rPr>
              <a:t>Landslide/Avalanche</a:t>
            </a:r>
          </a:p>
          <a:p>
            <a:pPr marL="171450" indent="-171450">
              <a:buFontTx/>
              <a:buChar char="-"/>
            </a:pPr>
            <a:endParaRPr lang="en-US" altLang="ko-KR" sz="1100" dirty="0">
              <a:latin typeface="Calibri" panose="020F0502020204030204" pitchFamily="34" charset="0"/>
              <a:ea typeface="+mn-ea"/>
              <a:cs typeface="Calibri" panose="020F0502020204030204" pitchFamily="34" charset="0"/>
            </a:endParaRPr>
          </a:p>
          <a:p>
            <a:pPr marL="171450" indent="-171450">
              <a:buFontTx/>
              <a:buChar char="-"/>
            </a:pPr>
            <a:r>
              <a:rPr lang="en-US" altLang="ko-KR" sz="1100" dirty="0">
                <a:latin typeface="Calibri" panose="020F0502020204030204" pitchFamily="34" charset="0"/>
                <a:ea typeface="+mn-ea"/>
                <a:cs typeface="Calibri" panose="020F0502020204030204" pitchFamily="34" charset="0"/>
              </a:rPr>
              <a:t>Falling person</a:t>
            </a:r>
          </a:p>
          <a:p>
            <a:pPr marL="171450" indent="-171450">
              <a:buFontTx/>
              <a:buChar char="-"/>
            </a:pPr>
            <a:r>
              <a:rPr lang="en-US" altLang="ko-KR" sz="1100" dirty="0">
                <a:latin typeface="Calibri" panose="020F0502020204030204" pitchFamily="34" charset="0"/>
                <a:ea typeface="+mn-ea"/>
                <a:cs typeface="Calibri" panose="020F0502020204030204" pitchFamily="34" charset="0"/>
              </a:rPr>
              <a:t>Drowning</a:t>
            </a:r>
          </a:p>
          <a:p>
            <a:pPr marL="171450" indent="-171450">
              <a:buFontTx/>
              <a:buChar char="-"/>
            </a:pPr>
            <a:r>
              <a:rPr lang="en-US" altLang="ko-KR" sz="1100" dirty="0">
                <a:latin typeface="Calibri" panose="020F0502020204030204" pitchFamily="34" charset="0"/>
                <a:ea typeface="+mn-ea"/>
                <a:cs typeface="Calibri" panose="020F0502020204030204" pitchFamily="34" charset="0"/>
              </a:rPr>
              <a:t>Injured civilians</a:t>
            </a:r>
          </a:p>
          <a:p>
            <a:pPr marL="171450" indent="-171450">
              <a:buFontTx/>
              <a:buChar char="-"/>
            </a:pPr>
            <a:r>
              <a:rPr lang="en-US" altLang="ko-KR" sz="1100" dirty="0">
                <a:latin typeface="Calibri" panose="020F0502020204030204" pitchFamily="34" charset="0"/>
                <a:ea typeface="+mn-ea"/>
                <a:cs typeface="Calibri" panose="020F0502020204030204" pitchFamily="34" charset="0"/>
              </a:rPr>
              <a:t>Road accident</a:t>
            </a:r>
          </a:p>
          <a:p>
            <a:pPr marL="171450" indent="-171450">
              <a:buFontTx/>
              <a:buChar char="-"/>
            </a:pPr>
            <a:r>
              <a:rPr lang="en-US" altLang="ko-KR" sz="1100" dirty="0">
                <a:latin typeface="Calibri" panose="020F0502020204030204" pitchFamily="34" charset="0"/>
                <a:ea typeface="+mn-ea"/>
                <a:cs typeface="Calibri" panose="020F0502020204030204" pitchFamily="34" charset="0"/>
              </a:rPr>
              <a:t>Crowd related</a:t>
            </a:r>
          </a:p>
          <a:p>
            <a:pPr marL="171450" indent="-171450">
              <a:buFontTx/>
              <a:buChar char="-"/>
            </a:pPr>
            <a:r>
              <a:rPr lang="en-US" altLang="ko-KR" sz="1100" u="sng" dirty="0">
                <a:latin typeface="Calibri" panose="020F0502020204030204" pitchFamily="34" charset="0"/>
                <a:ea typeface="+mn-ea"/>
                <a:cs typeface="Calibri" panose="020F0502020204030204" pitchFamily="34" charset="0"/>
              </a:rPr>
              <a:t>Building demolishing*</a:t>
            </a:r>
            <a:endParaRPr lang="ko-KR" altLang="en-US" sz="1100" u="sng" dirty="0">
              <a:latin typeface="Calibri" panose="020F0502020204030204" pitchFamily="34" charset="0"/>
              <a:ea typeface="+mn-ea"/>
              <a:cs typeface="Calibri" panose="020F0502020204030204" pitchFamily="34" charset="0"/>
            </a:endParaRPr>
          </a:p>
        </p:txBody>
      </p:sp>
      <p:cxnSp>
        <p:nvCxnSpPr>
          <p:cNvPr id="10" name="직선 연결선 20">
            <a:extLst>
              <a:ext uri="{FF2B5EF4-FFF2-40B4-BE49-F238E27FC236}">
                <a16:creationId xmlns:a16="http://schemas.microsoft.com/office/drawing/2014/main" id="{4B867EFD-8C05-4D66-80B4-18D08F10739D}"/>
              </a:ext>
            </a:extLst>
          </p:cNvPr>
          <p:cNvCxnSpPr>
            <a:stCxn id="6" idx="3"/>
            <a:endCxn id="7" idx="1"/>
          </p:cNvCxnSpPr>
          <p:nvPr/>
        </p:nvCxnSpPr>
        <p:spPr>
          <a:xfrm>
            <a:off x="5292080" y="3014954"/>
            <a:ext cx="1800200" cy="0"/>
          </a:xfrm>
          <a:prstGeom prst="line">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sp>
        <p:nvSpPr>
          <p:cNvPr id="11" name="TextBox 10">
            <a:extLst>
              <a:ext uri="{FF2B5EF4-FFF2-40B4-BE49-F238E27FC236}">
                <a16:creationId xmlns:a16="http://schemas.microsoft.com/office/drawing/2014/main" id="{77302F17-5934-4CB1-824A-ED09E52FC5FA}"/>
              </a:ext>
            </a:extLst>
          </p:cNvPr>
          <p:cNvSpPr txBox="1"/>
          <p:nvPr/>
        </p:nvSpPr>
        <p:spPr>
          <a:xfrm>
            <a:off x="5298976" y="2753344"/>
            <a:ext cx="397866" cy="261610"/>
          </a:xfrm>
          <a:prstGeom prst="rect">
            <a:avLst/>
          </a:prstGeom>
          <a:noFill/>
          <a:ln>
            <a:noFill/>
          </a:ln>
        </p:spPr>
        <p:txBody>
          <a:bodyPr wrap="none" rtlCol="0" anchor="ctr">
            <a:spAutoFit/>
          </a:bodyPr>
          <a:lstStyle/>
          <a:p>
            <a:r>
              <a:rPr lang="en-US" altLang="ko-KR" sz="1100" dirty="0">
                <a:latin typeface="Calibri" panose="020F0502020204030204" pitchFamily="34" charset="0"/>
                <a:ea typeface="+mn-ea"/>
                <a:cs typeface="Calibri" panose="020F0502020204030204" pitchFamily="34" charset="0"/>
              </a:rPr>
              <a:t>1..*</a:t>
            </a:r>
            <a:endParaRPr lang="ko-KR" altLang="en-US" sz="1100" dirty="0">
              <a:latin typeface="Calibri" panose="020F0502020204030204" pitchFamily="34" charset="0"/>
              <a:ea typeface="+mn-ea"/>
              <a:cs typeface="Calibri" panose="020F0502020204030204" pitchFamily="34" charset="0"/>
            </a:endParaRPr>
          </a:p>
        </p:txBody>
      </p:sp>
      <p:sp>
        <p:nvSpPr>
          <p:cNvPr id="12" name="TextBox 11">
            <a:extLst>
              <a:ext uri="{FF2B5EF4-FFF2-40B4-BE49-F238E27FC236}">
                <a16:creationId xmlns:a16="http://schemas.microsoft.com/office/drawing/2014/main" id="{9D1483AC-7FAB-4A6B-8067-8A2F60BB19B8}"/>
              </a:ext>
            </a:extLst>
          </p:cNvPr>
          <p:cNvSpPr txBox="1"/>
          <p:nvPr/>
        </p:nvSpPr>
        <p:spPr>
          <a:xfrm>
            <a:off x="6724872" y="2751024"/>
            <a:ext cx="397866" cy="261610"/>
          </a:xfrm>
          <a:prstGeom prst="rect">
            <a:avLst/>
          </a:prstGeom>
          <a:noFill/>
          <a:ln>
            <a:noFill/>
          </a:ln>
        </p:spPr>
        <p:txBody>
          <a:bodyPr wrap="none" rtlCol="0" anchor="ctr">
            <a:spAutoFit/>
          </a:bodyPr>
          <a:lstStyle/>
          <a:p>
            <a:r>
              <a:rPr lang="en-US" altLang="ko-KR" sz="1100" dirty="0">
                <a:latin typeface="Calibri" panose="020F0502020204030204" pitchFamily="34" charset="0"/>
                <a:ea typeface="+mn-ea"/>
                <a:cs typeface="Calibri" panose="020F0502020204030204" pitchFamily="34" charset="0"/>
              </a:rPr>
              <a:t>1..*</a:t>
            </a:r>
            <a:endParaRPr lang="ko-KR" altLang="en-US" sz="1100"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445691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6">
            <a:extLst>
              <a:ext uri="{FF2B5EF4-FFF2-40B4-BE49-F238E27FC236}">
                <a16:creationId xmlns:a16="http://schemas.microsoft.com/office/drawing/2014/main" id="{BD3D9B25-ED23-4EBE-825F-A09D0B3356BB}"/>
              </a:ext>
            </a:extLst>
          </p:cNvPr>
          <p:cNvSpPr>
            <a:spLocks noGrp="1"/>
          </p:cNvSpPr>
          <p:nvPr>
            <p:ph idx="1"/>
          </p:nvPr>
        </p:nvSpPr>
        <p:spPr/>
        <p:txBody>
          <a:bodyPr/>
          <a:lstStyle/>
          <a:p>
            <a:r>
              <a:rPr lang="en-US" dirty="0"/>
              <a:t>Disaster Profile</a:t>
            </a:r>
          </a:p>
          <a:p>
            <a:pPr lvl="1"/>
            <a:r>
              <a:rPr lang="en-US" dirty="0"/>
              <a:t>This profile describes the common symptoms of each disaster type.</a:t>
            </a:r>
          </a:p>
          <a:p>
            <a:r>
              <a:rPr lang="en-US" dirty="0"/>
              <a:t>Elements of Profile</a:t>
            </a:r>
          </a:p>
          <a:p>
            <a:pPr lvl="1"/>
            <a:r>
              <a:rPr lang="en-US" dirty="0"/>
              <a:t>The profile is a tuple of three elements;</a:t>
            </a:r>
          </a:p>
          <a:p>
            <a:pPr lvl="2"/>
            <a:r>
              <a:rPr lang="en-US" dirty="0"/>
              <a:t>Disaster Type</a:t>
            </a:r>
          </a:p>
          <a:p>
            <a:pPr lvl="2"/>
            <a:r>
              <a:rPr lang="en-US" dirty="0"/>
              <a:t>Set of Symptoms</a:t>
            </a:r>
          </a:p>
          <a:p>
            <a:pPr lvl="2"/>
            <a:r>
              <a:rPr lang="en-US" dirty="0"/>
              <a:t>Annotation</a:t>
            </a:r>
          </a:p>
          <a:p>
            <a:pPr lvl="1"/>
            <a:r>
              <a:rPr lang="en-US" dirty="0"/>
              <a:t>A symptom is defined as a tuple of three elements;</a:t>
            </a:r>
          </a:p>
          <a:p>
            <a:pPr lvl="2"/>
            <a:r>
              <a:rPr lang="en-US" dirty="0"/>
              <a:t>Symptom Attribute</a:t>
            </a:r>
          </a:p>
          <a:p>
            <a:pPr lvl="2"/>
            <a:r>
              <a:rPr lang="en-US" dirty="0"/>
              <a:t>Value Range</a:t>
            </a:r>
          </a:p>
          <a:p>
            <a:pPr lvl="2"/>
            <a:r>
              <a:rPr lang="en-US" dirty="0"/>
              <a:t>Constraints</a:t>
            </a:r>
          </a:p>
        </p:txBody>
      </p:sp>
      <p:sp>
        <p:nvSpPr>
          <p:cNvPr id="6" name="제목 5"/>
          <p:cNvSpPr>
            <a:spLocks noGrp="1"/>
          </p:cNvSpPr>
          <p:nvPr>
            <p:ph type="title"/>
          </p:nvPr>
        </p:nvSpPr>
        <p:spPr/>
        <p:txBody>
          <a:bodyPr/>
          <a:lstStyle/>
          <a:p>
            <a:pPr algn="l"/>
            <a:r>
              <a:rPr lang="en-US" altLang="ko-KR" dirty="0"/>
              <a:t>Step </a:t>
            </a:r>
            <a:r>
              <a:rPr lang="ko-KR" altLang="en-US" dirty="0"/>
              <a:t>④</a:t>
            </a:r>
            <a:r>
              <a:rPr lang="en-US" altLang="ko-KR" dirty="0"/>
              <a:t> Profile</a:t>
            </a:r>
            <a:r>
              <a:rPr lang="ko-KR" altLang="en-US" dirty="0"/>
              <a:t> </a:t>
            </a:r>
            <a:r>
              <a:rPr lang="en-US" altLang="ko-KR" dirty="0"/>
              <a:t>Embedding (3)</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55</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6317242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6">
            <a:extLst>
              <a:ext uri="{FF2B5EF4-FFF2-40B4-BE49-F238E27FC236}">
                <a16:creationId xmlns:a16="http://schemas.microsoft.com/office/drawing/2014/main" id="{BD3D9B25-ED23-4EBE-825F-A09D0B3356BB}"/>
              </a:ext>
            </a:extLst>
          </p:cNvPr>
          <p:cNvSpPr>
            <a:spLocks noGrp="1"/>
          </p:cNvSpPr>
          <p:nvPr>
            <p:ph idx="1"/>
          </p:nvPr>
        </p:nvSpPr>
        <p:spPr/>
        <p:txBody>
          <a:bodyPr/>
          <a:lstStyle/>
          <a:p>
            <a:r>
              <a:rPr lang="en-US" dirty="0"/>
              <a:t>Example) Disaster Profile for Fire</a:t>
            </a:r>
          </a:p>
          <a:p>
            <a:pPr marL="250825" lvl="1" indent="0">
              <a:buNone/>
            </a:pPr>
            <a:r>
              <a:rPr lang="en-US" dirty="0"/>
              <a:t>(Fire, Fire Symptom </a:t>
            </a:r>
          </a:p>
          <a:p>
            <a:pPr marL="250825" lvl="1" indent="0">
              <a:buNone/>
            </a:pPr>
            <a:r>
              <a:rPr lang="en-US" dirty="0"/>
              <a:t>{</a:t>
            </a:r>
          </a:p>
          <a:p>
            <a:pPr marL="476250" lvl="2" indent="0">
              <a:buNone/>
            </a:pPr>
            <a:r>
              <a:rPr lang="en-US" altLang="ko-KR" dirty="0"/>
              <a:t>(pixel fire, </a:t>
            </a:r>
            <a:r>
              <a:rPr lang="pt-BR" altLang="ko-KR" dirty="0"/>
              <a:t> (R&gt;G&gt;B) &amp; (|R-B|≥ 90) &amp; (|G-B| ≥40, 1 ) ,</a:t>
            </a:r>
            <a:br>
              <a:rPr lang="pt-BR" altLang="ko-KR" dirty="0"/>
            </a:br>
            <a:r>
              <a:rPr lang="pt-BR" altLang="ko-KR" dirty="0"/>
              <a:t>(</a:t>
            </a:r>
            <a:r>
              <a:rPr lang="en-US" altLang="ko-KR" dirty="0"/>
              <a:t>pixel fire, </a:t>
            </a:r>
            <a:r>
              <a:rPr lang="pt-BR" altLang="ko-KR" dirty="0"/>
              <a:t> (R &gt; 190) &amp; (G &gt; 100) &amp; (B &lt; 180), 1 ) ,</a:t>
            </a:r>
            <a:br>
              <a:rPr lang="pt-BR" altLang="ko-KR" dirty="0"/>
            </a:br>
            <a:r>
              <a:rPr lang="en-US" altLang="ko-KR" dirty="0"/>
              <a:t>(color  detection , </a:t>
            </a:r>
            <a:r>
              <a:rPr lang="en-US" altLang="ko-KR" dirty="0" err="1"/>
              <a:t>R</a:t>
            </a:r>
            <a:r>
              <a:rPr lang="en-US" altLang="ko-KR" baseline="-25000" dirty="0" err="1"/>
              <a:t>t</a:t>
            </a:r>
            <a:r>
              <a:rPr lang="en-US" altLang="ko-KR" dirty="0"/>
              <a:t>(</a:t>
            </a:r>
            <a:r>
              <a:rPr lang="en-US" altLang="ko-KR" dirty="0" err="1"/>
              <a:t>x,y</a:t>
            </a:r>
            <a:r>
              <a:rPr lang="en-US" altLang="ko-KR" dirty="0"/>
              <a:t>)&gt; </a:t>
            </a:r>
            <a:r>
              <a:rPr lang="en-US" altLang="ko-KR" dirty="0" err="1"/>
              <a:t>R</a:t>
            </a:r>
            <a:r>
              <a:rPr lang="en-US" altLang="ko-KR" baseline="-25000" dirty="0" err="1"/>
              <a:t>mean</a:t>
            </a:r>
            <a:r>
              <a:rPr lang="en-US" altLang="ko-KR" dirty="0"/>
              <a:t> , 0 )</a:t>
            </a:r>
          </a:p>
          <a:p>
            <a:pPr marL="476250" lvl="2" indent="0">
              <a:buNone/>
            </a:pPr>
            <a:r>
              <a:rPr lang="en-US" altLang="ko-KR" dirty="0"/>
              <a:t>(CO</a:t>
            </a:r>
            <a:r>
              <a:rPr lang="en-US" altLang="ko-KR" baseline="-25000" dirty="0"/>
              <a:t>2</a:t>
            </a:r>
            <a:r>
              <a:rPr lang="en-US" altLang="ko-KR" dirty="0"/>
              <a:t> Resonance, 4.3µm~4.5µm, 2~15H fluctuation) </a:t>
            </a:r>
            <a:br>
              <a:rPr lang="en-US" altLang="ko-KR" dirty="0"/>
            </a:br>
            <a:r>
              <a:rPr lang="en-US" altLang="ko-KR" dirty="0"/>
              <a:t>(smoke size,     10m , under 10km), </a:t>
            </a:r>
            <a:br>
              <a:rPr lang="en-US" altLang="ko-KR" dirty="0"/>
            </a:br>
            <a:r>
              <a:rPr lang="en-US" altLang="ko-KR" dirty="0"/>
              <a:t>(smoke size,    20m ,under 20km)</a:t>
            </a:r>
            <a:br>
              <a:rPr lang="en-US" dirty="0"/>
            </a:br>
            <a:r>
              <a:rPr lang="en-US" dirty="0"/>
              <a:t>(fire size Pi ,    1m</a:t>
            </a:r>
            <a:r>
              <a:rPr lang="en-US" baseline="30000" dirty="0"/>
              <a:t>2</a:t>
            </a:r>
            <a:r>
              <a:rPr lang="en-US" dirty="0"/>
              <a:t>, under 1.8km), </a:t>
            </a:r>
            <a:br>
              <a:rPr lang="en-US" dirty="0"/>
            </a:br>
            <a:r>
              <a:rPr lang="en-US" altLang="ko-KR" dirty="0"/>
              <a:t>(flame height </a:t>
            </a:r>
            <a:r>
              <a:rPr lang="en-US" altLang="ko-KR" dirty="0" err="1"/>
              <a:t>f</a:t>
            </a:r>
            <a:r>
              <a:rPr lang="en-US" altLang="ko-KR" baseline="-25000" dirty="0" err="1"/>
              <a:t>h</a:t>
            </a:r>
            <a:r>
              <a:rPr lang="en-US" altLang="ko-KR" dirty="0"/>
              <a:t>, 1m</a:t>
            </a:r>
            <a:r>
              <a:rPr lang="en-US" altLang="ko-KR" baseline="30000" dirty="0"/>
              <a:t>2</a:t>
            </a:r>
            <a:r>
              <a:rPr lang="en-US" altLang="ko-KR" dirty="0"/>
              <a:t>  , under 1.8km) </a:t>
            </a:r>
          </a:p>
          <a:p>
            <a:pPr marL="250825" lvl="1" indent="0">
              <a:buNone/>
            </a:pPr>
            <a:r>
              <a:rPr lang="en-US" altLang="ko-KR" dirty="0"/>
              <a:t> }</a:t>
            </a:r>
          </a:p>
          <a:p>
            <a:pPr marL="250825" lvl="1" indent="0">
              <a:buNone/>
            </a:pPr>
            <a:r>
              <a:rPr lang="en-US" altLang="ko-KR" dirty="0"/>
              <a:t> Trained Image Location )</a:t>
            </a:r>
            <a:br>
              <a:rPr lang="en-US" altLang="ko-KR" dirty="0"/>
            </a:br>
            <a:endParaRPr lang="en-US" dirty="0"/>
          </a:p>
        </p:txBody>
      </p:sp>
      <p:sp>
        <p:nvSpPr>
          <p:cNvPr id="6" name="제목 5"/>
          <p:cNvSpPr>
            <a:spLocks noGrp="1"/>
          </p:cNvSpPr>
          <p:nvPr>
            <p:ph type="title"/>
          </p:nvPr>
        </p:nvSpPr>
        <p:spPr/>
        <p:txBody>
          <a:bodyPr/>
          <a:lstStyle/>
          <a:p>
            <a:pPr algn="l"/>
            <a:r>
              <a:rPr lang="en-US" altLang="ko-KR" dirty="0"/>
              <a:t>Step </a:t>
            </a:r>
            <a:r>
              <a:rPr lang="ko-KR" altLang="en-US" dirty="0"/>
              <a:t>④</a:t>
            </a:r>
            <a:r>
              <a:rPr lang="en-US" altLang="ko-KR" dirty="0"/>
              <a:t> Profile</a:t>
            </a:r>
            <a:r>
              <a:rPr lang="ko-KR" altLang="en-US" dirty="0"/>
              <a:t> </a:t>
            </a:r>
            <a:r>
              <a:rPr lang="en-US" altLang="ko-KR" dirty="0"/>
              <a:t>Embedding (3-1)</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56</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3662513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6">
            <a:extLst>
              <a:ext uri="{FF2B5EF4-FFF2-40B4-BE49-F238E27FC236}">
                <a16:creationId xmlns:a16="http://schemas.microsoft.com/office/drawing/2014/main" id="{BD3D9B25-ED23-4EBE-825F-A09D0B3356BB}"/>
              </a:ext>
            </a:extLst>
          </p:cNvPr>
          <p:cNvSpPr>
            <a:spLocks noGrp="1"/>
          </p:cNvSpPr>
          <p:nvPr>
            <p:ph idx="1"/>
          </p:nvPr>
        </p:nvSpPr>
        <p:spPr/>
        <p:txBody>
          <a:bodyPr/>
          <a:lstStyle/>
          <a:p>
            <a:r>
              <a:rPr lang="en-US" dirty="0"/>
              <a:t>Example </a:t>
            </a:r>
            <a:r>
              <a:rPr lang="en-US" i="1" dirty="0"/>
              <a:t>Disaster Symptom Profile</a:t>
            </a:r>
            <a:r>
              <a:rPr lang="en-US" dirty="0"/>
              <a:t>. (Fire)</a:t>
            </a:r>
          </a:p>
          <a:p>
            <a:r>
              <a:rPr lang="en-US" i="1" dirty="0"/>
              <a:t>(Fire, smoke{(smoke size,10m , under 10km),</a:t>
            </a:r>
            <a:br>
              <a:rPr lang="en-US" i="1" dirty="0"/>
            </a:br>
            <a:r>
              <a:rPr lang="en-US" i="1" dirty="0"/>
              <a:t>                       </a:t>
            </a:r>
            <a:r>
              <a:rPr lang="en-US" altLang="ko-KR" i="1" dirty="0"/>
              <a:t>(smoke size,20m ,under 20km)}, 0)</a:t>
            </a:r>
            <a:br>
              <a:rPr lang="en-US" altLang="ko-KR" i="1" dirty="0"/>
            </a:br>
            <a:r>
              <a:rPr lang="en-US" altLang="ko-KR" i="1" dirty="0"/>
              <a:t>      </a:t>
            </a:r>
            <a:endParaRPr lang="en-US" i="1" dirty="0"/>
          </a:p>
        </p:txBody>
      </p:sp>
      <p:sp>
        <p:nvSpPr>
          <p:cNvPr id="6" name="제목 5"/>
          <p:cNvSpPr>
            <a:spLocks noGrp="1"/>
          </p:cNvSpPr>
          <p:nvPr>
            <p:ph type="title"/>
          </p:nvPr>
        </p:nvSpPr>
        <p:spPr/>
        <p:txBody>
          <a:bodyPr/>
          <a:lstStyle/>
          <a:p>
            <a:pPr algn="l"/>
            <a:r>
              <a:rPr lang="en-US" altLang="ko-KR" dirty="0"/>
              <a:t>Step </a:t>
            </a:r>
            <a:r>
              <a:rPr lang="ko-KR" altLang="en-US" dirty="0">
                <a:latin typeface="+mn-ea"/>
              </a:rPr>
              <a:t>④</a:t>
            </a:r>
            <a:r>
              <a:rPr lang="en-US" altLang="ko-KR" dirty="0"/>
              <a:t> Profile</a:t>
            </a:r>
            <a:r>
              <a:rPr lang="ko-KR" altLang="en-US" dirty="0"/>
              <a:t> </a:t>
            </a:r>
            <a:r>
              <a:rPr lang="en-US" altLang="ko-KR" dirty="0"/>
              <a:t>Embedding (3-2)</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57</a:t>
            </a:fld>
            <a:endParaRPr lang="ko-KR" altLang="en-US" dirty="0"/>
          </a:p>
        </p:txBody>
      </p:sp>
      <p:sp>
        <p:nvSpPr>
          <p:cNvPr id="5" name="바닥글 개체 틀 4"/>
          <p:cNvSpPr>
            <a:spLocks noGrp="1"/>
          </p:cNvSpPr>
          <p:nvPr>
            <p:ph type="ftr" sz="quarter" idx="17"/>
          </p:nvPr>
        </p:nvSpPr>
        <p:spPr>
          <a:xfrm>
            <a:off x="142843" y="6356350"/>
            <a:ext cx="8101563" cy="365125"/>
          </a:xfrm>
        </p:spPr>
        <p:txBody>
          <a:bodyPr/>
          <a:lstStyle/>
          <a:p>
            <a:r>
              <a:rPr lang="en-US" altLang="ko-KR"/>
              <a:t>Machine Learning Framework for In-Disaster People Detection</a:t>
            </a:r>
            <a:endParaRPr lang="ko-KR" altLang="en-US" dirty="0"/>
          </a:p>
        </p:txBody>
      </p:sp>
      <p:sp>
        <p:nvSpPr>
          <p:cNvPr id="7" name="직사각형 6">
            <a:extLst>
              <a:ext uri="{FF2B5EF4-FFF2-40B4-BE49-F238E27FC236}">
                <a16:creationId xmlns:a16="http://schemas.microsoft.com/office/drawing/2014/main" id="{D09CB518-33CC-4E47-901D-FED2ED9A3D7E}"/>
              </a:ext>
            </a:extLst>
          </p:cNvPr>
          <p:cNvSpPr/>
          <p:nvPr/>
        </p:nvSpPr>
        <p:spPr>
          <a:xfrm>
            <a:off x="2044600" y="7376798"/>
            <a:ext cx="2718710" cy="1600438"/>
          </a:xfrm>
          <a:prstGeom prst="rect">
            <a:avLst/>
          </a:prstGeom>
        </p:spPr>
        <p:txBody>
          <a:bodyPr wrap="square">
            <a:spAutoFit/>
          </a:bodyPr>
          <a:lstStyle/>
          <a:p>
            <a:pPr lvl="1"/>
            <a:r>
              <a:rPr lang="en-US" altLang="ko-KR" sz="1400" dirty="0">
                <a:latin typeface="Calibri" panose="020F0502020204030204" pitchFamily="34" charset="0"/>
                <a:cs typeface="Calibri" panose="020F0502020204030204" pitchFamily="34" charset="0"/>
              </a:rPr>
              <a:t>Temperature Change</a:t>
            </a:r>
          </a:p>
          <a:p>
            <a:pPr lvl="1"/>
            <a:r>
              <a:rPr lang="en-US" altLang="ko-KR" sz="1400" dirty="0">
                <a:latin typeface="Calibri" panose="020F0502020204030204" pitchFamily="34" charset="0"/>
                <a:cs typeface="Calibri" panose="020F0502020204030204" pitchFamily="34" charset="0"/>
              </a:rPr>
              <a:t>Color Change</a:t>
            </a:r>
          </a:p>
          <a:p>
            <a:pPr lvl="1"/>
            <a:r>
              <a:rPr lang="en-US" altLang="ko-KR" sz="1400" dirty="0">
                <a:latin typeface="Calibri" panose="020F0502020204030204" pitchFamily="34" charset="0"/>
                <a:cs typeface="Calibri" panose="020F0502020204030204" pitchFamily="34" charset="0"/>
              </a:rPr>
              <a:t>Object Shifting/Moving</a:t>
            </a:r>
          </a:p>
          <a:p>
            <a:pPr lvl="1"/>
            <a:r>
              <a:rPr lang="en-US" altLang="ko-KR" sz="1400" dirty="0">
                <a:latin typeface="Calibri" panose="020F0502020204030204" pitchFamily="34" charset="0"/>
                <a:cs typeface="Calibri" panose="020F0502020204030204" pitchFamily="34" charset="0"/>
              </a:rPr>
              <a:t>Noise</a:t>
            </a:r>
          </a:p>
          <a:p>
            <a:pPr lvl="1"/>
            <a:r>
              <a:rPr lang="en-US" altLang="ko-KR" sz="1400" dirty="0">
                <a:latin typeface="Calibri" panose="020F0502020204030204" pitchFamily="34" charset="0"/>
                <a:cs typeface="Calibri" panose="020F0502020204030204" pitchFamily="34" charset="0"/>
              </a:rPr>
              <a:t>Water Level</a:t>
            </a:r>
          </a:p>
          <a:p>
            <a:pPr lvl="1"/>
            <a:r>
              <a:rPr lang="en-US" altLang="ko-KR" sz="1400" dirty="0">
                <a:latin typeface="Calibri" panose="020F0502020204030204" pitchFamily="34" charset="0"/>
                <a:cs typeface="Calibri" panose="020F0502020204030204" pitchFamily="34" charset="0"/>
              </a:rPr>
              <a:t>Smog </a:t>
            </a:r>
          </a:p>
          <a:p>
            <a:pPr lvl="1"/>
            <a:r>
              <a:rPr lang="en-US" altLang="ko-KR" sz="1400" dirty="0">
                <a:latin typeface="Calibri" panose="020F0502020204030204" pitchFamily="34" charset="0"/>
                <a:cs typeface="Calibri" panose="020F0502020204030204" pitchFamily="34" charset="0"/>
              </a:rPr>
              <a:t>Etc.</a:t>
            </a:r>
          </a:p>
        </p:txBody>
      </p:sp>
      <p:sp>
        <p:nvSpPr>
          <p:cNvPr id="9" name="TextBox 8">
            <a:extLst>
              <a:ext uri="{FF2B5EF4-FFF2-40B4-BE49-F238E27FC236}">
                <a16:creationId xmlns:a16="http://schemas.microsoft.com/office/drawing/2014/main" id="{76DC2F75-138D-421F-8BB9-4E6A01D7DA82}"/>
              </a:ext>
            </a:extLst>
          </p:cNvPr>
          <p:cNvSpPr txBox="1"/>
          <p:nvPr/>
        </p:nvSpPr>
        <p:spPr>
          <a:xfrm>
            <a:off x="-7628" y="6993396"/>
            <a:ext cx="1970411" cy="2893100"/>
          </a:xfrm>
          <a:prstGeom prst="rect">
            <a:avLst/>
          </a:prstGeom>
          <a:noFill/>
          <a:ln>
            <a:noFill/>
          </a:ln>
        </p:spPr>
        <p:txBody>
          <a:bodyPr wrap="none" rtlCol="0" anchor="ctr">
            <a:spAutoFit/>
          </a:bodyPr>
          <a:lstStyle/>
          <a:p>
            <a:pPr marL="171450" indent="-171450">
              <a:buFontTx/>
              <a:buChar char="-"/>
            </a:pPr>
            <a:r>
              <a:rPr lang="en-US" altLang="ko-KR" sz="1400" u="sng" dirty="0">
                <a:latin typeface="Calibri" panose="020F0502020204030204" pitchFamily="34" charset="0"/>
                <a:ea typeface="+mn-ea"/>
                <a:cs typeface="Calibri" panose="020F0502020204030204" pitchFamily="34" charset="0"/>
              </a:rPr>
              <a:t>Fire *</a:t>
            </a:r>
          </a:p>
          <a:p>
            <a:pPr marL="171450" indent="-171450">
              <a:buFontTx/>
              <a:buChar char="-"/>
            </a:pPr>
            <a:r>
              <a:rPr lang="en-US" altLang="ko-KR" sz="1400" u="sng" dirty="0">
                <a:latin typeface="Calibri" panose="020F0502020204030204" pitchFamily="34" charset="0"/>
                <a:ea typeface="+mn-ea"/>
                <a:cs typeface="Calibri" panose="020F0502020204030204" pitchFamily="34" charset="0"/>
              </a:rPr>
              <a:t>Flood *</a:t>
            </a:r>
          </a:p>
          <a:p>
            <a:pPr marL="171450" indent="-171450">
              <a:buFontTx/>
              <a:buChar char="-"/>
            </a:pPr>
            <a:r>
              <a:rPr lang="en-US" altLang="ko-KR" sz="1400" dirty="0">
                <a:latin typeface="Calibri" panose="020F0502020204030204" pitchFamily="34" charset="0"/>
                <a:ea typeface="+mn-ea"/>
                <a:cs typeface="Calibri" panose="020F0502020204030204" pitchFamily="34" charset="0"/>
              </a:rPr>
              <a:t>Drought</a:t>
            </a:r>
          </a:p>
          <a:p>
            <a:pPr marL="171450" indent="-171450">
              <a:buFontTx/>
              <a:buChar char="-"/>
            </a:pPr>
            <a:r>
              <a:rPr lang="en-US" altLang="ko-KR" sz="1400" dirty="0">
                <a:latin typeface="Calibri" panose="020F0502020204030204" pitchFamily="34" charset="0"/>
                <a:ea typeface="+mn-ea"/>
                <a:cs typeface="Calibri" panose="020F0502020204030204" pitchFamily="34" charset="0"/>
              </a:rPr>
              <a:t>Earthquake</a:t>
            </a:r>
          </a:p>
          <a:p>
            <a:pPr marL="171450" indent="-171450">
              <a:buFontTx/>
              <a:buChar char="-"/>
            </a:pPr>
            <a:r>
              <a:rPr lang="en-US" altLang="ko-KR" sz="1400" dirty="0">
                <a:latin typeface="Calibri" panose="020F0502020204030204" pitchFamily="34" charset="0"/>
                <a:ea typeface="+mn-ea"/>
                <a:cs typeface="Calibri" panose="020F0502020204030204" pitchFamily="34" charset="0"/>
              </a:rPr>
              <a:t>Hurricane/Tornado</a:t>
            </a:r>
          </a:p>
          <a:p>
            <a:pPr marL="171450" indent="-171450">
              <a:buFontTx/>
              <a:buChar char="-"/>
            </a:pPr>
            <a:r>
              <a:rPr lang="en-US" altLang="ko-KR" sz="1400" dirty="0">
                <a:latin typeface="Calibri" panose="020F0502020204030204" pitchFamily="34" charset="0"/>
                <a:ea typeface="+mn-ea"/>
                <a:cs typeface="Calibri" panose="020F0502020204030204" pitchFamily="34" charset="0"/>
              </a:rPr>
              <a:t>Landslide/Avalanche</a:t>
            </a:r>
          </a:p>
          <a:p>
            <a:pPr marL="171450" indent="-171450">
              <a:buFontTx/>
              <a:buChar char="-"/>
            </a:pPr>
            <a:endParaRPr lang="en-US" altLang="ko-KR" sz="1400" dirty="0">
              <a:latin typeface="Calibri" panose="020F0502020204030204" pitchFamily="34" charset="0"/>
              <a:ea typeface="+mn-ea"/>
              <a:cs typeface="Calibri" panose="020F0502020204030204" pitchFamily="34" charset="0"/>
            </a:endParaRPr>
          </a:p>
          <a:p>
            <a:pPr marL="171450" indent="-171450">
              <a:buFontTx/>
              <a:buChar char="-"/>
            </a:pPr>
            <a:r>
              <a:rPr lang="en-US" altLang="ko-KR" sz="1400" dirty="0">
                <a:latin typeface="Calibri" panose="020F0502020204030204" pitchFamily="34" charset="0"/>
                <a:ea typeface="+mn-ea"/>
                <a:cs typeface="Calibri" panose="020F0502020204030204" pitchFamily="34" charset="0"/>
              </a:rPr>
              <a:t>Falling person</a:t>
            </a:r>
          </a:p>
          <a:p>
            <a:pPr marL="171450" indent="-171450">
              <a:buFontTx/>
              <a:buChar char="-"/>
            </a:pPr>
            <a:r>
              <a:rPr lang="en-US" altLang="ko-KR" sz="1400" dirty="0">
                <a:latin typeface="Calibri" panose="020F0502020204030204" pitchFamily="34" charset="0"/>
                <a:ea typeface="+mn-ea"/>
                <a:cs typeface="Calibri" panose="020F0502020204030204" pitchFamily="34" charset="0"/>
              </a:rPr>
              <a:t>Drowning</a:t>
            </a:r>
          </a:p>
          <a:p>
            <a:pPr marL="171450" indent="-171450">
              <a:buFontTx/>
              <a:buChar char="-"/>
            </a:pPr>
            <a:r>
              <a:rPr lang="en-US" altLang="ko-KR" sz="1400" dirty="0">
                <a:latin typeface="Calibri" panose="020F0502020204030204" pitchFamily="34" charset="0"/>
                <a:ea typeface="+mn-ea"/>
                <a:cs typeface="Calibri" panose="020F0502020204030204" pitchFamily="34" charset="0"/>
              </a:rPr>
              <a:t>Injured civilians</a:t>
            </a:r>
          </a:p>
          <a:p>
            <a:pPr marL="171450" indent="-171450">
              <a:buFontTx/>
              <a:buChar char="-"/>
            </a:pPr>
            <a:r>
              <a:rPr lang="en-US" altLang="ko-KR" sz="1400" dirty="0">
                <a:latin typeface="Calibri" panose="020F0502020204030204" pitchFamily="34" charset="0"/>
                <a:ea typeface="+mn-ea"/>
                <a:cs typeface="Calibri" panose="020F0502020204030204" pitchFamily="34" charset="0"/>
              </a:rPr>
              <a:t>Road accident</a:t>
            </a:r>
          </a:p>
          <a:p>
            <a:pPr marL="171450" indent="-171450">
              <a:buFontTx/>
              <a:buChar char="-"/>
            </a:pPr>
            <a:r>
              <a:rPr lang="en-US" altLang="ko-KR" sz="1400" dirty="0">
                <a:latin typeface="Calibri" panose="020F0502020204030204" pitchFamily="34" charset="0"/>
                <a:ea typeface="+mn-ea"/>
                <a:cs typeface="Calibri" panose="020F0502020204030204" pitchFamily="34" charset="0"/>
              </a:rPr>
              <a:t>Crowd related</a:t>
            </a:r>
          </a:p>
          <a:p>
            <a:pPr marL="171450" indent="-171450">
              <a:buFontTx/>
              <a:buChar char="-"/>
            </a:pPr>
            <a:r>
              <a:rPr lang="en-US" altLang="ko-KR" sz="1400" u="sng" dirty="0">
                <a:latin typeface="Calibri" panose="020F0502020204030204" pitchFamily="34" charset="0"/>
                <a:ea typeface="+mn-ea"/>
                <a:cs typeface="Calibri" panose="020F0502020204030204" pitchFamily="34" charset="0"/>
              </a:rPr>
              <a:t>Building demolishing*</a:t>
            </a:r>
            <a:endParaRPr lang="ko-KR" altLang="en-US" sz="1400" u="sng" dirty="0">
              <a:latin typeface="Calibri" panose="020F0502020204030204" pitchFamily="34" charset="0"/>
              <a:ea typeface="+mn-ea"/>
              <a:cs typeface="Calibri" panose="020F0502020204030204" pitchFamily="34" charset="0"/>
            </a:endParaRPr>
          </a:p>
        </p:txBody>
      </p:sp>
      <p:sp>
        <p:nvSpPr>
          <p:cNvPr id="8" name="직사각형 7">
            <a:extLst>
              <a:ext uri="{FF2B5EF4-FFF2-40B4-BE49-F238E27FC236}">
                <a16:creationId xmlns:a16="http://schemas.microsoft.com/office/drawing/2014/main" id="{AE8F01C9-42B4-4694-AF32-7E58C53898F4}"/>
              </a:ext>
            </a:extLst>
          </p:cNvPr>
          <p:cNvSpPr/>
          <p:nvPr/>
        </p:nvSpPr>
        <p:spPr>
          <a:xfrm>
            <a:off x="4636888" y="7557159"/>
            <a:ext cx="3832182" cy="1169551"/>
          </a:xfrm>
          <a:prstGeom prst="rect">
            <a:avLst/>
          </a:prstGeom>
        </p:spPr>
        <p:txBody>
          <a:bodyPr wrap="square">
            <a:spAutoFit/>
          </a:bodyPr>
          <a:lstStyle/>
          <a:p>
            <a:pPr lvl="2"/>
            <a:r>
              <a:rPr lang="en-US" altLang="ko-KR" sz="1400" dirty="0">
                <a:latin typeface="Calibri" panose="020F0502020204030204" pitchFamily="34" charset="0"/>
                <a:cs typeface="Calibri" panose="020F0502020204030204" pitchFamily="34" charset="0"/>
              </a:rPr>
              <a:t>Fire</a:t>
            </a:r>
          </a:p>
          <a:p>
            <a:pPr lvl="3"/>
            <a:r>
              <a:rPr lang="en-US" altLang="ko-KR" sz="1400" dirty="0">
                <a:latin typeface="Calibri" panose="020F0502020204030204" pitchFamily="34" charset="0"/>
                <a:cs typeface="Calibri" panose="020F0502020204030204" pitchFamily="34" charset="0"/>
              </a:rPr>
              <a:t>Flame height, angle, width, smoke, color of fire</a:t>
            </a:r>
          </a:p>
          <a:p>
            <a:pPr lvl="2"/>
            <a:r>
              <a:rPr lang="en-US" altLang="ko-KR" sz="1400" dirty="0">
                <a:latin typeface="Calibri" panose="020F0502020204030204" pitchFamily="34" charset="0"/>
                <a:cs typeface="Calibri" panose="020F0502020204030204" pitchFamily="34" charset="0"/>
              </a:rPr>
              <a:t>Water</a:t>
            </a:r>
          </a:p>
          <a:p>
            <a:pPr lvl="3"/>
            <a:r>
              <a:rPr lang="en-US" altLang="ko-KR" sz="1400" dirty="0">
                <a:latin typeface="Calibri" panose="020F0502020204030204" pitchFamily="34" charset="0"/>
                <a:cs typeface="Calibri" panose="020F0502020204030204" pitchFamily="34" charset="0"/>
              </a:rPr>
              <a:t>color, ripple pattern of water</a:t>
            </a:r>
          </a:p>
        </p:txBody>
      </p:sp>
      <p:pic>
        <p:nvPicPr>
          <p:cNvPr id="10" name="그림 9">
            <a:extLst>
              <a:ext uri="{FF2B5EF4-FFF2-40B4-BE49-F238E27FC236}">
                <a16:creationId xmlns:a16="http://schemas.microsoft.com/office/drawing/2014/main" id="{B5F12C34-7CD0-4F82-9D90-5E7D35D35D80}"/>
              </a:ext>
            </a:extLst>
          </p:cNvPr>
          <p:cNvPicPr>
            <a:picLocks noChangeAspect="1"/>
          </p:cNvPicPr>
          <p:nvPr/>
        </p:nvPicPr>
        <p:blipFill>
          <a:blip r:embed="rId3"/>
          <a:stretch>
            <a:fillRect/>
          </a:stretch>
        </p:blipFill>
        <p:spPr>
          <a:xfrm>
            <a:off x="1474710" y="2769698"/>
            <a:ext cx="5807174" cy="2874405"/>
          </a:xfrm>
          <a:prstGeom prst="rect">
            <a:avLst/>
          </a:prstGeom>
        </p:spPr>
      </p:pic>
      <p:sp>
        <p:nvSpPr>
          <p:cNvPr id="11" name="직사각형 10">
            <a:extLst>
              <a:ext uri="{FF2B5EF4-FFF2-40B4-BE49-F238E27FC236}">
                <a16:creationId xmlns:a16="http://schemas.microsoft.com/office/drawing/2014/main" id="{92097B7B-6E71-4926-983C-E96B396C11FA}"/>
              </a:ext>
            </a:extLst>
          </p:cNvPr>
          <p:cNvSpPr/>
          <p:nvPr/>
        </p:nvSpPr>
        <p:spPr>
          <a:xfrm>
            <a:off x="287524" y="5852301"/>
            <a:ext cx="8181546" cy="276999"/>
          </a:xfrm>
          <a:prstGeom prst="rect">
            <a:avLst/>
          </a:prstGeom>
        </p:spPr>
        <p:txBody>
          <a:bodyPr wrap="square">
            <a:spAutoFit/>
          </a:bodyPr>
          <a:lstStyle/>
          <a:p>
            <a:r>
              <a:rPr lang="en-US" altLang="ko-KR" sz="1200" dirty="0" err="1">
                <a:latin typeface="Calibri" panose="020F0502020204030204" pitchFamily="34" charset="0"/>
                <a:cs typeface="Calibri" panose="020F0502020204030204" pitchFamily="34" charset="0"/>
              </a:rPr>
              <a:t>Çetin</a:t>
            </a:r>
            <a:r>
              <a:rPr lang="en-US" altLang="ko-KR" sz="1200" dirty="0">
                <a:latin typeface="Calibri" panose="020F0502020204030204" pitchFamily="34" charset="0"/>
                <a:cs typeface="Calibri" panose="020F0502020204030204" pitchFamily="34" charset="0"/>
              </a:rPr>
              <a:t>, A. </a:t>
            </a:r>
            <a:r>
              <a:rPr lang="en-US" altLang="ko-KR" sz="1200" dirty="0" err="1">
                <a:latin typeface="Calibri" panose="020F0502020204030204" pitchFamily="34" charset="0"/>
                <a:cs typeface="Calibri" panose="020F0502020204030204" pitchFamily="34" charset="0"/>
              </a:rPr>
              <a:t>Enis</a:t>
            </a:r>
            <a:r>
              <a:rPr lang="en-US" altLang="ko-KR" sz="1200" dirty="0">
                <a:latin typeface="Calibri" panose="020F0502020204030204" pitchFamily="34" charset="0"/>
                <a:cs typeface="Calibri" panose="020F0502020204030204" pitchFamily="34" charset="0"/>
              </a:rPr>
              <a:t>, et al. "Video fire detection–review." </a:t>
            </a:r>
            <a:r>
              <a:rPr lang="en-US" altLang="ko-KR" sz="1200" i="1" dirty="0">
                <a:latin typeface="Calibri" panose="020F0502020204030204" pitchFamily="34" charset="0"/>
                <a:cs typeface="Calibri" panose="020F0502020204030204" pitchFamily="34" charset="0"/>
              </a:rPr>
              <a:t>Digital Signal Processing</a:t>
            </a:r>
            <a:r>
              <a:rPr lang="en-US" altLang="ko-KR" sz="1200" dirty="0">
                <a:latin typeface="Calibri" panose="020F0502020204030204" pitchFamily="34" charset="0"/>
                <a:cs typeface="Calibri" panose="020F0502020204030204" pitchFamily="34" charset="0"/>
              </a:rPr>
              <a:t> 23.6 (2013): 1827-1843.</a:t>
            </a:r>
          </a:p>
        </p:txBody>
      </p:sp>
    </p:spTree>
    <p:extLst>
      <p:ext uri="{BB962C8B-B14F-4D97-AF65-F5344CB8AC3E}">
        <p14:creationId xmlns:p14="http://schemas.microsoft.com/office/powerpoint/2010/main" val="421055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6">
            <a:extLst>
              <a:ext uri="{FF2B5EF4-FFF2-40B4-BE49-F238E27FC236}">
                <a16:creationId xmlns:a16="http://schemas.microsoft.com/office/drawing/2014/main" id="{BD3D9B25-ED23-4EBE-825F-A09D0B3356BB}"/>
              </a:ext>
            </a:extLst>
          </p:cNvPr>
          <p:cNvSpPr>
            <a:spLocks noGrp="1"/>
          </p:cNvSpPr>
          <p:nvPr>
            <p:ph idx="1"/>
          </p:nvPr>
        </p:nvSpPr>
        <p:spPr/>
        <p:txBody>
          <a:bodyPr/>
          <a:lstStyle/>
          <a:p>
            <a:r>
              <a:rPr lang="en-US" dirty="0"/>
              <a:t>Example </a:t>
            </a:r>
            <a:r>
              <a:rPr lang="en-US" i="1" dirty="0"/>
              <a:t>Disaster Symptom Profile</a:t>
            </a:r>
            <a:r>
              <a:rPr lang="en-US" dirty="0"/>
              <a:t>. (Fire)</a:t>
            </a:r>
          </a:p>
          <a:p>
            <a:r>
              <a:rPr lang="en-US" i="1" dirty="0"/>
              <a:t>(Fire, </a:t>
            </a:r>
            <a:r>
              <a:rPr lang="en-US" i="1" dirty="0" err="1"/>
              <a:t>fire_size</a:t>
            </a:r>
            <a:r>
              <a:rPr lang="en-US" i="1" dirty="0"/>
              <a:t>{(fire size, P</a:t>
            </a:r>
            <a:r>
              <a:rPr lang="en-US" i="1" baseline="-25000" dirty="0"/>
              <a:t>i</a:t>
            </a:r>
            <a:r>
              <a:rPr lang="en-US" i="1" dirty="0"/>
              <a:t> 1m</a:t>
            </a:r>
            <a:r>
              <a:rPr lang="en-US" i="1" baseline="30000" dirty="0"/>
              <a:t>2</a:t>
            </a:r>
            <a:r>
              <a:rPr lang="en-US" i="1" dirty="0"/>
              <a:t>, under 1.8km), </a:t>
            </a:r>
            <a:br>
              <a:rPr lang="en-US" i="1" dirty="0"/>
            </a:br>
            <a:r>
              <a:rPr lang="en-US" i="1" dirty="0"/>
              <a:t>           </a:t>
            </a:r>
            <a:r>
              <a:rPr lang="en-US" altLang="ko-KR" i="1" dirty="0"/>
              <a:t>(fire size, </a:t>
            </a:r>
            <a:r>
              <a:rPr lang="en-US" altLang="ko-KR" i="1" dirty="0" err="1"/>
              <a:t>P</a:t>
            </a:r>
            <a:r>
              <a:rPr lang="en-US" altLang="ko-KR" i="1" baseline="-25000" dirty="0" err="1"/>
              <a:t>r</a:t>
            </a:r>
            <a:r>
              <a:rPr lang="en-US" altLang="ko-KR" i="1" dirty="0"/>
              <a:t> 1m</a:t>
            </a:r>
            <a:r>
              <a:rPr lang="en-US" altLang="ko-KR" i="1" baseline="30000" dirty="0"/>
              <a:t>2</a:t>
            </a:r>
            <a:r>
              <a:rPr lang="en-US" altLang="ko-KR" i="1" dirty="0"/>
              <a:t> ,under 2.7km), </a:t>
            </a:r>
            <a:br>
              <a:rPr lang="en-US" altLang="ko-KR" i="1" dirty="0"/>
            </a:br>
            <a:r>
              <a:rPr lang="en-US" altLang="ko-KR" i="1" dirty="0"/>
              <a:t>          (fire size, </a:t>
            </a:r>
            <a:r>
              <a:rPr lang="en-US" altLang="ko-KR" i="1" dirty="0" err="1"/>
              <a:t>P</a:t>
            </a:r>
            <a:r>
              <a:rPr lang="en-US" altLang="ko-KR" i="1" baseline="-25000" dirty="0" err="1"/>
              <a:t>d</a:t>
            </a:r>
            <a:r>
              <a:rPr lang="en-US" altLang="ko-KR" i="1" dirty="0"/>
              <a:t> 1m</a:t>
            </a:r>
            <a:r>
              <a:rPr lang="en-US" altLang="ko-KR" i="1" baseline="30000" dirty="0"/>
              <a:t>2</a:t>
            </a:r>
            <a:r>
              <a:rPr lang="en-US" altLang="ko-KR" i="1" dirty="0"/>
              <a:t> ,under 11km), </a:t>
            </a:r>
            <a:br>
              <a:rPr lang="en-US" altLang="ko-KR" i="1" dirty="0"/>
            </a:br>
            <a:endParaRPr lang="en-US" i="1" dirty="0"/>
          </a:p>
        </p:txBody>
      </p:sp>
      <p:sp>
        <p:nvSpPr>
          <p:cNvPr id="6" name="제목 5"/>
          <p:cNvSpPr>
            <a:spLocks noGrp="1"/>
          </p:cNvSpPr>
          <p:nvPr>
            <p:ph type="title"/>
          </p:nvPr>
        </p:nvSpPr>
        <p:spPr/>
        <p:txBody>
          <a:bodyPr/>
          <a:lstStyle/>
          <a:p>
            <a:pPr algn="l"/>
            <a:r>
              <a:rPr lang="en-US" altLang="ko-KR" dirty="0"/>
              <a:t>Step </a:t>
            </a:r>
            <a:r>
              <a:rPr lang="ko-KR" altLang="en-US" dirty="0">
                <a:latin typeface="+mn-ea"/>
              </a:rPr>
              <a:t>④</a:t>
            </a:r>
            <a:r>
              <a:rPr lang="en-US" altLang="ko-KR" dirty="0"/>
              <a:t> Profile</a:t>
            </a:r>
            <a:r>
              <a:rPr lang="ko-KR" altLang="en-US" dirty="0"/>
              <a:t> </a:t>
            </a:r>
            <a:r>
              <a:rPr lang="en-US" altLang="ko-KR" dirty="0"/>
              <a:t>Embedding (3-3)</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58</a:t>
            </a:fld>
            <a:endParaRPr lang="ko-KR" altLang="en-US" dirty="0"/>
          </a:p>
        </p:txBody>
      </p:sp>
      <p:sp>
        <p:nvSpPr>
          <p:cNvPr id="5" name="바닥글 개체 틀 4"/>
          <p:cNvSpPr>
            <a:spLocks noGrp="1"/>
          </p:cNvSpPr>
          <p:nvPr>
            <p:ph type="ftr" sz="quarter" idx="17"/>
          </p:nvPr>
        </p:nvSpPr>
        <p:spPr>
          <a:xfrm>
            <a:off x="142843" y="6356350"/>
            <a:ext cx="8101563" cy="365125"/>
          </a:xfrm>
        </p:spPr>
        <p:txBody>
          <a:bodyPr/>
          <a:lstStyle/>
          <a:p>
            <a:r>
              <a:rPr lang="en-US" altLang="ko-KR"/>
              <a:t>Machine Learning Framework for In-Disaster People Detection</a:t>
            </a:r>
            <a:endParaRPr lang="ko-KR" altLang="en-US" dirty="0"/>
          </a:p>
        </p:txBody>
      </p:sp>
      <p:sp>
        <p:nvSpPr>
          <p:cNvPr id="7" name="직사각형 6">
            <a:extLst>
              <a:ext uri="{FF2B5EF4-FFF2-40B4-BE49-F238E27FC236}">
                <a16:creationId xmlns:a16="http://schemas.microsoft.com/office/drawing/2014/main" id="{D09CB518-33CC-4E47-901D-FED2ED9A3D7E}"/>
              </a:ext>
            </a:extLst>
          </p:cNvPr>
          <p:cNvSpPr/>
          <p:nvPr/>
        </p:nvSpPr>
        <p:spPr>
          <a:xfrm>
            <a:off x="2044600" y="7376798"/>
            <a:ext cx="2718710" cy="1600438"/>
          </a:xfrm>
          <a:prstGeom prst="rect">
            <a:avLst/>
          </a:prstGeom>
        </p:spPr>
        <p:txBody>
          <a:bodyPr wrap="square">
            <a:spAutoFit/>
          </a:bodyPr>
          <a:lstStyle/>
          <a:p>
            <a:pPr lvl="1"/>
            <a:r>
              <a:rPr lang="en-US" altLang="ko-KR" sz="1400" dirty="0">
                <a:latin typeface="Calibri" panose="020F0502020204030204" pitchFamily="34" charset="0"/>
                <a:cs typeface="Calibri" panose="020F0502020204030204" pitchFamily="34" charset="0"/>
              </a:rPr>
              <a:t>Temperature Change</a:t>
            </a:r>
          </a:p>
          <a:p>
            <a:pPr lvl="1"/>
            <a:r>
              <a:rPr lang="en-US" altLang="ko-KR" sz="1400" dirty="0">
                <a:latin typeface="Calibri" panose="020F0502020204030204" pitchFamily="34" charset="0"/>
                <a:cs typeface="Calibri" panose="020F0502020204030204" pitchFamily="34" charset="0"/>
              </a:rPr>
              <a:t>Color Change</a:t>
            </a:r>
          </a:p>
          <a:p>
            <a:pPr lvl="1"/>
            <a:r>
              <a:rPr lang="en-US" altLang="ko-KR" sz="1400" dirty="0">
                <a:latin typeface="Calibri" panose="020F0502020204030204" pitchFamily="34" charset="0"/>
                <a:cs typeface="Calibri" panose="020F0502020204030204" pitchFamily="34" charset="0"/>
              </a:rPr>
              <a:t>Object Shifting/Moving</a:t>
            </a:r>
          </a:p>
          <a:p>
            <a:pPr lvl="1"/>
            <a:r>
              <a:rPr lang="en-US" altLang="ko-KR" sz="1400" dirty="0">
                <a:latin typeface="Calibri" panose="020F0502020204030204" pitchFamily="34" charset="0"/>
                <a:cs typeface="Calibri" panose="020F0502020204030204" pitchFamily="34" charset="0"/>
              </a:rPr>
              <a:t>Noise</a:t>
            </a:r>
          </a:p>
          <a:p>
            <a:pPr lvl="1"/>
            <a:r>
              <a:rPr lang="en-US" altLang="ko-KR" sz="1400" dirty="0">
                <a:latin typeface="Calibri" panose="020F0502020204030204" pitchFamily="34" charset="0"/>
                <a:cs typeface="Calibri" panose="020F0502020204030204" pitchFamily="34" charset="0"/>
              </a:rPr>
              <a:t>Water Level</a:t>
            </a:r>
          </a:p>
          <a:p>
            <a:pPr lvl="1"/>
            <a:r>
              <a:rPr lang="en-US" altLang="ko-KR" sz="1400" dirty="0">
                <a:latin typeface="Calibri" panose="020F0502020204030204" pitchFamily="34" charset="0"/>
                <a:cs typeface="Calibri" panose="020F0502020204030204" pitchFamily="34" charset="0"/>
              </a:rPr>
              <a:t>Smog </a:t>
            </a:r>
          </a:p>
          <a:p>
            <a:pPr lvl="1"/>
            <a:r>
              <a:rPr lang="en-US" altLang="ko-KR" sz="1400" dirty="0">
                <a:latin typeface="Calibri" panose="020F0502020204030204" pitchFamily="34" charset="0"/>
                <a:cs typeface="Calibri" panose="020F0502020204030204" pitchFamily="34" charset="0"/>
              </a:rPr>
              <a:t>Etc.</a:t>
            </a:r>
          </a:p>
        </p:txBody>
      </p:sp>
      <p:sp>
        <p:nvSpPr>
          <p:cNvPr id="9" name="TextBox 8">
            <a:extLst>
              <a:ext uri="{FF2B5EF4-FFF2-40B4-BE49-F238E27FC236}">
                <a16:creationId xmlns:a16="http://schemas.microsoft.com/office/drawing/2014/main" id="{76DC2F75-138D-421F-8BB9-4E6A01D7DA82}"/>
              </a:ext>
            </a:extLst>
          </p:cNvPr>
          <p:cNvSpPr txBox="1"/>
          <p:nvPr/>
        </p:nvSpPr>
        <p:spPr>
          <a:xfrm>
            <a:off x="-7628" y="6993396"/>
            <a:ext cx="1970411" cy="2893100"/>
          </a:xfrm>
          <a:prstGeom prst="rect">
            <a:avLst/>
          </a:prstGeom>
          <a:noFill/>
          <a:ln>
            <a:noFill/>
          </a:ln>
        </p:spPr>
        <p:txBody>
          <a:bodyPr wrap="none" rtlCol="0" anchor="ctr">
            <a:spAutoFit/>
          </a:bodyPr>
          <a:lstStyle/>
          <a:p>
            <a:pPr marL="171450" indent="-171450">
              <a:buFontTx/>
              <a:buChar char="-"/>
            </a:pPr>
            <a:r>
              <a:rPr lang="en-US" altLang="ko-KR" sz="1400" u="sng" dirty="0">
                <a:latin typeface="Calibri" panose="020F0502020204030204" pitchFamily="34" charset="0"/>
                <a:ea typeface="+mn-ea"/>
                <a:cs typeface="Calibri" panose="020F0502020204030204" pitchFamily="34" charset="0"/>
              </a:rPr>
              <a:t>Fire *</a:t>
            </a:r>
          </a:p>
          <a:p>
            <a:pPr marL="171450" indent="-171450">
              <a:buFontTx/>
              <a:buChar char="-"/>
            </a:pPr>
            <a:r>
              <a:rPr lang="en-US" altLang="ko-KR" sz="1400" u="sng" dirty="0">
                <a:latin typeface="Calibri" panose="020F0502020204030204" pitchFamily="34" charset="0"/>
                <a:ea typeface="+mn-ea"/>
                <a:cs typeface="Calibri" panose="020F0502020204030204" pitchFamily="34" charset="0"/>
              </a:rPr>
              <a:t>Flood *</a:t>
            </a:r>
          </a:p>
          <a:p>
            <a:pPr marL="171450" indent="-171450">
              <a:buFontTx/>
              <a:buChar char="-"/>
            </a:pPr>
            <a:r>
              <a:rPr lang="en-US" altLang="ko-KR" sz="1400" dirty="0">
                <a:latin typeface="Calibri" panose="020F0502020204030204" pitchFamily="34" charset="0"/>
                <a:ea typeface="+mn-ea"/>
                <a:cs typeface="Calibri" panose="020F0502020204030204" pitchFamily="34" charset="0"/>
              </a:rPr>
              <a:t>Drought</a:t>
            </a:r>
          </a:p>
          <a:p>
            <a:pPr marL="171450" indent="-171450">
              <a:buFontTx/>
              <a:buChar char="-"/>
            </a:pPr>
            <a:r>
              <a:rPr lang="en-US" altLang="ko-KR" sz="1400" dirty="0">
                <a:latin typeface="Calibri" panose="020F0502020204030204" pitchFamily="34" charset="0"/>
                <a:ea typeface="+mn-ea"/>
                <a:cs typeface="Calibri" panose="020F0502020204030204" pitchFamily="34" charset="0"/>
              </a:rPr>
              <a:t>Earthquake</a:t>
            </a:r>
          </a:p>
          <a:p>
            <a:pPr marL="171450" indent="-171450">
              <a:buFontTx/>
              <a:buChar char="-"/>
            </a:pPr>
            <a:r>
              <a:rPr lang="en-US" altLang="ko-KR" sz="1400" dirty="0">
                <a:latin typeface="Calibri" panose="020F0502020204030204" pitchFamily="34" charset="0"/>
                <a:ea typeface="+mn-ea"/>
                <a:cs typeface="Calibri" panose="020F0502020204030204" pitchFamily="34" charset="0"/>
              </a:rPr>
              <a:t>Hurricane/Tornado</a:t>
            </a:r>
          </a:p>
          <a:p>
            <a:pPr marL="171450" indent="-171450">
              <a:buFontTx/>
              <a:buChar char="-"/>
            </a:pPr>
            <a:r>
              <a:rPr lang="en-US" altLang="ko-KR" sz="1400" dirty="0">
                <a:latin typeface="Calibri" panose="020F0502020204030204" pitchFamily="34" charset="0"/>
                <a:ea typeface="+mn-ea"/>
                <a:cs typeface="Calibri" panose="020F0502020204030204" pitchFamily="34" charset="0"/>
              </a:rPr>
              <a:t>Landslide/Avalanche</a:t>
            </a:r>
          </a:p>
          <a:p>
            <a:pPr marL="171450" indent="-171450">
              <a:buFontTx/>
              <a:buChar char="-"/>
            </a:pPr>
            <a:endParaRPr lang="en-US" altLang="ko-KR" sz="1400" dirty="0">
              <a:latin typeface="Calibri" panose="020F0502020204030204" pitchFamily="34" charset="0"/>
              <a:ea typeface="+mn-ea"/>
              <a:cs typeface="Calibri" panose="020F0502020204030204" pitchFamily="34" charset="0"/>
            </a:endParaRPr>
          </a:p>
          <a:p>
            <a:pPr marL="171450" indent="-171450">
              <a:buFontTx/>
              <a:buChar char="-"/>
            </a:pPr>
            <a:r>
              <a:rPr lang="en-US" altLang="ko-KR" sz="1400" dirty="0">
                <a:latin typeface="Calibri" panose="020F0502020204030204" pitchFamily="34" charset="0"/>
                <a:ea typeface="+mn-ea"/>
                <a:cs typeface="Calibri" panose="020F0502020204030204" pitchFamily="34" charset="0"/>
              </a:rPr>
              <a:t>Falling person</a:t>
            </a:r>
          </a:p>
          <a:p>
            <a:pPr marL="171450" indent="-171450">
              <a:buFontTx/>
              <a:buChar char="-"/>
            </a:pPr>
            <a:r>
              <a:rPr lang="en-US" altLang="ko-KR" sz="1400" dirty="0">
                <a:latin typeface="Calibri" panose="020F0502020204030204" pitchFamily="34" charset="0"/>
                <a:ea typeface="+mn-ea"/>
                <a:cs typeface="Calibri" panose="020F0502020204030204" pitchFamily="34" charset="0"/>
              </a:rPr>
              <a:t>Drowning</a:t>
            </a:r>
          </a:p>
          <a:p>
            <a:pPr marL="171450" indent="-171450">
              <a:buFontTx/>
              <a:buChar char="-"/>
            </a:pPr>
            <a:r>
              <a:rPr lang="en-US" altLang="ko-KR" sz="1400" dirty="0">
                <a:latin typeface="Calibri" panose="020F0502020204030204" pitchFamily="34" charset="0"/>
                <a:ea typeface="+mn-ea"/>
                <a:cs typeface="Calibri" panose="020F0502020204030204" pitchFamily="34" charset="0"/>
              </a:rPr>
              <a:t>Injured civilians</a:t>
            </a:r>
          </a:p>
          <a:p>
            <a:pPr marL="171450" indent="-171450">
              <a:buFontTx/>
              <a:buChar char="-"/>
            </a:pPr>
            <a:r>
              <a:rPr lang="en-US" altLang="ko-KR" sz="1400" dirty="0">
                <a:latin typeface="Calibri" panose="020F0502020204030204" pitchFamily="34" charset="0"/>
                <a:ea typeface="+mn-ea"/>
                <a:cs typeface="Calibri" panose="020F0502020204030204" pitchFamily="34" charset="0"/>
              </a:rPr>
              <a:t>Road accident</a:t>
            </a:r>
          </a:p>
          <a:p>
            <a:pPr marL="171450" indent="-171450">
              <a:buFontTx/>
              <a:buChar char="-"/>
            </a:pPr>
            <a:r>
              <a:rPr lang="en-US" altLang="ko-KR" sz="1400" dirty="0">
                <a:latin typeface="Calibri" panose="020F0502020204030204" pitchFamily="34" charset="0"/>
                <a:ea typeface="+mn-ea"/>
                <a:cs typeface="Calibri" panose="020F0502020204030204" pitchFamily="34" charset="0"/>
              </a:rPr>
              <a:t>Crowd related</a:t>
            </a:r>
          </a:p>
          <a:p>
            <a:pPr marL="171450" indent="-171450">
              <a:buFontTx/>
              <a:buChar char="-"/>
            </a:pPr>
            <a:r>
              <a:rPr lang="en-US" altLang="ko-KR" sz="1400" u="sng" dirty="0">
                <a:latin typeface="Calibri" panose="020F0502020204030204" pitchFamily="34" charset="0"/>
                <a:ea typeface="+mn-ea"/>
                <a:cs typeface="Calibri" panose="020F0502020204030204" pitchFamily="34" charset="0"/>
              </a:rPr>
              <a:t>Building demolishing*</a:t>
            </a:r>
            <a:endParaRPr lang="ko-KR" altLang="en-US" sz="1400" u="sng" dirty="0">
              <a:latin typeface="Calibri" panose="020F0502020204030204" pitchFamily="34" charset="0"/>
              <a:ea typeface="+mn-ea"/>
              <a:cs typeface="Calibri" panose="020F0502020204030204" pitchFamily="34" charset="0"/>
            </a:endParaRPr>
          </a:p>
        </p:txBody>
      </p:sp>
      <p:sp>
        <p:nvSpPr>
          <p:cNvPr id="8" name="직사각형 7">
            <a:extLst>
              <a:ext uri="{FF2B5EF4-FFF2-40B4-BE49-F238E27FC236}">
                <a16:creationId xmlns:a16="http://schemas.microsoft.com/office/drawing/2014/main" id="{AE8F01C9-42B4-4694-AF32-7E58C53898F4}"/>
              </a:ext>
            </a:extLst>
          </p:cNvPr>
          <p:cNvSpPr/>
          <p:nvPr/>
        </p:nvSpPr>
        <p:spPr>
          <a:xfrm>
            <a:off x="4636888" y="7557159"/>
            <a:ext cx="3832182" cy="1169551"/>
          </a:xfrm>
          <a:prstGeom prst="rect">
            <a:avLst/>
          </a:prstGeom>
        </p:spPr>
        <p:txBody>
          <a:bodyPr wrap="square">
            <a:spAutoFit/>
          </a:bodyPr>
          <a:lstStyle/>
          <a:p>
            <a:pPr lvl="2"/>
            <a:r>
              <a:rPr lang="en-US" altLang="ko-KR" sz="1400" dirty="0">
                <a:latin typeface="Calibri" panose="020F0502020204030204" pitchFamily="34" charset="0"/>
                <a:cs typeface="Calibri" panose="020F0502020204030204" pitchFamily="34" charset="0"/>
              </a:rPr>
              <a:t>Fire</a:t>
            </a:r>
          </a:p>
          <a:p>
            <a:pPr lvl="3"/>
            <a:r>
              <a:rPr lang="en-US" altLang="ko-KR" sz="1400" dirty="0">
                <a:latin typeface="Calibri" panose="020F0502020204030204" pitchFamily="34" charset="0"/>
                <a:cs typeface="Calibri" panose="020F0502020204030204" pitchFamily="34" charset="0"/>
              </a:rPr>
              <a:t>Flame height, angle, width, smoke, color of fire</a:t>
            </a:r>
          </a:p>
          <a:p>
            <a:pPr lvl="2"/>
            <a:r>
              <a:rPr lang="en-US" altLang="ko-KR" sz="1400" dirty="0">
                <a:latin typeface="Calibri" panose="020F0502020204030204" pitchFamily="34" charset="0"/>
                <a:cs typeface="Calibri" panose="020F0502020204030204" pitchFamily="34" charset="0"/>
              </a:rPr>
              <a:t>Water</a:t>
            </a:r>
          </a:p>
          <a:p>
            <a:pPr lvl="3"/>
            <a:r>
              <a:rPr lang="en-US" altLang="ko-KR" sz="1400" dirty="0">
                <a:latin typeface="Calibri" panose="020F0502020204030204" pitchFamily="34" charset="0"/>
                <a:cs typeface="Calibri" panose="020F0502020204030204" pitchFamily="34" charset="0"/>
              </a:rPr>
              <a:t>color, ripple pattern of water</a:t>
            </a:r>
          </a:p>
        </p:txBody>
      </p:sp>
      <p:pic>
        <p:nvPicPr>
          <p:cNvPr id="3" name="그림 2">
            <a:extLst>
              <a:ext uri="{FF2B5EF4-FFF2-40B4-BE49-F238E27FC236}">
                <a16:creationId xmlns:a16="http://schemas.microsoft.com/office/drawing/2014/main" id="{B697D5EF-37D9-4996-BC15-255C25065628}"/>
              </a:ext>
            </a:extLst>
          </p:cNvPr>
          <p:cNvPicPr>
            <a:picLocks noChangeAspect="1"/>
          </p:cNvPicPr>
          <p:nvPr/>
        </p:nvPicPr>
        <p:blipFill>
          <a:blip r:embed="rId3"/>
          <a:stretch>
            <a:fillRect/>
          </a:stretch>
        </p:blipFill>
        <p:spPr>
          <a:xfrm>
            <a:off x="1962783" y="2468575"/>
            <a:ext cx="6114256" cy="3332269"/>
          </a:xfrm>
          <a:prstGeom prst="rect">
            <a:avLst/>
          </a:prstGeom>
        </p:spPr>
      </p:pic>
      <p:sp>
        <p:nvSpPr>
          <p:cNvPr id="11" name="직사각형 10">
            <a:extLst>
              <a:ext uri="{FF2B5EF4-FFF2-40B4-BE49-F238E27FC236}">
                <a16:creationId xmlns:a16="http://schemas.microsoft.com/office/drawing/2014/main" id="{A55B96EA-C287-4814-A293-B98EDC04C539}"/>
              </a:ext>
            </a:extLst>
          </p:cNvPr>
          <p:cNvSpPr/>
          <p:nvPr/>
        </p:nvSpPr>
        <p:spPr>
          <a:xfrm>
            <a:off x="287524" y="5852301"/>
            <a:ext cx="8181546" cy="276999"/>
          </a:xfrm>
          <a:prstGeom prst="rect">
            <a:avLst/>
          </a:prstGeom>
        </p:spPr>
        <p:txBody>
          <a:bodyPr wrap="square">
            <a:spAutoFit/>
          </a:bodyPr>
          <a:lstStyle/>
          <a:p>
            <a:r>
              <a:rPr lang="en-US" altLang="ko-KR" sz="1200" dirty="0" err="1">
                <a:latin typeface="Calibri" panose="020F0502020204030204" pitchFamily="34" charset="0"/>
                <a:cs typeface="Calibri" panose="020F0502020204030204" pitchFamily="34" charset="0"/>
              </a:rPr>
              <a:t>Çetin</a:t>
            </a:r>
            <a:r>
              <a:rPr lang="en-US" altLang="ko-KR" sz="1200" dirty="0">
                <a:latin typeface="Calibri" panose="020F0502020204030204" pitchFamily="34" charset="0"/>
                <a:cs typeface="Calibri" panose="020F0502020204030204" pitchFamily="34" charset="0"/>
              </a:rPr>
              <a:t>, A. </a:t>
            </a:r>
            <a:r>
              <a:rPr lang="en-US" altLang="ko-KR" sz="1200" dirty="0" err="1">
                <a:latin typeface="Calibri" panose="020F0502020204030204" pitchFamily="34" charset="0"/>
                <a:cs typeface="Calibri" panose="020F0502020204030204" pitchFamily="34" charset="0"/>
              </a:rPr>
              <a:t>Enis</a:t>
            </a:r>
            <a:r>
              <a:rPr lang="en-US" altLang="ko-KR" sz="1200" dirty="0">
                <a:latin typeface="Calibri" panose="020F0502020204030204" pitchFamily="34" charset="0"/>
                <a:cs typeface="Calibri" panose="020F0502020204030204" pitchFamily="34" charset="0"/>
              </a:rPr>
              <a:t>, et al. "Video fire detection–review." </a:t>
            </a:r>
            <a:r>
              <a:rPr lang="en-US" altLang="ko-KR" sz="1200" i="1" dirty="0">
                <a:latin typeface="Calibri" panose="020F0502020204030204" pitchFamily="34" charset="0"/>
                <a:cs typeface="Calibri" panose="020F0502020204030204" pitchFamily="34" charset="0"/>
              </a:rPr>
              <a:t>Digital Signal Processing</a:t>
            </a:r>
            <a:r>
              <a:rPr lang="en-US" altLang="ko-KR" sz="1200" dirty="0">
                <a:latin typeface="Calibri" panose="020F0502020204030204" pitchFamily="34" charset="0"/>
                <a:cs typeface="Calibri" panose="020F0502020204030204" pitchFamily="34" charset="0"/>
              </a:rPr>
              <a:t> 23.6 (2013): 1827-1843.</a:t>
            </a:r>
          </a:p>
        </p:txBody>
      </p:sp>
    </p:spTree>
    <p:extLst>
      <p:ext uri="{BB962C8B-B14F-4D97-AF65-F5344CB8AC3E}">
        <p14:creationId xmlns:p14="http://schemas.microsoft.com/office/powerpoint/2010/main" val="2444189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6">
            <a:extLst>
              <a:ext uri="{FF2B5EF4-FFF2-40B4-BE49-F238E27FC236}">
                <a16:creationId xmlns:a16="http://schemas.microsoft.com/office/drawing/2014/main" id="{BD3D9B25-ED23-4EBE-825F-A09D0B3356BB}"/>
              </a:ext>
            </a:extLst>
          </p:cNvPr>
          <p:cNvSpPr>
            <a:spLocks noGrp="1"/>
          </p:cNvSpPr>
          <p:nvPr>
            <p:ph idx="1"/>
          </p:nvPr>
        </p:nvSpPr>
        <p:spPr/>
        <p:txBody>
          <a:bodyPr/>
          <a:lstStyle/>
          <a:p>
            <a:r>
              <a:rPr lang="en-US" dirty="0"/>
              <a:t>Example </a:t>
            </a:r>
            <a:r>
              <a:rPr lang="en-US" i="1" dirty="0"/>
              <a:t>Disaster Symptom Profile</a:t>
            </a:r>
            <a:r>
              <a:rPr lang="en-US" dirty="0"/>
              <a:t>. (Fire)</a:t>
            </a:r>
          </a:p>
          <a:p>
            <a:r>
              <a:rPr lang="en-US" i="1" dirty="0"/>
              <a:t>(Fire, {(CO</a:t>
            </a:r>
            <a:r>
              <a:rPr lang="en-US" i="1" baseline="-25000" dirty="0"/>
              <a:t>2 </a:t>
            </a:r>
            <a:r>
              <a:rPr lang="en-US" i="1" dirty="0"/>
              <a:t>Resonance, 4.3µm~4.5µm, 2~15H fluctuation</a:t>
            </a:r>
            <a:r>
              <a:rPr lang="en-US" altLang="ko-KR" i="1" dirty="0"/>
              <a:t>), 0)</a:t>
            </a:r>
            <a:br>
              <a:rPr lang="en-US" altLang="ko-KR" i="1" dirty="0"/>
            </a:br>
            <a:endParaRPr lang="en-US" i="1" dirty="0"/>
          </a:p>
        </p:txBody>
      </p:sp>
      <p:sp>
        <p:nvSpPr>
          <p:cNvPr id="6" name="제목 5"/>
          <p:cNvSpPr>
            <a:spLocks noGrp="1"/>
          </p:cNvSpPr>
          <p:nvPr>
            <p:ph type="title"/>
          </p:nvPr>
        </p:nvSpPr>
        <p:spPr/>
        <p:txBody>
          <a:bodyPr/>
          <a:lstStyle/>
          <a:p>
            <a:pPr algn="l"/>
            <a:r>
              <a:rPr lang="en-US" altLang="ko-KR" dirty="0"/>
              <a:t>Step </a:t>
            </a:r>
            <a:r>
              <a:rPr lang="ko-KR" altLang="en-US" dirty="0">
                <a:latin typeface="+mn-ea"/>
              </a:rPr>
              <a:t>④</a:t>
            </a:r>
            <a:r>
              <a:rPr lang="en-US" altLang="ko-KR" dirty="0"/>
              <a:t> Profile</a:t>
            </a:r>
            <a:r>
              <a:rPr lang="ko-KR" altLang="en-US" dirty="0"/>
              <a:t> </a:t>
            </a:r>
            <a:r>
              <a:rPr lang="en-US" altLang="ko-KR" dirty="0"/>
              <a:t>Embedding (3-4)</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59</a:t>
            </a:fld>
            <a:endParaRPr lang="ko-KR" altLang="en-US" dirty="0"/>
          </a:p>
        </p:txBody>
      </p:sp>
      <p:sp>
        <p:nvSpPr>
          <p:cNvPr id="5" name="바닥글 개체 틀 4"/>
          <p:cNvSpPr>
            <a:spLocks noGrp="1"/>
          </p:cNvSpPr>
          <p:nvPr>
            <p:ph type="ftr" sz="quarter" idx="17"/>
          </p:nvPr>
        </p:nvSpPr>
        <p:spPr>
          <a:xfrm>
            <a:off x="142843" y="6356350"/>
            <a:ext cx="8101563" cy="365125"/>
          </a:xfrm>
        </p:spPr>
        <p:txBody>
          <a:bodyPr/>
          <a:lstStyle/>
          <a:p>
            <a:r>
              <a:rPr lang="en-US" altLang="ko-KR"/>
              <a:t>Machine Learning Framework for In-Disaster People Detection</a:t>
            </a:r>
            <a:endParaRPr lang="ko-KR" altLang="en-US" dirty="0"/>
          </a:p>
        </p:txBody>
      </p:sp>
      <p:sp>
        <p:nvSpPr>
          <p:cNvPr id="7" name="직사각형 6">
            <a:extLst>
              <a:ext uri="{FF2B5EF4-FFF2-40B4-BE49-F238E27FC236}">
                <a16:creationId xmlns:a16="http://schemas.microsoft.com/office/drawing/2014/main" id="{D09CB518-33CC-4E47-901D-FED2ED9A3D7E}"/>
              </a:ext>
            </a:extLst>
          </p:cNvPr>
          <p:cNvSpPr/>
          <p:nvPr/>
        </p:nvSpPr>
        <p:spPr>
          <a:xfrm>
            <a:off x="2044600" y="7376798"/>
            <a:ext cx="2718710" cy="1600438"/>
          </a:xfrm>
          <a:prstGeom prst="rect">
            <a:avLst/>
          </a:prstGeom>
        </p:spPr>
        <p:txBody>
          <a:bodyPr wrap="square">
            <a:spAutoFit/>
          </a:bodyPr>
          <a:lstStyle/>
          <a:p>
            <a:pPr lvl="1"/>
            <a:r>
              <a:rPr lang="en-US" altLang="ko-KR" sz="1400" dirty="0">
                <a:latin typeface="Calibri" panose="020F0502020204030204" pitchFamily="34" charset="0"/>
                <a:cs typeface="Calibri" panose="020F0502020204030204" pitchFamily="34" charset="0"/>
              </a:rPr>
              <a:t>Temperature Change</a:t>
            </a:r>
          </a:p>
          <a:p>
            <a:pPr lvl="1"/>
            <a:r>
              <a:rPr lang="en-US" altLang="ko-KR" sz="1400" dirty="0">
                <a:latin typeface="Calibri" panose="020F0502020204030204" pitchFamily="34" charset="0"/>
                <a:cs typeface="Calibri" panose="020F0502020204030204" pitchFamily="34" charset="0"/>
              </a:rPr>
              <a:t>Color Change</a:t>
            </a:r>
          </a:p>
          <a:p>
            <a:pPr lvl="1"/>
            <a:r>
              <a:rPr lang="en-US" altLang="ko-KR" sz="1400" dirty="0">
                <a:latin typeface="Calibri" panose="020F0502020204030204" pitchFamily="34" charset="0"/>
                <a:cs typeface="Calibri" panose="020F0502020204030204" pitchFamily="34" charset="0"/>
              </a:rPr>
              <a:t>Object Shifting/Moving</a:t>
            </a:r>
          </a:p>
          <a:p>
            <a:pPr lvl="1"/>
            <a:r>
              <a:rPr lang="en-US" altLang="ko-KR" sz="1400" dirty="0">
                <a:latin typeface="Calibri" panose="020F0502020204030204" pitchFamily="34" charset="0"/>
                <a:cs typeface="Calibri" panose="020F0502020204030204" pitchFamily="34" charset="0"/>
              </a:rPr>
              <a:t>Noise</a:t>
            </a:r>
          </a:p>
          <a:p>
            <a:pPr lvl="1"/>
            <a:r>
              <a:rPr lang="en-US" altLang="ko-KR" sz="1400" dirty="0">
                <a:latin typeface="Calibri" panose="020F0502020204030204" pitchFamily="34" charset="0"/>
                <a:cs typeface="Calibri" panose="020F0502020204030204" pitchFamily="34" charset="0"/>
              </a:rPr>
              <a:t>Water Level</a:t>
            </a:r>
          </a:p>
          <a:p>
            <a:pPr lvl="1"/>
            <a:r>
              <a:rPr lang="en-US" altLang="ko-KR" sz="1400" dirty="0">
                <a:latin typeface="Calibri" panose="020F0502020204030204" pitchFamily="34" charset="0"/>
                <a:cs typeface="Calibri" panose="020F0502020204030204" pitchFamily="34" charset="0"/>
              </a:rPr>
              <a:t>Smog </a:t>
            </a:r>
          </a:p>
          <a:p>
            <a:pPr lvl="1"/>
            <a:r>
              <a:rPr lang="en-US" altLang="ko-KR" sz="1400" dirty="0">
                <a:latin typeface="Calibri" panose="020F0502020204030204" pitchFamily="34" charset="0"/>
                <a:cs typeface="Calibri" panose="020F0502020204030204" pitchFamily="34" charset="0"/>
              </a:rPr>
              <a:t>Etc.</a:t>
            </a:r>
          </a:p>
        </p:txBody>
      </p:sp>
      <p:sp>
        <p:nvSpPr>
          <p:cNvPr id="9" name="TextBox 8">
            <a:extLst>
              <a:ext uri="{FF2B5EF4-FFF2-40B4-BE49-F238E27FC236}">
                <a16:creationId xmlns:a16="http://schemas.microsoft.com/office/drawing/2014/main" id="{76DC2F75-138D-421F-8BB9-4E6A01D7DA82}"/>
              </a:ext>
            </a:extLst>
          </p:cNvPr>
          <p:cNvSpPr txBox="1"/>
          <p:nvPr/>
        </p:nvSpPr>
        <p:spPr>
          <a:xfrm>
            <a:off x="-7628" y="6993396"/>
            <a:ext cx="1970411" cy="2893100"/>
          </a:xfrm>
          <a:prstGeom prst="rect">
            <a:avLst/>
          </a:prstGeom>
          <a:noFill/>
          <a:ln>
            <a:noFill/>
          </a:ln>
        </p:spPr>
        <p:txBody>
          <a:bodyPr wrap="none" rtlCol="0" anchor="ctr">
            <a:spAutoFit/>
          </a:bodyPr>
          <a:lstStyle/>
          <a:p>
            <a:pPr marL="171450" indent="-171450">
              <a:buFontTx/>
              <a:buChar char="-"/>
            </a:pPr>
            <a:r>
              <a:rPr lang="en-US" altLang="ko-KR" sz="1400" u="sng" dirty="0">
                <a:latin typeface="Calibri" panose="020F0502020204030204" pitchFamily="34" charset="0"/>
                <a:ea typeface="+mn-ea"/>
                <a:cs typeface="Calibri" panose="020F0502020204030204" pitchFamily="34" charset="0"/>
              </a:rPr>
              <a:t>Fire *</a:t>
            </a:r>
          </a:p>
          <a:p>
            <a:pPr marL="171450" indent="-171450">
              <a:buFontTx/>
              <a:buChar char="-"/>
            </a:pPr>
            <a:r>
              <a:rPr lang="en-US" altLang="ko-KR" sz="1400" u="sng" dirty="0">
                <a:latin typeface="Calibri" panose="020F0502020204030204" pitchFamily="34" charset="0"/>
                <a:ea typeface="+mn-ea"/>
                <a:cs typeface="Calibri" panose="020F0502020204030204" pitchFamily="34" charset="0"/>
              </a:rPr>
              <a:t>Flood *</a:t>
            </a:r>
          </a:p>
          <a:p>
            <a:pPr marL="171450" indent="-171450">
              <a:buFontTx/>
              <a:buChar char="-"/>
            </a:pPr>
            <a:r>
              <a:rPr lang="en-US" altLang="ko-KR" sz="1400" dirty="0">
                <a:latin typeface="Calibri" panose="020F0502020204030204" pitchFamily="34" charset="0"/>
                <a:ea typeface="+mn-ea"/>
                <a:cs typeface="Calibri" panose="020F0502020204030204" pitchFamily="34" charset="0"/>
              </a:rPr>
              <a:t>Drought</a:t>
            </a:r>
          </a:p>
          <a:p>
            <a:pPr marL="171450" indent="-171450">
              <a:buFontTx/>
              <a:buChar char="-"/>
            </a:pPr>
            <a:r>
              <a:rPr lang="en-US" altLang="ko-KR" sz="1400" dirty="0">
                <a:latin typeface="Calibri" panose="020F0502020204030204" pitchFamily="34" charset="0"/>
                <a:ea typeface="+mn-ea"/>
                <a:cs typeface="Calibri" panose="020F0502020204030204" pitchFamily="34" charset="0"/>
              </a:rPr>
              <a:t>Earthquake</a:t>
            </a:r>
          </a:p>
          <a:p>
            <a:pPr marL="171450" indent="-171450">
              <a:buFontTx/>
              <a:buChar char="-"/>
            </a:pPr>
            <a:r>
              <a:rPr lang="en-US" altLang="ko-KR" sz="1400" dirty="0">
                <a:latin typeface="Calibri" panose="020F0502020204030204" pitchFamily="34" charset="0"/>
                <a:ea typeface="+mn-ea"/>
                <a:cs typeface="Calibri" panose="020F0502020204030204" pitchFamily="34" charset="0"/>
              </a:rPr>
              <a:t>Hurricane/Tornado</a:t>
            </a:r>
          </a:p>
          <a:p>
            <a:pPr marL="171450" indent="-171450">
              <a:buFontTx/>
              <a:buChar char="-"/>
            </a:pPr>
            <a:r>
              <a:rPr lang="en-US" altLang="ko-KR" sz="1400" dirty="0">
                <a:latin typeface="Calibri" panose="020F0502020204030204" pitchFamily="34" charset="0"/>
                <a:ea typeface="+mn-ea"/>
                <a:cs typeface="Calibri" panose="020F0502020204030204" pitchFamily="34" charset="0"/>
              </a:rPr>
              <a:t>Landslide/Avalanche</a:t>
            </a:r>
          </a:p>
          <a:p>
            <a:pPr marL="171450" indent="-171450">
              <a:buFontTx/>
              <a:buChar char="-"/>
            </a:pPr>
            <a:endParaRPr lang="en-US" altLang="ko-KR" sz="1400" dirty="0">
              <a:latin typeface="Calibri" panose="020F0502020204030204" pitchFamily="34" charset="0"/>
              <a:ea typeface="+mn-ea"/>
              <a:cs typeface="Calibri" panose="020F0502020204030204" pitchFamily="34" charset="0"/>
            </a:endParaRPr>
          </a:p>
          <a:p>
            <a:pPr marL="171450" indent="-171450">
              <a:buFontTx/>
              <a:buChar char="-"/>
            </a:pPr>
            <a:r>
              <a:rPr lang="en-US" altLang="ko-KR" sz="1400" dirty="0">
                <a:latin typeface="Calibri" panose="020F0502020204030204" pitchFamily="34" charset="0"/>
                <a:ea typeface="+mn-ea"/>
                <a:cs typeface="Calibri" panose="020F0502020204030204" pitchFamily="34" charset="0"/>
              </a:rPr>
              <a:t>Falling person</a:t>
            </a:r>
          </a:p>
          <a:p>
            <a:pPr marL="171450" indent="-171450">
              <a:buFontTx/>
              <a:buChar char="-"/>
            </a:pPr>
            <a:r>
              <a:rPr lang="en-US" altLang="ko-KR" sz="1400" dirty="0">
                <a:latin typeface="Calibri" panose="020F0502020204030204" pitchFamily="34" charset="0"/>
                <a:ea typeface="+mn-ea"/>
                <a:cs typeface="Calibri" panose="020F0502020204030204" pitchFamily="34" charset="0"/>
              </a:rPr>
              <a:t>Drowning</a:t>
            </a:r>
          </a:p>
          <a:p>
            <a:pPr marL="171450" indent="-171450">
              <a:buFontTx/>
              <a:buChar char="-"/>
            </a:pPr>
            <a:r>
              <a:rPr lang="en-US" altLang="ko-KR" sz="1400" dirty="0">
                <a:latin typeface="Calibri" panose="020F0502020204030204" pitchFamily="34" charset="0"/>
                <a:ea typeface="+mn-ea"/>
                <a:cs typeface="Calibri" panose="020F0502020204030204" pitchFamily="34" charset="0"/>
              </a:rPr>
              <a:t>Injured civilians</a:t>
            </a:r>
          </a:p>
          <a:p>
            <a:pPr marL="171450" indent="-171450">
              <a:buFontTx/>
              <a:buChar char="-"/>
            </a:pPr>
            <a:r>
              <a:rPr lang="en-US" altLang="ko-KR" sz="1400" dirty="0">
                <a:latin typeface="Calibri" panose="020F0502020204030204" pitchFamily="34" charset="0"/>
                <a:ea typeface="+mn-ea"/>
                <a:cs typeface="Calibri" panose="020F0502020204030204" pitchFamily="34" charset="0"/>
              </a:rPr>
              <a:t>Road accident</a:t>
            </a:r>
          </a:p>
          <a:p>
            <a:pPr marL="171450" indent="-171450">
              <a:buFontTx/>
              <a:buChar char="-"/>
            </a:pPr>
            <a:r>
              <a:rPr lang="en-US" altLang="ko-KR" sz="1400" dirty="0">
                <a:latin typeface="Calibri" panose="020F0502020204030204" pitchFamily="34" charset="0"/>
                <a:ea typeface="+mn-ea"/>
                <a:cs typeface="Calibri" panose="020F0502020204030204" pitchFamily="34" charset="0"/>
              </a:rPr>
              <a:t>Crowd related</a:t>
            </a:r>
          </a:p>
          <a:p>
            <a:pPr marL="171450" indent="-171450">
              <a:buFontTx/>
              <a:buChar char="-"/>
            </a:pPr>
            <a:r>
              <a:rPr lang="en-US" altLang="ko-KR" sz="1400" u="sng" dirty="0">
                <a:latin typeface="Calibri" panose="020F0502020204030204" pitchFamily="34" charset="0"/>
                <a:ea typeface="+mn-ea"/>
                <a:cs typeface="Calibri" panose="020F0502020204030204" pitchFamily="34" charset="0"/>
              </a:rPr>
              <a:t>Building demolishing*</a:t>
            </a:r>
            <a:endParaRPr lang="ko-KR" altLang="en-US" sz="1400" u="sng" dirty="0">
              <a:latin typeface="Calibri" panose="020F0502020204030204" pitchFamily="34" charset="0"/>
              <a:ea typeface="+mn-ea"/>
              <a:cs typeface="Calibri" panose="020F0502020204030204" pitchFamily="34" charset="0"/>
            </a:endParaRPr>
          </a:p>
        </p:txBody>
      </p:sp>
      <p:sp>
        <p:nvSpPr>
          <p:cNvPr id="8" name="직사각형 7">
            <a:extLst>
              <a:ext uri="{FF2B5EF4-FFF2-40B4-BE49-F238E27FC236}">
                <a16:creationId xmlns:a16="http://schemas.microsoft.com/office/drawing/2014/main" id="{AE8F01C9-42B4-4694-AF32-7E58C53898F4}"/>
              </a:ext>
            </a:extLst>
          </p:cNvPr>
          <p:cNvSpPr/>
          <p:nvPr/>
        </p:nvSpPr>
        <p:spPr>
          <a:xfrm>
            <a:off x="4636888" y="7557159"/>
            <a:ext cx="3832182" cy="1169551"/>
          </a:xfrm>
          <a:prstGeom prst="rect">
            <a:avLst/>
          </a:prstGeom>
        </p:spPr>
        <p:txBody>
          <a:bodyPr wrap="square">
            <a:spAutoFit/>
          </a:bodyPr>
          <a:lstStyle/>
          <a:p>
            <a:pPr lvl="2"/>
            <a:r>
              <a:rPr lang="en-US" altLang="ko-KR" sz="1400" dirty="0">
                <a:latin typeface="Calibri" panose="020F0502020204030204" pitchFamily="34" charset="0"/>
                <a:cs typeface="Calibri" panose="020F0502020204030204" pitchFamily="34" charset="0"/>
              </a:rPr>
              <a:t>Fire</a:t>
            </a:r>
          </a:p>
          <a:p>
            <a:pPr lvl="3"/>
            <a:r>
              <a:rPr lang="en-US" altLang="ko-KR" sz="1400" dirty="0">
                <a:latin typeface="Calibri" panose="020F0502020204030204" pitchFamily="34" charset="0"/>
                <a:cs typeface="Calibri" panose="020F0502020204030204" pitchFamily="34" charset="0"/>
              </a:rPr>
              <a:t>Flame height, angle, width, smoke, color of fire</a:t>
            </a:r>
          </a:p>
          <a:p>
            <a:pPr lvl="2"/>
            <a:r>
              <a:rPr lang="en-US" altLang="ko-KR" sz="1400" dirty="0">
                <a:latin typeface="Calibri" panose="020F0502020204030204" pitchFamily="34" charset="0"/>
                <a:cs typeface="Calibri" panose="020F0502020204030204" pitchFamily="34" charset="0"/>
              </a:rPr>
              <a:t>Water</a:t>
            </a:r>
          </a:p>
          <a:p>
            <a:pPr lvl="3"/>
            <a:r>
              <a:rPr lang="en-US" altLang="ko-KR" sz="1400" dirty="0">
                <a:latin typeface="Calibri" panose="020F0502020204030204" pitchFamily="34" charset="0"/>
                <a:cs typeface="Calibri" panose="020F0502020204030204" pitchFamily="34" charset="0"/>
              </a:rPr>
              <a:t>color, ripple pattern of water</a:t>
            </a:r>
          </a:p>
        </p:txBody>
      </p:sp>
      <p:sp>
        <p:nvSpPr>
          <p:cNvPr id="11" name="직사각형 10">
            <a:extLst>
              <a:ext uri="{FF2B5EF4-FFF2-40B4-BE49-F238E27FC236}">
                <a16:creationId xmlns:a16="http://schemas.microsoft.com/office/drawing/2014/main" id="{A55B96EA-C287-4814-A293-B98EDC04C539}"/>
              </a:ext>
            </a:extLst>
          </p:cNvPr>
          <p:cNvSpPr/>
          <p:nvPr/>
        </p:nvSpPr>
        <p:spPr>
          <a:xfrm>
            <a:off x="287524" y="5852301"/>
            <a:ext cx="8181546" cy="276999"/>
          </a:xfrm>
          <a:prstGeom prst="rect">
            <a:avLst/>
          </a:prstGeom>
        </p:spPr>
        <p:txBody>
          <a:bodyPr wrap="square">
            <a:spAutoFit/>
          </a:bodyPr>
          <a:lstStyle/>
          <a:p>
            <a:r>
              <a:rPr lang="en-US" altLang="ko-KR" sz="1200" dirty="0" err="1">
                <a:latin typeface="Calibri" panose="020F0502020204030204" pitchFamily="34" charset="0"/>
                <a:cs typeface="Calibri" panose="020F0502020204030204" pitchFamily="34" charset="0"/>
              </a:rPr>
              <a:t>Çetin</a:t>
            </a:r>
            <a:r>
              <a:rPr lang="en-US" altLang="ko-KR" sz="1200" dirty="0">
                <a:latin typeface="Calibri" panose="020F0502020204030204" pitchFamily="34" charset="0"/>
                <a:cs typeface="Calibri" panose="020F0502020204030204" pitchFamily="34" charset="0"/>
              </a:rPr>
              <a:t>, A. </a:t>
            </a:r>
            <a:r>
              <a:rPr lang="en-US" altLang="ko-KR" sz="1200" dirty="0" err="1">
                <a:latin typeface="Calibri" panose="020F0502020204030204" pitchFamily="34" charset="0"/>
                <a:cs typeface="Calibri" panose="020F0502020204030204" pitchFamily="34" charset="0"/>
              </a:rPr>
              <a:t>Enis</a:t>
            </a:r>
            <a:r>
              <a:rPr lang="en-US" altLang="ko-KR" sz="1200" dirty="0">
                <a:latin typeface="Calibri" panose="020F0502020204030204" pitchFamily="34" charset="0"/>
                <a:cs typeface="Calibri" panose="020F0502020204030204" pitchFamily="34" charset="0"/>
              </a:rPr>
              <a:t>, et al. "Video fire detection–review." </a:t>
            </a:r>
            <a:r>
              <a:rPr lang="en-US" altLang="ko-KR" sz="1200" i="1" dirty="0">
                <a:latin typeface="Calibri" panose="020F0502020204030204" pitchFamily="34" charset="0"/>
                <a:cs typeface="Calibri" panose="020F0502020204030204" pitchFamily="34" charset="0"/>
              </a:rPr>
              <a:t>Digital Signal Processing</a:t>
            </a:r>
            <a:r>
              <a:rPr lang="en-US" altLang="ko-KR" sz="1200" dirty="0">
                <a:latin typeface="Calibri" panose="020F0502020204030204" pitchFamily="34" charset="0"/>
                <a:cs typeface="Calibri" panose="020F0502020204030204" pitchFamily="34" charset="0"/>
              </a:rPr>
              <a:t> 23.6 (2013): 1827-1843.</a:t>
            </a:r>
          </a:p>
        </p:txBody>
      </p:sp>
      <p:pic>
        <p:nvPicPr>
          <p:cNvPr id="4" name="그림 3">
            <a:extLst>
              <a:ext uri="{FF2B5EF4-FFF2-40B4-BE49-F238E27FC236}">
                <a16:creationId xmlns:a16="http://schemas.microsoft.com/office/drawing/2014/main" id="{121CB2E3-122F-4732-9331-E590ACB5E7FB}"/>
              </a:ext>
            </a:extLst>
          </p:cNvPr>
          <p:cNvPicPr>
            <a:picLocks noChangeAspect="1"/>
          </p:cNvPicPr>
          <p:nvPr/>
        </p:nvPicPr>
        <p:blipFill>
          <a:blip r:embed="rId3"/>
          <a:stretch>
            <a:fillRect/>
          </a:stretch>
        </p:blipFill>
        <p:spPr>
          <a:xfrm>
            <a:off x="3130397" y="2005919"/>
            <a:ext cx="3265826" cy="3460909"/>
          </a:xfrm>
          <a:prstGeom prst="rect">
            <a:avLst/>
          </a:prstGeom>
        </p:spPr>
      </p:pic>
    </p:spTree>
    <p:extLst>
      <p:ext uri="{BB962C8B-B14F-4D97-AF65-F5344CB8AC3E}">
        <p14:creationId xmlns:p14="http://schemas.microsoft.com/office/powerpoint/2010/main" val="405583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marL="514350" indent="-514350" algn="l">
              <a:buFont typeface="+mj-lt"/>
              <a:buAutoNum type="arabicPeriod"/>
            </a:pPr>
            <a:r>
              <a:rPr lang="ko-KR" altLang="en-US" sz="2800" dirty="0"/>
              <a:t>심사 의견 개요 </a:t>
            </a:r>
            <a:r>
              <a:rPr lang="en-US" altLang="ko-KR" sz="2800" dirty="0"/>
              <a:t>(2)</a:t>
            </a:r>
            <a:endParaRPr lang="ko-KR" altLang="en-US" sz="2800" dirty="0"/>
          </a:p>
        </p:txBody>
      </p:sp>
      <p:sp>
        <p:nvSpPr>
          <p:cNvPr id="4" name="슬라이드 번호 개체 틀 3"/>
          <p:cNvSpPr>
            <a:spLocks noGrp="1"/>
          </p:cNvSpPr>
          <p:nvPr>
            <p:ph type="sldNum" sz="quarter" idx="15"/>
          </p:nvPr>
        </p:nvSpPr>
        <p:spPr/>
        <p:txBody>
          <a:bodyPr/>
          <a:lstStyle/>
          <a:p>
            <a:fld id="{0BDF5A50-FEA7-4531-911E-E701FBDB2E78}" type="slidenum">
              <a:rPr lang="ko-KR" altLang="en-US" smtClean="0"/>
              <a:pPr/>
              <a:t>6</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sp>
        <p:nvSpPr>
          <p:cNvPr id="2" name="내용 개체 틀 1"/>
          <p:cNvSpPr>
            <a:spLocks noGrp="1"/>
          </p:cNvSpPr>
          <p:nvPr>
            <p:ph idx="4294967295"/>
          </p:nvPr>
        </p:nvSpPr>
        <p:spPr>
          <a:xfrm>
            <a:off x="0" y="765175"/>
            <a:ext cx="8858250" cy="5521325"/>
          </a:xfrm>
        </p:spPr>
        <p:txBody>
          <a:bodyPr/>
          <a:lstStyle/>
          <a:p>
            <a:pPr marL="180975" indent="-180975" latinLnBrk="0">
              <a:spcBef>
                <a:spcPts val="1200"/>
              </a:spcBef>
            </a:pPr>
            <a:r>
              <a:rPr lang="en-US" altLang="ko-KR" sz="2800" dirty="0">
                <a:latin typeface="Calibri" panose="020F0502020204030204" pitchFamily="34" charset="0"/>
                <a:cs typeface="Calibri" panose="020F0502020204030204" pitchFamily="34" charset="0"/>
              </a:rPr>
              <a:t>1</a:t>
            </a:r>
            <a:r>
              <a:rPr lang="ko-KR" altLang="en-US" sz="2800" dirty="0">
                <a:latin typeface="Calibri" panose="020F0502020204030204" pitchFamily="34" charset="0"/>
                <a:cs typeface="Calibri" panose="020F0502020204030204" pitchFamily="34" charset="0"/>
              </a:rPr>
              <a:t>차 심사의견</a:t>
            </a:r>
            <a:endParaRPr lang="en-US" altLang="ko-KR" sz="2800" dirty="0">
              <a:latin typeface="Calibri" panose="020F0502020204030204" pitchFamily="34" charset="0"/>
              <a:cs typeface="Calibri" panose="020F0502020204030204" pitchFamily="34" charset="0"/>
            </a:endParaRPr>
          </a:p>
          <a:p>
            <a:pPr marL="0" indent="0">
              <a:buNone/>
            </a:pPr>
            <a:endParaRPr lang="en-US" altLang="ko-KR" dirty="0"/>
          </a:p>
        </p:txBody>
      </p:sp>
      <p:graphicFrame>
        <p:nvGraphicFramePr>
          <p:cNvPr id="6" name="Content Placeholder 5">
            <a:extLst>
              <a:ext uri="{FF2B5EF4-FFF2-40B4-BE49-F238E27FC236}">
                <a16:creationId xmlns:a16="http://schemas.microsoft.com/office/drawing/2014/main" id="{ECC359C9-E3F5-4AAB-845B-CE6A48D8A043}"/>
              </a:ext>
            </a:extLst>
          </p:cNvPr>
          <p:cNvGraphicFramePr>
            <a:graphicFrameLocks/>
          </p:cNvGraphicFramePr>
          <p:nvPr>
            <p:extLst>
              <p:ext uri="{D42A27DB-BD31-4B8C-83A1-F6EECF244321}">
                <p14:modId xmlns:p14="http://schemas.microsoft.com/office/powerpoint/2010/main" val="3462844754"/>
              </p:ext>
            </p:extLst>
          </p:nvPr>
        </p:nvGraphicFramePr>
        <p:xfrm>
          <a:off x="61912" y="1331276"/>
          <a:ext cx="8734427" cy="4190329"/>
        </p:xfrm>
        <a:graphic>
          <a:graphicData uri="http://schemas.openxmlformats.org/drawingml/2006/table">
            <a:tbl>
              <a:tblPr firstRow="1" bandRow="1">
                <a:tableStyleId>{5A111915-BE36-4E01-A7E5-04B1672EAD32}</a:tableStyleId>
              </a:tblPr>
              <a:tblGrid>
                <a:gridCol w="433424">
                  <a:extLst>
                    <a:ext uri="{9D8B030D-6E8A-4147-A177-3AD203B41FA5}">
                      <a16:colId xmlns:a16="http://schemas.microsoft.com/office/drawing/2014/main" val="20000"/>
                    </a:ext>
                  </a:extLst>
                </a:gridCol>
                <a:gridCol w="1699990">
                  <a:extLst>
                    <a:ext uri="{9D8B030D-6E8A-4147-A177-3AD203B41FA5}">
                      <a16:colId xmlns:a16="http://schemas.microsoft.com/office/drawing/2014/main" val="20001"/>
                    </a:ext>
                  </a:extLst>
                </a:gridCol>
                <a:gridCol w="1005427">
                  <a:extLst>
                    <a:ext uri="{9D8B030D-6E8A-4147-A177-3AD203B41FA5}">
                      <a16:colId xmlns:a16="http://schemas.microsoft.com/office/drawing/2014/main" val="20002"/>
                    </a:ext>
                  </a:extLst>
                </a:gridCol>
                <a:gridCol w="4647611">
                  <a:extLst>
                    <a:ext uri="{9D8B030D-6E8A-4147-A177-3AD203B41FA5}">
                      <a16:colId xmlns:a16="http://schemas.microsoft.com/office/drawing/2014/main" val="526652540"/>
                    </a:ext>
                  </a:extLst>
                </a:gridCol>
                <a:gridCol w="947975">
                  <a:extLst>
                    <a:ext uri="{9D8B030D-6E8A-4147-A177-3AD203B41FA5}">
                      <a16:colId xmlns:a16="http://schemas.microsoft.com/office/drawing/2014/main" val="2703706425"/>
                    </a:ext>
                  </a:extLst>
                </a:gridCol>
              </a:tblGrid>
              <a:tr h="348970">
                <a:tc>
                  <a:txBody>
                    <a:bodyPr/>
                    <a:lstStyle/>
                    <a:p>
                      <a:pPr algn="ctr"/>
                      <a:r>
                        <a:rPr lang="ko-KR" altLang="en-US" sz="1400" dirty="0">
                          <a:latin typeface="Calibri" panose="020F0502020204030204" pitchFamily="34" charset="0"/>
                          <a:cs typeface="Calibri" panose="020F0502020204030204" pitchFamily="34" charset="0"/>
                        </a:rPr>
                        <a:t>번호</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심사</a:t>
                      </a:r>
                      <a:endParaRPr lang="en-US" altLang="ko-KR" sz="1400" dirty="0">
                        <a:latin typeface="Calibri" panose="020F0502020204030204" pitchFamily="34" charset="0"/>
                        <a:cs typeface="Calibri" panose="020F0502020204030204" pitchFamily="34" charset="0"/>
                      </a:endParaRPr>
                    </a:p>
                    <a:p>
                      <a:pPr algn="ctr"/>
                      <a:r>
                        <a:rPr lang="ko-KR" altLang="en-US" sz="1400" dirty="0">
                          <a:latin typeface="Calibri" panose="020F0502020204030204" pitchFamily="34" charset="0"/>
                          <a:cs typeface="Calibri" panose="020F0502020204030204" pitchFamily="34" charset="0"/>
                        </a:rPr>
                        <a:t>의견</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심사</a:t>
                      </a:r>
                      <a:endParaRPr lang="en-US" altLang="ko-KR" sz="1400" dirty="0">
                        <a:latin typeface="Calibri" panose="020F0502020204030204" pitchFamily="34" charset="0"/>
                        <a:cs typeface="Calibri" panose="020F0502020204030204" pitchFamily="34" charset="0"/>
                      </a:endParaRPr>
                    </a:p>
                    <a:p>
                      <a:pPr algn="ctr"/>
                      <a:r>
                        <a:rPr lang="ko-KR" altLang="en-US" sz="1400" dirty="0">
                          <a:latin typeface="Calibri" panose="020F0502020204030204" pitchFamily="34" charset="0"/>
                          <a:cs typeface="Calibri" panose="020F0502020204030204" pitchFamily="34" charset="0"/>
                        </a:rPr>
                        <a:t>위원</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심사의견 상세</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논문</a:t>
                      </a:r>
                      <a:endParaRPr lang="en-US" altLang="ko-KR" sz="1400" dirty="0">
                        <a:latin typeface="Calibri" panose="020F0502020204030204" pitchFamily="34" charset="0"/>
                        <a:cs typeface="Calibri" panose="020F0502020204030204" pitchFamily="34" charset="0"/>
                      </a:endParaRPr>
                    </a:p>
                    <a:p>
                      <a:pPr algn="ctr"/>
                      <a:r>
                        <a:rPr lang="ko-KR" altLang="en-US" sz="1400" dirty="0">
                          <a:latin typeface="Calibri" panose="020F0502020204030204" pitchFamily="34" charset="0"/>
                          <a:cs typeface="Calibri" panose="020F0502020204030204" pitchFamily="34" charset="0"/>
                        </a:rPr>
                        <a:t>페이지</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837529">
                <a:tc>
                  <a:txBody>
                    <a:bodyPr/>
                    <a:lstStyle/>
                    <a:p>
                      <a:pPr algn="ctr"/>
                      <a:r>
                        <a:rPr lang="en-US" sz="1400" dirty="0">
                          <a:latin typeface="+mj-ea"/>
                          <a:ea typeface="+mj-ea"/>
                          <a:cs typeface="Calibri" panose="020F0502020204030204" pitchFamily="34" charset="0"/>
                        </a:rPr>
                        <a:t>3</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ko-KR" altLang="en-US" sz="1400" b="0" dirty="0">
                          <a:solidFill>
                            <a:schemeClr val="tx1"/>
                          </a:solidFill>
                          <a:latin typeface="+mj-ea"/>
                          <a:ea typeface="+mj-ea"/>
                          <a:cs typeface="Calibri" panose="020F0502020204030204" pitchFamily="34" charset="0"/>
                        </a:rPr>
                        <a:t>재난 식별을 위한 구체적 예시 및 결과 수준을 예측할 수 있어야 함</a:t>
                      </a:r>
                      <a:endParaRPr lang="en-US" sz="1400" b="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rPr>
                        <a:t>최광선 </a:t>
                      </a:r>
                      <a:endParaRPr kumimoji="0" lang="en-US" altLang="ko-KR"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rPr>
                        <a:t>박사님</a:t>
                      </a:r>
                      <a:endParaRPr kumimoji="0" lang="en-US" altLang="ko-KR"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ko-KR" altLang="en-US" sz="1400" dirty="0">
                          <a:latin typeface="+mj-ea"/>
                          <a:ea typeface="+mj-ea"/>
                          <a:cs typeface="Calibri" panose="020F0502020204030204" pitchFamily="34" charset="0"/>
                        </a:rPr>
                        <a:t>실제 활용할 </a:t>
                      </a:r>
                      <a:r>
                        <a:rPr lang="en-US" altLang="ko-KR" sz="1400" dirty="0">
                          <a:latin typeface="+mj-ea"/>
                          <a:ea typeface="+mj-ea"/>
                          <a:cs typeface="Calibri" panose="020F0502020204030204" pitchFamily="34" charset="0"/>
                        </a:rPr>
                        <a:t>application</a:t>
                      </a:r>
                      <a:r>
                        <a:rPr lang="ko-KR" altLang="en-US" sz="1400" dirty="0">
                          <a:latin typeface="+mj-ea"/>
                          <a:ea typeface="+mj-ea"/>
                          <a:cs typeface="Calibri" panose="020F0502020204030204" pitchFamily="34" charset="0"/>
                        </a:rPr>
                        <a:t>에 대한 기능성이 필요함</a:t>
                      </a:r>
                      <a:endParaRPr lang="en-US" altLang="ko-KR" sz="1400" dirty="0">
                        <a:latin typeface="+mj-ea"/>
                        <a:ea typeface="+mj-ea"/>
                        <a:cs typeface="Calibri" panose="020F0502020204030204" pitchFamily="34" charset="0"/>
                      </a:endParaRPr>
                    </a:p>
                    <a:p>
                      <a:pPr marL="285750" indent="-285750" algn="l">
                        <a:buFont typeface="Arial" panose="020B0604020202020204" pitchFamily="34" charset="0"/>
                        <a:buChar char="•"/>
                      </a:pPr>
                      <a:r>
                        <a:rPr lang="ko-KR" altLang="en-US" sz="1400" dirty="0">
                          <a:latin typeface="+mj-ea"/>
                          <a:ea typeface="+mj-ea"/>
                          <a:cs typeface="Calibri" panose="020F0502020204030204" pitchFamily="34" charset="0"/>
                        </a:rPr>
                        <a:t>구체적 예시가 필요함</a:t>
                      </a:r>
                      <a:r>
                        <a:rPr lang="en-US" altLang="ko-KR" sz="1400" dirty="0">
                          <a:latin typeface="+mj-ea"/>
                          <a:ea typeface="+mj-ea"/>
                          <a:cs typeface="Calibri" panose="020F0502020204030204" pitchFamily="34" charset="0"/>
                        </a:rPr>
                        <a:t>.</a:t>
                      </a:r>
                    </a:p>
                    <a:p>
                      <a:pPr marL="285750" indent="-285750" algn="l">
                        <a:buFont typeface="Arial" panose="020B0604020202020204" pitchFamily="34" charset="0"/>
                        <a:buChar char="•"/>
                      </a:pPr>
                      <a:r>
                        <a:rPr lang="ko-KR" altLang="en-US" sz="1400" dirty="0">
                          <a:latin typeface="+mj-ea"/>
                          <a:ea typeface="+mj-ea"/>
                          <a:cs typeface="Calibri" panose="020F0502020204030204" pitchFamily="34" charset="0"/>
                        </a:rPr>
                        <a:t>결과 수준의 예측이 가능 해야함</a:t>
                      </a: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78856"/>
                  </a:ext>
                </a:extLst>
              </a:tr>
              <a:tr h="837529">
                <a:tc>
                  <a:txBody>
                    <a:bodyPr/>
                    <a:lstStyle/>
                    <a:p>
                      <a:pPr algn="ctr"/>
                      <a:r>
                        <a:rPr lang="en-US" sz="1400" dirty="0">
                          <a:latin typeface="+mj-ea"/>
                          <a:ea typeface="+mj-ea"/>
                          <a:cs typeface="Calibri" panose="020F0502020204030204" pitchFamily="34" charset="0"/>
                        </a:rPr>
                        <a:t>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ko-KR" altLang="en-US" sz="1400" b="0" dirty="0">
                          <a:latin typeface="+mj-ea"/>
                          <a:ea typeface="+mj-ea"/>
                          <a:cs typeface="Calibri" panose="020F0502020204030204" pitchFamily="34" charset="0"/>
                        </a:rPr>
                        <a:t>파라미터 설정의 최적화가 필요함</a:t>
                      </a:r>
                      <a:endParaRPr lang="en-US" altLang="ko-KR" sz="1400" b="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rPr>
                        <a:t>최광선 </a:t>
                      </a:r>
                      <a:endParaRPr kumimoji="0" lang="en-US" altLang="ko-KR"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rPr>
                        <a:t>박사님</a:t>
                      </a:r>
                      <a:endParaRPr kumimoji="0" lang="en-US" altLang="ko-KR"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sz="1400" dirty="0">
                          <a:latin typeface="+mj-ea"/>
                          <a:ea typeface="+mj-ea"/>
                          <a:cs typeface="Calibri" panose="020F0502020204030204" pitchFamily="34" charset="0"/>
                        </a:rPr>
                        <a:t>Blur</a:t>
                      </a:r>
                      <a:r>
                        <a:rPr lang="ko-KR" altLang="en-US" sz="1400" dirty="0">
                          <a:latin typeface="+mj-ea"/>
                          <a:ea typeface="+mj-ea"/>
                          <a:cs typeface="Calibri" panose="020F0502020204030204" pitchFamily="34" charset="0"/>
                        </a:rPr>
                        <a:t>한 이미지를 </a:t>
                      </a:r>
                      <a:r>
                        <a:rPr lang="en-US" altLang="ko-KR" sz="1400" dirty="0">
                          <a:latin typeface="+mj-ea"/>
                          <a:ea typeface="+mj-ea"/>
                          <a:cs typeface="Calibri" panose="020F0502020204030204" pitchFamily="34" charset="0"/>
                        </a:rPr>
                        <a:t>clear</a:t>
                      </a:r>
                      <a:r>
                        <a:rPr lang="ko-KR" altLang="en-US" sz="1400" dirty="0">
                          <a:latin typeface="+mj-ea"/>
                          <a:ea typeface="+mj-ea"/>
                          <a:cs typeface="Calibri" panose="020F0502020204030204" pitchFamily="34" charset="0"/>
                        </a:rPr>
                        <a:t>한 이미지로 학습하기 위해서는 모델 </a:t>
                      </a:r>
                      <a:r>
                        <a:rPr lang="en-US" altLang="ko-KR" sz="1400" dirty="0">
                          <a:latin typeface="+mj-ea"/>
                          <a:ea typeface="+mj-ea"/>
                          <a:cs typeface="Calibri" panose="020F0502020204030204" pitchFamily="34" charset="0"/>
                        </a:rPr>
                        <a:t>Parameter </a:t>
                      </a:r>
                      <a:r>
                        <a:rPr lang="ko-KR" altLang="en-US" sz="1400" dirty="0">
                          <a:latin typeface="+mj-ea"/>
                          <a:ea typeface="+mj-ea"/>
                          <a:cs typeface="Calibri" panose="020F0502020204030204" pitchFamily="34" charset="0"/>
                        </a:rPr>
                        <a:t>의 최적화가 필요함</a:t>
                      </a: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25262"/>
                  </a:ext>
                </a:extLst>
              </a:tr>
              <a:tr h="837529">
                <a:tc>
                  <a:txBody>
                    <a:bodyPr/>
                    <a:lstStyle/>
                    <a:p>
                      <a:pPr algn="ctr"/>
                      <a:r>
                        <a:rPr lang="en-US" sz="1400" dirty="0">
                          <a:latin typeface="+mj-ea"/>
                          <a:ea typeface="+mj-ea"/>
                          <a:cs typeface="Calibri" panose="020F0502020204030204" pitchFamily="34" charset="0"/>
                        </a:rPr>
                        <a:t>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1400" b="0" dirty="0">
                          <a:latin typeface="+mj-ea"/>
                          <a:ea typeface="+mj-ea"/>
                          <a:cs typeface="Calibri" panose="020F0502020204030204" pitchFamily="34" charset="0"/>
                        </a:rPr>
                        <a:t>Process for</a:t>
                      </a:r>
                      <a:r>
                        <a:rPr lang="ko-KR" altLang="en-US" sz="1400" b="0" dirty="0">
                          <a:latin typeface="+mj-ea"/>
                          <a:ea typeface="+mj-ea"/>
                          <a:cs typeface="Calibri" panose="020F0502020204030204" pitchFamily="34" charset="0"/>
                        </a:rPr>
                        <a:t> </a:t>
                      </a:r>
                      <a:r>
                        <a:rPr lang="en-US" altLang="ko-KR" sz="1400" b="0" dirty="0">
                          <a:latin typeface="+mj-ea"/>
                          <a:ea typeface="+mj-ea"/>
                          <a:cs typeface="Calibri" panose="020F0502020204030204" pitchFamily="34" charset="0"/>
                        </a:rPr>
                        <a:t>detecting</a:t>
                      </a:r>
                      <a:r>
                        <a:rPr lang="ko-KR" altLang="en-US" sz="1400" b="0" dirty="0">
                          <a:latin typeface="+mj-ea"/>
                          <a:ea typeface="+mj-ea"/>
                          <a:cs typeface="Calibri" panose="020F0502020204030204" pitchFamily="34" charset="0"/>
                        </a:rPr>
                        <a:t> </a:t>
                      </a:r>
                      <a:r>
                        <a:rPr lang="en-US" altLang="ko-KR" sz="1400" b="0" dirty="0">
                          <a:latin typeface="+mj-ea"/>
                          <a:ea typeface="+mj-ea"/>
                          <a:cs typeface="Calibri" panose="020F0502020204030204" pitchFamily="34" charset="0"/>
                        </a:rPr>
                        <a:t>disaster</a:t>
                      </a:r>
                      <a:r>
                        <a:rPr lang="ko-KR" altLang="en-US" sz="1400" b="0" dirty="0">
                          <a:latin typeface="+mj-ea"/>
                          <a:ea typeface="+mj-ea"/>
                          <a:cs typeface="Calibri" panose="020F0502020204030204" pitchFamily="34" charset="0"/>
                        </a:rPr>
                        <a:t>에  </a:t>
                      </a:r>
                      <a:r>
                        <a:rPr lang="en-US" altLang="ko-KR" sz="1400" b="0" dirty="0">
                          <a:latin typeface="+mj-ea"/>
                          <a:ea typeface="+mj-ea"/>
                          <a:cs typeface="Calibri" panose="020F0502020204030204" pitchFamily="34" charset="0"/>
                        </a:rPr>
                        <a:t>detail </a:t>
                      </a:r>
                      <a:r>
                        <a:rPr lang="ko-KR" altLang="en-US" sz="1400" b="0" dirty="0">
                          <a:latin typeface="+mj-ea"/>
                          <a:ea typeface="+mj-ea"/>
                          <a:cs typeface="Calibri" panose="020F0502020204030204" pitchFamily="34" charset="0"/>
                        </a:rPr>
                        <a:t>한 설명 필요</a:t>
                      </a:r>
                      <a:endParaRPr lang="en-US" altLang="ko-KR" sz="1400" b="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ko-KR" altLang="en-US" sz="1400" dirty="0" err="1">
                          <a:latin typeface="+mj-ea"/>
                          <a:ea typeface="+mj-ea"/>
                          <a:cs typeface="Calibri" panose="020F0502020204030204" pitchFamily="34" charset="0"/>
                        </a:rPr>
                        <a:t>이재유</a:t>
                      </a:r>
                      <a:r>
                        <a:rPr lang="ko-KR" altLang="en-US" sz="1400" dirty="0">
                          <a:latin typeface="+mj-ea"/>
                          <a:ea typeface="+mj-ea"/>
                          <a:cs typeface="Calibri" panose="020F0502020204030204" pitchFamily="34" charset="0"/>
                        </a:rPr>
                        <a:t> </a:t>
                      </a:r>
                      <a:endParaRPr lang="en-US" altLang="ko-KR" sz="1400" dirty="0">
                        <a:latin typeface="+mj-ea"/>
                        <a:ea typeface="+mj-ea"/>
                        <a:cs typeface="Calibri" panose="020F0502020204030204" pitchFamily="34" charset="0"/>
                      </a:endParaRPr>
                    </a:p>
                    <a:p>
                      <a:pPr algn="ctr"/>
                      <a:r>
                        <a:rPr lang="ko-KR" altLang="en-US" sz="1400" dirty="0">
                          <a:latin typeface="+mj-ea"/>
                          <a:ea typeface="+mj-ea"/>
                          <a:cs typeface="Calibri" panose="020F0502020204030204" pitchFamily="34" charset="0"/>
                        </a:rPr>
                        <a:t>교수님</a:t>
                      </a: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ko-KR" altLang="en-US" sz="1400" dirty="0">
                          <a:latin typeface="+mj-ea"/>
                          <a:ea typeface="+mj-ea"/>
                          <a:cs typeface="Calibri" panose="020F0502020204030204" pitchFamily="34" charset="0"/>
                        </a:rPr>
                        <a:t>뒷부분에 상세한 내용이 기술이 되어 있지만 </a:t>
                      </a:r>
                      <a:r>
                        <a:rPr lang="en-US" sz="1400" dirty="0">
                          <a:latin typeface="+mj-ea"/>
                          <a:ea typeface="+mj-ea"/>
                          <a:cs typeface="Calibri" panose="020F0502020204030204" pitchFamily="34" charset="0"/>
                        </a:rPr>
                        <a:t>P31</a:t>
                      </a:r>
                      <a:r>
                        <a:rPr lang="ko-KR" altLang="en-US" sz="1400" dirty="0">
                          <a:latin typeface="+mj-ea"/>
                          <a:ea typeface="+mj-ea"/>
                          <a:cs typeface="Calibri" panose="020F0502020204030204" pitchFamily="34" charset="0"/>
                        </a:rPr>
                        <a:t>페이지의 설명에 </a:t>
                      </a:r>
                      <a:r>
                        <a:rPr lang="en-US" altLang="ko-KR" sz="1400" dirty="0">
                          <a:latin typeface="+mj-ea"/>
                          <a:ea typeface="+mj-ea"/>
                          <a:cs typeface="Calibri" panose="020F0502020204030204" pitchFamily="34" charset="0"/>
                        </a:rPr>
                        <a:t>detail </a:t>
                      </a:r>
                      <a:r>
                        <a:rPr lang="ko-KR" altLang="en-US" sz="1400" dirty="0">
                          <a:latin typeface="+mj-ea"/>
                          <a:ea typeface="+mj-ea"/>
                          <a:cs typeface="Calibri" panose="020F0502020204030204" pitchFamily="34" charset="0"/>
                        </a:rPr>
                        <a:t>한 설명의 추가가 필요함</a:t>
                      </a: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770853"/>
                  </a:ext>
                </a:extLst>
              </a:tr>
              <a:tr h="837529">
                <a:tc>
                  <a:txBody>
                    <a:bodyPr/>
                    <a:lstStyle/>
                    <a:p>
                      <a:pPr algn="ctr"/>
                      <a:r>
                        <a:rPr lang="en-US" sz="1400" dirty="0">
                          <a:latin typeface="+mj-ea"/>
                          <a:ea typeface="+mj-ea"/>
                          <a:cs typeface="Calibri" panose="020F0502020204030204" pitchFamily="34" charset="0"/>
                        </a:rPr>
                        <a:t>6</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ko-KR" altLang="en-US" sz="1400" b="0" dirty="0">
                          <a:latin typeface="+mj-ea"/>
                          <a:ea typeface="+mj-ea"/>
                          <a:cs typeface="Calibri" panose="020F0502020204030204" pitchFamily="34" charset="0"/>
                        </a:rPr>
                        <a:t>재난상황의 </a:t>
                      </a:r>
                      <a:r>
                        <a:rPr lang="en-US" altLang="ko-KR" sz="1400" b="0" dirty="0">
                          <a:latin typeface="+mj-ea"/>
                          <a:ea typeface="+mj-ea"/>
                          <a:cs typeface="Calibri" panose="020F0502020204030204" pitchFamily="34" charset="0"/>
                        </a:rPr>
                        <a:t>People Detection accuracy</a:t>
                      </a:r>
                      <a:r>
                        <a:rPr lang="ko-KR" altLang="en-US" sz="1400" b="0" dirty="0">
                          <a:latin typeface="+mj-ea"/>
                          <a:ea typeface="+mj-ea"/>
                          <a:cs typeface="Calibri" panose="020F0502020204030204" pitchFamily="34" charset="0"/>
                        </a:rPr>
                        <a:t>를 높이는 방안이 필요함</a:t>
                      </a:r>
                      <a:endParaRPr lang="en-US" sz="1400" b="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rPr>
                        <a:t>이재유</a:t>
                      </a:r>
                      <a:r>
                        <a:rPr kumimoji="0" lang="ko-KR" altLang="en-US"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rPr>
                        <a:t> </a:t>
                      </a:r>
                      <a:endParaRPr kumimoji="0" lang="en-US" altLang="ko-KR"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rPr>
                        <a:t>교수님</a:t>
                      </a:r>
                      <a:endParaRPr kumimoji="0" lang="en-US" altLang="ko-KR"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ko-KR" altLang="en-US" sz="1400" dirty="0">
                          <a:latin typeface="+mj-ea"/>
                          <a:ea typeface="+mj-ea"/>
                          <a:cs typeface="Calibri" panose="020F0502020204030204" pitchFamily="34" charset="0"/>
                        </a:rPr>
                        <a:t>재난상황에서는 </a:t>
                      </a:r>
                      <a:r>
                        <a:rPr lang="en-US" altLang="ko-KR" sz="1400" dirty="0">
                          <a:latin typeface="+mj-ea"/>
                          <a:ea typeface="+mj-ea"/>
                          <a:cs typeface="Calibri" panose="020F0502020204030204" pitchFamily="34" charset="0"/>
                        </a:rPr>
                        <a:t>people</a:t>
                      </a:r>
                      <a:r>
                        <a:rPr lang="ko-KR" altLang="en-US" sz="1400" dirty="0">
                          <a:latin typeface="+mj-ea"/>
                          <a:ea typeface="+mj-ea"/>
                          <a:cs typeface="Calibri" panose="020F0502020204030204" pitchFamily="34" charset="0"/>
                        </a:rPr>
                        <a:t>의 상태가 서있을 경우</a:t>
                      </a:r>
                      <a:r>
                        <a:rPr lang="en-US" altLang="ko-KR" sz="1400" dirty="0">
                          <a:latin typeface="+mj-ea"/>
                          <a:ea typeface="+mj-ea"/>
                          <a:cs typeface="Calibri" panose="020F0502020204030204" pitchFamily="34" charset="0"/>
                        </a:rPr>
                        <a:t>, </a:t>
                      </a:r>
                      <a:r>
                        <a:rPr lang="ko-KR" altLang="en-US" sz="1400" dirty="0">
                          <a:latin typeface="+mj-ea"/>
                          <a:ea typeface="+mj-ea"/>
                          <a:cs typeface="Calibri" panose="020F0502020204030204" pitchFamily="34" charset="0"/>
                        </a:rPr>
                        <a:t> 누워있는 경우 다양한 사례가 있음</a:t>
                      </a:r>
                      <a:r>
                        <a:rPr lang="en-US" altLang="ko-KR" sz="1400" dirty="0">
                          <a:latin typeface="+mj-ea"/>
                          <a:ea typeface="+mj-ea"/>
                          <a:cs typeface="Calibri" panose="020F0502020204030204" pitchFamily="34" charset="0"/>
                        </a:rPr>
                        <a:t>. </a:t>
                      </a:r>
                      <a:r>
                        <a:rPr lang="ko-KR" altLang="en-US" sz="1400" dirty="0">
                          <a:latin typeface="+mj-ea"/>
                          <a:ea typeface="+mj-ea"/>
                          <a:cs typeface="Calibri" panose="020F0502020204030204" pitchFamily="34" charset="0"/>
                        </a:rPr>
                        <a:t>이를 발견하기는 매우 어려운 문제가 될 수 있음</a:t>
                      </a:r>
                      <a:r>
                        <a:rPr lang="en-US" altLang="ko-KR" sz="1400" dirty="0">
                          <a:latin typeface="+mj-ea"/>
                          <a:ea typeface="+mj-ea"/>
                          <a:cs typeface="Calibri" panose="020F0502020204030204" pitchFamily="34" charset="0"/>
                        </a:rPr>
                        <a:t>. </a:t>
                      </a:r>
                      <a:r>
                        <a:rPr lang="ko-KR" altLang="en-US" sz="1400" dirty="0">
                          <a:latin typeface="+mj-ea"/>
                          <a:ea typeface="+mj-ea"/>
                          <a:cs typeface="Calibri" panose="020F0502020204030204" pitchFamily="34" charset="0"/>
                        </a:rPr>
                        <a:t>정확도를 높이는 방안이 필요함</a:t>
                      </a: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6420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6">
            <a:extLst>
              <a:ext uri="{FF2B5EF4-FFF2-40B4-BE49-F238E27FC236}">
                <a16:creationId xmlns:a16="http://schemas.microsoft.com/office/drawing/2014/main" id="{BD3D9B25-ED23-4EBE-825F-A09D0B3356BB}"/>
              </a:ext>
            </a:extLst>
          </p:cNvPr>
          <p:cNvSpPr>
            <a:spLocks noGrp="1"/>
          </p:cNvSpPr>
          <p:nvPr>
            <p:ph idx="1"/>
          </p:nvPr>
        </p:nvSpPr>
        <p:spPr/>
        <p:txBody>
          <a:bodyPr/>
          <a:lstStyle/>
          <a:p>
            <a:r>
              <a:rPr lang="en-US" dirty="0"/>
              <a:t>Example) Disaster Profile for Flood</a:t>
            </a:r>
          </a:p>
          <a:p>
            <a:pPr marL="250825" lvl="1" indent="0">
              <a:buNone/>
            </a:pPr>
            <a:r>
              <a:rPr lang="en-US" dirty="0"/>
              <a:t>(Flood, Flood Symptom </a:t>
            </a:r>
          </a:p>
          <a:p>
            <a:pPr marL="250825" lvl="1" indent="0">
              <a:buNone/>
            </a:pPr>
            <a:r>
              <a:rPr lang="en-US" dirty="0"/>
              <a:t>{</a:t>
            </a:r>
          </a:p>
          <a:p>
            <a:pPr marL="476250" lvl="2" indent="0">
              <a:buNone/>
            </a:pPr>
            <a:r>
              <a:rPr lang="en-US" altLang="ko-KR" dirty="0"/>
              <a:t>(color, </a:t>
            </a:r>
            <a:r>
              <a:rPr lang="pt-BR" altLang="ko-KR" dirty="0"/>
              <a:t> (R&gt;G&gt;B) &amp; (|R-B|≥ 90) &amp; (|G-B| ≥40, 1 ) ,</a:t>
            </a:r>
            <a:br>
              <a:rPr lang="pt-BR" altLang="ko-KR" dirty="0"/>
            </a:br>
            <a:r>
              <a:rPr lang="pt-BR" altLang="ko-KR" dirty="0"/>
              <a:t>(</a:t>
            </a:r>
            <a:r>
              <a:rPr lang="en-US" altLang="ko-KR" dirty="0"/>
              <a:t>ripple pattern, </a:t>
            </a:r>
            <a:r>
              <a:rPr lang="pt-BR" altLang="ko-KR" dirty="0"/>
              <a:t> (R &gt; 190) &amp; (G &gt; 100) &amp; (B &lt; 180), 1 ) ,</a:t>
            </a:r>
            <a:br>
              <a:rPr lang="pt-BR" altLang="ko-KR" dirty="0"/>
            </a:br>
            <a:r>
              <a:rPr lang="en-US" altLang="ko-KR" dirty="0"/>
              <a:t>(color  change , </a:t>
            </a:r>
            <a:r>
              <a:rPr lang="en-US" altLang="ko-KR" dirty="0" err="1"/>
              <a:t>R</a:t>
            </a:r>
            <a:r>
              <a:rPr lang="en-US" altLang="ko-KR" baseline="-25000" dirty="0" err="1"/>
              <a:t>t</a:t>
            </a:r>
            <a:r>
              <a:rPr lang="en-US" altLang="ko-KR" dirty="0"/>
              <a:t>(</a:t>
            </a:r>
            <a:r>
              <a:rPr lang="en-US" altLang="ko-KR" dirty="0" err="1"/>
              <a:t>x,y</a:t>
            </a:r>
            <a:r>
              <a:rPr lang="en-US" altLang="ko-KR" dirty="0"/>
              <a:t>)&gt; </a:t>
            </a:r>
            <a:r>
              <a:rPr lang="en-US" altLang="ko-KR" dirty="0" err="1"/>
              <a:t>R</a:t>
            </a:r>
            <a:r>
              <a:rPr lang="en-US" altLang="ko-KR" baseline="-25000" dirty="0" err="1"/>
              <a:t>mean</a:t>
            </a:r>
            <a:r>
              <a:rPr lang="en-US" altLang="ko-KR" dirty="0"/>
              <a:t> , 0 )</a:t>
            </a:r>
          </a:p>
          <a:p>
            <a:pPr marL="476250" lvl="2" indent="0">
              <a:buNone/>
            </a:pPr>
            <a:r>
              <a:rPr lang="en-US" altLang="ko-KR" dirty="0"/>
              <a:t>(object shifting, 4.3µm~4.5µm, 2~15H fluctuation) </a:t>
            </a:r>
            <a:br>
              <a:rPr lang="en-US" altLang="ko-KR" dirty="0"/>
            </a:br>
            <a:r>
              <a:rPr lang="en-US" altLang="ko-KR" dirty="0"/>
              <a:t>(weather</a:t>
            </a:r>
            <a:br>
              <a:rPr lang="en-US" altLang="ko-KR" dirty="0"/>
            </a:br>
            <a:r>
              <a:rPr lang="en-US" altLang="ko-KR" dirty="0"/>
              <a:t>(tides</a:t>
            </a:r>
            <a:br>
              <a:rPr lang="en-US" altLang="ko-KR" dirty="0"/>
            </a:br>
            <a:r>
              <a:rPr lang="en-US" altLang="ko-KR" dirty="0"/>
              <a:t>(Season</a:t>
            </a:r>
            <a:br>
              <a:rPr lang="en-US" altLang="ko-KR" dirty="0"/>
            </a:br>
            <a:r>
              <a:rPr lang="en-US" altLang="ko-KR" dirty="0"/>
              <a:t>(measure</a:t>
            </a:r>
            <a:br>
              <a:rPr lang="en-US" altLang="ko-KR" dirty="0"/>
            </a:br>
            <a:r>
              <a:rPr lang="en-US" altLang="ko-KR" dirty="0"/>
              <a:t>(value</a:t>
            </a:r>
            <a:br>
              <a:rPr lang="en-US" altLang="ko-KR" dirty="0"/>
            </a:br>
            <a:r>
              <a:rPr lang="en-US" altLang="ko-KR" dirty="0"/>
              <a:t>(Min flood depth</a:t>
            </a:r>
            <a:br>
              <a:rPr lang="en-US" altLang="ko-KR" dirty="0"/>
            </a:br>
            <a:r>
              <a:rPr lang="en-US" altLang="ko-KR" dirty="0"/>
              <a:t>(Max flood depth</a:t>
            </a:r>
            <a:br>
              <a:rPr lang="en-US" altLang="ko-KR" dirty="0"/>
            </a:br>
            <a:r>
              <a:rPr lang="en-US" altLang="ko-KR" dirty="0"/>
              <a:t> </a:t>
            </a:r>
          </a:p>
          <a:p>
            <a:pPr marL="250825" lvl="1" indent="0">
              <a:buNone/>
            </a:pPr>
            <a:r>
              <a:rPr lang="en-US" altLang="ko-KR" dirty="0"/>
              <a:t> }</a:t>
            </a:r>
          </a:p>
          <a:p>
            <a:pPr marL="250825" lvl="1" indent="0">
              <a:buNone/>
            </a:pPr>
            <a:r>
              <a:rPr lang="en-US" altLang="ko-KR" dirty="0"/>
              <a:t> Trained Image Location )</a:t>
            </a:r>
            <a:br>
              <a:rPr lang="en-US" altLang="ko-KR" dirty="0"/>
            </a:br>
            <a:endParaRPr lang="en-US" dirty="0"/>
          </a:p>
        </p:txBody>
      </p:sp>
      <p:sp>
        <p:nvSpPr>
          <p:cNvPr id="6" name="제목 5"/>
          <p:cNvSpPr>
            <a:spLocks noGrp="1"/>
          </p:cNvSpPr>
          <p:nvPr>
            <p:ph type="title"/>
          </p:nvPr>
        </p:nvSpPr>
        <p:spPr/>
        <p:txBody>
          <a:bodyPr/>
          <a:lstStyle/>
          <a:p>
            <a:pPr algn="l"/>
            <a:r>
              <a:rPr lang="en-US" altLang="ko-KR" dirty="0"/>
              <a:t>Step </a:t>
            </a:r>
            <a:r>
              <a:rPr lang="ko-KR" altLang="en-US" dirty="0"/>
              <a:t>④</a:t>
            </a:r>
            <a:r>
              <a:rPr lang="en-US" altLang="ko-KR" dirty="0"/>
              <a:t> Profile</a:t>
            </a:r>
            <a:r>
              <a:rPr lang="ko-KR" altLang="en-US" dirty="0"/>
              <a:t> </a:t>
            </a:r>
            <a:r>
              <a:rPr lang="en-US" altLang="ko-KR" dirty="0"/>
              <a:t>Embedding (4-1)</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60</a:t>
            </a:fld>
            <a:endParaRPr lang="ko-KR" altLang="en-US" dirty="0"/>
          </a:p>
        </p:txBody>
      </p:sp>
      <p:sp>
        <p:nvSpPr>
          <p:cNvPr id="5" name="바닥글 개체 틀 4"/>
          <p:cNvSpPr>
            <a:spLocks noGrp="1"/>
          </p:cNvSpPr>
          <p:nvPr>
            <p:ph type="ftr" sz="quarter" idx="17"/>
          </p:nvPr>
        </p:nvSpPr>
        <p:spPr/>
        <p:txBody>
          <a:bodyPr/>
          <a:lstStyle/>
          <a:p>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896289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6">
            <a:extLst>
              <a:ext uri="{FF2B5EF4-FFF2-40B4-BE49-F238E27FC236}">
                <a16:creationId xmlns:a16="http://schemas.microsoft.com/office/drawing/2014/main" id="{BD3D9B25-ED23-4EBE-825F-A09D0B3356BB}"/>
              </a:ext>
            </a:extLst>
          </p:cNvPr>
          <p:cNvSpPr>
            <a:spLocks noGrp="1"/>
          </p:cNvSpPr>
          <p:nvPr>
            <p:ph idx="1"/>
          </p:nvPr>
        </p:nvSpPr>
        <p:spPr/>
        <p:txBody>
          <a:bodyPr/>
          <a:lstStyle/>
          <a:p>
            <a:r>
              <a:rPr lang="en-US" dirty="0"/>
              <a:t>Example </a:t>
            </a:r>
            <a:r>
              <a:rPr lang="en-US" i="1" dirty="0"/>
              <a:t>Disaster Symptom Profile</a:t>
            </a:r>
            <a:r>
              <a:rPr lang="en-US" dirty="0"/>
              <a:t>. (Earthquake)</a:t>
            </a:r>
            <a:endParaRPr lang="en-US" i="1" dirty="0"/>
          </a:p>
        </p:txBody>
      </p:sp>
      <p:sp>
        <p:nvSpPr>
          <p:cNvPr id="6" name="제목 5"/>
          <p:cNvSpPr>
            <a:spLocks noGrp="1"/>
          </p:cNvSpPr>
          <p:nvPr>
            <p:ph type="title"/>
          </p:nvPr>
        </p:nvSpPr>
        <p:spPr/>
        <p:txBody>
          <a:bodyPr/>
          <a:lstStyle/>
          <a:p>
            <a:pPr algn="l"/>
            <a:r>
              <a:rPr lang="en-US" altLang="ko-KR" dirty="0"/>
              <a:t>Step </a:t>
            </a:r>
            <a:r>
              <a:rPr lang="ko-KR" altLang="en-US" dirty="0">
                <a:latin typeface="+mn-ea"/>
              </a:rPr>
              <a:t>④</a:t>
            </a:r>
            <a:r>
              <a:rPr lang="en-US" altLang="ko-KR" dirty="0"/>
              <a:t> Profile</a:t>
            </a:r>
            <a:r>
              <a:rPr lang="ko-KR" altLang="en-US" dirty="0"/>
              <a:t> </a:t>
            </a:r>
            <a:r>
              <a:rPr lang="en-US" altLang="ko-KR" dirty="0"/>
              <a:t>Embedding (5)</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61</a:t>
            </a:fld>
            <a:endParaRPr lang="ko-KR" altLang="en-US" dirty="0"/>
          </a:p>
        </p:txBody>
      </p:sp>
      <p:sp>
        <p:nvSpPr>
          <p:cNvPr id="5" name="바닥글 개체 틀 4"/>
          <p:cNvSpPr>
            <a:spLocks noGrp="1"/>
          </p:cNvSpPr>
          <p:nvPr>
            <p:ph type="ftr" sz="quarter" idx="17"/>
          </p:nvPr>
        </p:nvSpPr>
        <p:spPr>
          <a:xfrm>
            <a:off x="142843" y="6356350"/>
            <a:ext cx="8101563" cy="365125"/>
          </a:xfrm>
        </p:spPr>
        <p:txBody>
          <a:bodyPr/>
          <a:lstStyle/>
          <a:p>
            <a:r>
              <a:rPr lang="en-US" altLang="ko-KR"/>
              <a:t>Machine Learning Framework for In-Disaster People Detection</a:t>
            </a:r>
            <a:endParaRPr lang="ko-KR" altLang="en-US" dirty="0"/>
          </a:p>
        </p:txBody>
      </p:sp>
      <p:graphicFrame>
        <p:nvGraphicFramePr>
          <p:cNvPr id="3" name="표 2">
            <a:extLst>
              <a:ext uri="{FF2B5EF4-FFF2-40B4-BE49-F238E27FC236}">
                <a16:creationId xmlns:a16="http://schemas.microsoft.com/office/drawing/2014/main" id="{6B302C19-58DE-4946-BF2F-E4EA69245FD0}"/>
              </a:ext>
            </a:extLst>
          </p:cNvPr>
          <p:cNvGraphicFramePr>
            <a:graphicFrameLocks noGrp="1"/>
          </p:cNvGraphicFramePr>
          <p:nvPr>
            <p:extLst/>
          </p:nvPr>
        </p:nvGraphicFramePr>
        <p:xfrm>
          <a:off x="395536" y="1376772"/>
          <a:ext cx="8352928" cy="4871208"/>
        </p:xfrm>
        <a:graphic>
          <a:graphicData uri="http://schemas.openxmlformats.org/drawingml/2006/table">
            <a:tbl>
              <a:tblPr firstRow="1" firstCol="1" bandRow="1">
                <a:tableStyleId>{5C22544A-7EE6-4342-B048-85BDC9FD1C3A}</a:tableStyleId>
              </a:tblPr>
              <a:tblGrid>
                <a:gridCol w="1152128">
                  <a:extLst>
                    <a:ext uri="{9D8B030D-6E8A-4147-A177-3AD203B41FA5}">
                      <a16:colId xmlns:a16="http://schemas.microsoft.com/office/drawing/2014/main" val="2235969390"/>
                    </a:ext>
                  </a:extLst>
                </a:gridCol>
                <a:gridCol w="2988332">
                  <a:extLst>
                    <a:ext uri="{9D8B030D-6E8A-4147-A177-3AD203B41FA5}">
                      <a16:colId xmlns:a16="http://schemas.microsoft.com/office/drawing/2014/main" val="4138467905"/>
                    </a:ext>
                  </a:extLst>
                </a:gridCol>
                <a:gridCol w="4212468">
                  <a:extLst>
                    <a:ext uri="{9D8B030D-6E8A-4147-A177-3AD203B41FA5}">
                      <a16:colId xmlns:a16="http://schemas.microsoft.com/office/drawing/2014/main" val="1269836719"/>
                    </a:ext>
                  </a:extLst>
                </a:gridCol>
              </a:tblGrid>
              <a:tr h="504056">
                <a:tc>
                  <a:txBody>
                    <a:bodyPr/>
                    <a:lstStyle/>
                    <a:p>
                      <a:pPr algn="ctr">
                        <a:spcBef>
                          <a:spcPts val="600"/>
                        </a:spcBef>
                        <a:spcAft>
                          <a:spcPts val="600"/>
                        </a:spcAft>
                      </a:pPr>
                      <a:r>
                        <a:rPr lang="en-US" sz="1400" dirty="0">
                          <a:effectLst/>
                          <a:latin typeface="Calibri" panose="020F0502020204030204" pitchFamily="34" charset="0"/>
                          <a:cs typeface="Calibri" panose="020F0502020204030204" pitchFamily="34" charset="0"/>
                        </a:rPr>
                        <a:t>Element Name</a:t>
                      </a:r>
                      <a:endParaRPr lang="ko-KR" sz="1400" b="1"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tc>
                  <a:txBody>
                    <a:bodyPr/>
                    <a:lstStyle/>
                    <a:p>
                      <a:pPr algn="ctr">
                        <a:spcBef>
                          <a:spcPts val="600"/>
                        </a:spcBef>
                        <a:spcAft>
                          <a:spcPts val="600"/>
                        </a:spcAft>
                      </a:pPr>
                      <a:r>
                        <a:rPr lang="en-US" sz="1400">
                          <a:effectLst/>
                          <a:latin typeface="Calibri" panose="020F0502020204030204" pitchFamily="34" charset="0"/>
                          <a:cs typeface="Calibri" panose="020F0502020204030204" pitchFamily="34" charset="0"/>
                        </a:rPr>
                        <a:t>Description</a:t>
                      </a:r>
                      <a:endParaRPr lang="ko-KR" sz="1400" b="1">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tc>
                  <a:txBody>
                    <a:bodyPr/>
                    <a:lstStyle/>
                    <a:p>
                      <a:pPr algn="ctr">
                        <a:spcBef>
                          <a:spcPts val="600"/>
                        </a:spcBef>
                        <a:spcAft>
                          <a:spcPts val="600"/>
                        </a:spcAft>
                      </a:pPr>
                      <a:r>
                        <a:rPr lang="en-US" sz="1400" dirty="0">
                          <a:effectLst/>
                          <a:latin typeface="Calibri" panose="020F0502020204030204" pitchFamily="34" charset="0"/>
                          <a:cs typeface="Calibri" panose="020F0502020204030204" pitchFamily="34" charset="0"/>
                        </a:rPr>
                        <a:t>Examples</a:t>
                      </a:r>
                      <a:endParaRPr lang="ko-KR" sz="1400" b="1"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extLst>
                  <a:ext uri="{0D108BD9-81ED-4DB2-BD59-A6C34878D82A}">
                    <a16:rowId xmlns:a16="http://schemas.microsoft.com/office/drawing/2014/main" val="282613484"/>
                  </a:ext>
                </a:extLst>
              </a:tr>
              <a:tr h="1091788">
                <a:tc>
                  <a:txBody>
                    <a:bodyPr/>
                    <a:lstStyle/>
                    <a:p>
                      <a:pPr algn="ctr">
                        <a:spcAft>
                          <a:spcPts val="0"/>
                        </a:spcAft>
                      </a:pPr>
                      <a:r>
                        <a:rPr lang="en-US" sz="1400" dirty="0">
                          <a:effectLst/>
                          <a:latin typeface="Calibri" panose="020F0502020204030204" pitchFamily="34" charset="0"/>
                          <a:cs typeface="Calibri" panose="020F0502020204030204" pitchFamily="34" charset="0"/>
                        </a:rPr>
                        <a:t>Disaster Type</a:t>
                      </a:r>
                      <a:endParaRPr 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tc>
                  <a:txBody>
                    <a:bodyPr/>
                    <a:lstStyle/>
                    <a:p>
                      <a:pPr>
                        <a:lnSpc>
                          <a:spcPct val="85000"/>
                        </a:lnSpc>
                        <a:spcAft>
                          <a:spcPts val="0"/>
                        </a:spcAft>
                      </a:pPr>
                      <a:r>
                        <a:rPr lang="en-US" sz="1400" dirty="0">
                          <a:effectLst/>
                          <a:latin typeface="Calibri" panose="020F0502020204030204" pitchFamily="34" charset="0"/>
                          <a:cs typeface="Calibri" panose="020F0502020204030204" pitchFamily="34" charset="0"/>
                        </a:rPr>
                        <a:t>Type of the Disaster</a:t>
                      </a:r>
                    </a:p>
                  </a:txBody>
                  <a:tcPr marL="17780" marR="17780" marT="0" marB="0" anchor="ctr"/>
                </a:tc>
                <a:tc>
                  <a:txBody>
                    <a:bodyPr/>
                    <a:lstStyle/>
                    <a:p>
                      <a:pPr algn="ctr">
                        <a:lnSpc>
                          <a:spcPct val="85000"/>
                        </a:lnSpc>
                        <a:spcAft>
                          <a:spcPts val="0"/>
                        </a:spcAft>
                      </a:pPr>
                      <a:r>
                        <a:rPr lang="en-US" sz="1400" dirty="0">
                          <a:effectLst/>
                          <a:latin typeface="Calibri" panose="020F0502020204030204" pitchFamily="34" charset="0"/>
                          <a:cs typeface="Calibri" panose="020F0502020204030204" pitchFamily="34" charset="0"/>
                        </a:rPr>
                        <a:t>Earthquake</a:t>
                      </a:r>
                      <a:endParaRPr 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extLst>
                  <a:ext uri="{0D108BD9-81ED-4DB2-BD59-A6C34878D82A}">
                    <a16:rowId xmlns:a16="http://schemas.microsoft.com/office/drawing/2014/main" val="3533527041"/>
                  </a:ext>
                </a:extLst>
              </a:tr>
              <a:tr h="2183576">
                <a:tc>
                  <a:txBody>
                    <a:bodyPr/>
                    <a:lstStyle/>
                    <a:p>
                      <a:pPr algn="ctr">
                        <a:spcAft>
                          <a:spcPts val="0"/>
                        </a:spcAft>
                      </a:pPr>
                      <a:r>
                        <a:rPr lang="en-US" sz="1400">
                          <a:effectLst/>
                          <a:latin typeface="Calibri" panose="020F0502020204030204" pitchFamily="34" charset="0"/>
                          <a:cs typeface="Calibri" panose="020F0502020204030204" pitchFamily="34" charset="0"/>
                        </a:rPr>
                        <a:t>Symptoms</a:t>
                      </a:r>
                      <a:endParaRPr 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tc>
                  <a:txBody>
                    <a:bodyPr/>
                    <a:lstStyle/>
                    <a:p>
                      <a:pPr>
                        <a:lnSpc>
                          <a:spcPct val="85000"/>
                        </a:lnSpc>
                        <a:spcAft>
                          <a:spcPts val="0"/>
                        </a:spcAft>
                      </a:pPr>
                      <a:r>
                        <a:rPr lang="en-US" sz="1400" dirty="0">
                          <a:effectLst/>
                          <a:latin typeface="Calibri" panose="020F0502020204030204" pitchFamily="34" charset="0"/>
                          <a:cs typeface="Calibri" panose="020F0502020204030204" pitchFamily="34" charset="0"/>
                        </a:rPr>
                        <a:t>Observable State of the Environment such as Temperate, Object Shifting, Noise, etc.</a:t>
                      </a:r>
                    </a:p>
                    <a:p>
                      <a:pPr>
                        <a:lnSpc>
                          <a:spcPct val="85000"/>
                        </a:lnSpc>
                        <a:spcAft>
                          <a:spcPts val="0"/>
                        </a:spcAft>
                      </a:pPr>
                      <a:r>
                        <a:rPr lang="en-US" sz="1400" dirty="0">
                          <a:effectLst/>
                          <a:latin typeface="Calibri" panose="020F0502020204030204" pitchFamily="34" charset="0"/>
                          <a:cs typeface="Calibri" panose="020F0502020204030204" pitchFamily="34" charset="0"/>
                        </a:rPr>
                        <a:t>(Symptom Attribute, Value Range, Annotation, image(optional))</a:t>
                      </a:r>
                      <a:endParaRPr 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tc>
                  <a:txBody>
                    <a:bodyPr/>
                    <a:lstStyle/>
                    <a:p>
                      <a:pPr algn="l">
                        <a:lnSpc>
                          <a:spcPct val="85000"/>
                        </a:lnSpc>
                        <a:spcAft>
                          <a:spcPts val="0"/>
                        </a:spcAft>
                      </a:pPr>
                      <a:r>
                        <a:rPr lang="en-US" altLang="ko-KR" sz="1400" dirty="0">
                          <a:effectLst/>
                          <a:latin typeface="Calibri" panose="020F0502020204030204" pitchFamily="34" charset="0"/>
                          <a:ea typeface="바탕" panose="02030600000101010101" pitchFamily="18" charset="-127"/>
                          <a:cs typeface="Calibri" panose="020F0502020204030204" pitchFamily="34" charset="0"/>
                        </a:rPr>
                        <a:t>(waveform height,   , )</a:t>
                      </a:r>
                    </a:p>
                    <a:p>
                      <a:pPr algn="l">
                        <a:lnSpc>
                          <a:spcPct val="85000"/>
                        </a:lnSpc>
                        <a:spcAft>
                          <a:spcPts val="0"/>
                        </a:spcAft>
                      </a:pPr>
                      <a:r>
                        <a:rPr lang="en-US" altLang="ko-KR" sz="1400" dirty="0">
                          <a:effectLst/>
                          <a:latin typeface="Calibri" panose="020F0502020204030204" pitchFamily="34" charset="0"/>
                          <a:ea typeface="바탕" panose="02030600000101010101" pitchFamily="18" charset="-127"/>
                          <a:cs typeface="Calibri" panose="020F0502020204030204" pitchFamily="34" charset="0"/>
                        </a:rPr>
                        <a:t>(smoke,  ,   ) </a:t>
                      </a:r>
                    </a:p>
                    <a:p>
                      <a:pPr algn="l">
                        <a:lnSpc>
                          <a:spcPct val="85000"/>
                        </a:lnSpc>
                        <a:spcAft>
                          <a:spcPts val="0"/>
                        </a:spcAft>
                      </a:pPr>
                      <a:r>
                        <a:rPr lang="en-US" altLang="ko-KR" sz="1400" dirty="0">
                          <a:effectLst/>
                          <a:latin typeface="Calibri" panose="020F0502020204030204" pitchFamily="34" charset="0"/>
                          <a:ea typeface="바탕" panose="02030600000101010101" pitchFamily="18" charset="-127"/>
                          <a:cs typeface="Calibri" panose="020F0502020204030204" pitchFamily="34" charset="0"/>
                        </a:rPr>
                        <a:t>(color of fire,  , )</a:t>
                      </a:r>
                    </a:p>
                    <a:p>
                      <a:pPr lvl="0"/>
                      <a:r>
                        <a:rPr lang="en-US" altLang="ko-KR" sz="1400" dirty="0">
                          <a:effectLst/>
                          <a:latin typeface="Calibri" panose="020F0502020204030204" pitchFamily="34" charset="0"/>
                          <a:ea typeface="바탕" panose="02030600000101010101" pitchFamily="18" charset="-127"/>
                          <a:cs typeface="Calibri" panose="020F0502020204030204" pitchFamily="34" charset="0"/>
                        </a:rPr>
                        <a:t>(</a:t>
                      </a:r>
                      <a:r>
                        <a:rPr lang="en-US" altLang="ko-KR" sz="1400" dirty="0">
                          <a:latin typeface="Calibri" panose="020F0502020204030204" pitchFamily="34" charset="0"/>
                          <a:cs typeface="Calibri" panose="020F0502020204030204" pitchFamily="34" charset="0"/>
                        </a:rPr>
                        <a:t>Temperature Change, </a:t>
                      </a:r>
                    </a:p>
                    <a:p>
                      <a:pPr lvl="0"/>
                      <a:r>
                        <a:rPr lang="en-US" altLang="ko-KR" sz="1400" dirty="0">
                          <a:latin typeface="Calibri" panose="020F0502020204030204" pitchFamily="34" charset="0"/>
                          <a:cs typeface="Calibri" panose="020F0502020204030204" pitchFamily="34" charset="0"/>
                        </a:rPr>
                        <a:t>(Color Change, </a:t>
                      </a:r>
                    </a:p>
                    <a:p>
                      <a:pPr lvl="0"/>
                      <a:r>
                        <a:rPr lang="en-US" altLang="ko-KR" sz="1400" dirty="0">
                          <a:latin typeface="Calibri" panose="020F0502020204030204" pitchFamily="34" charset="0"/>
                          <a:cs typeface="Calibri" panose="020F0502020204030204" pitchFamily="34" charset="0"/>
                        </a:rPr>
                        <a:t>(Object Shifting, </a:t>
                      </a:r>
                    </a:p>
                    <a:p>
                      <a:pPr algn="l">
                        <a:lnSpc>
                          <a:spcPct val="85000"/>
                        </a:lnSpc>
                        <a:spcAft>
                          <a:spcPts val="0"/>
                        </a:spcAft>
                      </a:pPr>
                      <a:endParaRPr lang="en-US" alt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extLst>
                  <a:ext uri="{0D108BD9-81ED-4DB2-BD59-A6C34878D82A}">
                    <a16:rowId xmlns:a16="http://schemas.microsoft.com/office/drawing/2014/main" val="858761514"/>
                  </a:ext>
                </a:extLst>
              </a:tr>
              <a:tr h="1091788">
                <a:tc>
                  <a:txBody>
                    <a:bodyPr/>
                    <a:lstStyle/>
                    <a:p>
                      <a:pPr algn="ctr">
                        <a:spcAft>
                          <a:spcPts val="0"/>
                        </a:spcAft>
                      </a:pPr>
                      <a:r>
                        <a:rPr lang="en-US" sz="1400" dirty="0">
                          <a:effectLst/>
                          <a:latin typeface="Calibri" panose="020F0502020204030204" pitchFamily="34" charset="0"/>
                          <a:cs typeface="Calibri" panose="020F0502020204030204" pitchFamily="34" charset="0"/>
                        </a:rPr>
                        <a:t>Characteristics</a:t>
                      </a:r>
                    </a:p>
                  </a:txBody>
                  <a:tcPr marL="17780" marR="17780" marT="0" marB="0" anchor="ctr"/>
                </a:tc>
                <a:tc>
                  <a:txBody>
                    <a:bodyPr/>
                    <a:lstStyle/>
                    <a:p>
                      <a:pPr>
                        <a:lnSpc>
                          <a:spcPct val="85000"/>
                        </a:lnSpc>
                        <a:spcAft>
                          <a:spcPts val="0"/>
                        </a:spcAft>
                      </a:pPr>
                      <a:r>
                        <a:rPr lang="en-US" sz="1400" dirty="0">
                          <a:effectLst/>
                          <a:latin typeface="Calibri" panose="020F0502020204030204" pitchFamily="34" charset="0"/>
                          <a:cs typeface="Calibri" panose="020F0502020204030204" pitchFamily="34" charset="0"/>
                        </a:rPr>
                        <a:t>Additional Description of the Disaster</a:t>
                      </a:r>
                    </a:p>
                  </a:txBody>
                  <a:tcPr marL="17780" marR="17780" marT="0" marB="0" anchor="ctr"/>
                </a:tc>
                <a:tc>
                  <a:txBody>
                    <a:bodyPr/>
                    <a:lstStyle/>
                    <a:p>
                      <a:pPr algn="ctr">
                        <a:lnSpc>
                          <a:spcPct val="85000"/>
                        </a:lnSpc>
                        <a:spcAft>
                          <a:spcPts val="0"/>
                        </a:spcAft>
                      </a:pPr>
                      <a:endParaRPr 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extLst>
                  <a:ext uri="{0D108BD9-81ED-4DB2-BD59-A6C34878D82A}">
                    <a16:rowId xmlns:a16="http://schemas.microsoft.com/office/drawing/2014/main" val="3098735935"/>
                  </a:ext>
                </a:extLst>
              </a:tr>
            </a:tbl>
          </a:graphicData>
        </a:graphic>
      </p:graphicFrame>
    </p:spTree>
    <p:extLst>
      <p:ext uri="{BB962C8B-B14F-4D97-AF65-F5344CB8AC3E}">
        <p14:creationId xmlns:p14="http://schemas.microsoft.com/office/powerpoint/2010/main" val="1000353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6">
            <a:extLst>
              <a:ext uri="{FF2B5EF4-FFF2-40B4-BE49-F238E27FC236}">
                <a16:creationId xmlns:a16="http://schemas.microsoft.com/office/drawing/2014/main" id="{BD3D9B25-ED23-4EBE-825F-A09D0B3356BB}"/>
              </a:ext>
            </a:extLst>
          </p:cNvPr>
          <p:cNvSpPr>
            <a:spLocks noGrp="1"/>
          </p:cNvSpPr>
          <p:nvPr>
            <p:ph idx="1"/>
          </p:nvPr>
        </p:nvSpPr>
        <p:spPr/>
        <p:txBody>
          <a:bodyPr/>
          <a:lstStyle/>
          <a:p>
            <a:r>
              <a:rPr lang="en-US" dirty="0"/>
              <a:t>Example </a:t>
            </a:r>
            <a:r>
              <a:rPr lang="en-US" i="1" dirty="0"/>
              <a:t>Disaster Symptom Profile</a:t>
            </a:r>
            <a:r>
              <a:rPr lang="en-US" dirty="0"/>
              <a:t>. (Build Demolishing)</a:t>
            </a:r>
            <a:endParaRPr lang="en-US" i="1" dirty="0"/>
          </a:p>
        </p:txBody>
      </p:sp>
      <p:sp>
        <p:nvSpPr>
          <p:cNvPr id="6" name="제목 5"/>
          <p:cNvSpPr>
            <a:spLocks noGrp="1"/>
          </p:cNvSpPr>
          <p:nvPr>
            <p:ph type="title"/>
          </p:nvPr>
        </p:nvSpPr>
        <p:spPr/>
        <p:txBody>
          <a:bodyPr/>
          <a:lstStyle/>
          <a:p>
            <a:pPr algn="l"/>
            <a:r>
              <a:rPr lang="en-US" altLang="ko-KR" dirty="0"/>
              <a:t>Step </a:t>
            </a:r>
            <a:r>
              <a:rPr lang="ko-KR" altLang="en-US" dirty="0">
                <a:latin typeface="+mn-ea"/>
              </a:rPr>
              <a:t>④</a:t>
            </a:r>
            <a:r>
              <a:rPr lang="en-US" altLang="ko-KR" dirty="0"/>
              <a:t> Profile</a:t>
            </a:r>
            <a:r>
              <a:rPr lang="ko-KR" altLang="en-US" dirty="0"/>
              <a:t> </a:t>
            </a:r>
            <a:r>
              <a:rPr lang="en-US" altLang="ko-KR" dirty="0"/>
              <a:t>Embedding (6)</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62</a:t>
            </a:fld>
            <a:endParaRPr lang="ko-KR" altLang="en-US" dirty="0"/>
          </a:p>
        </p:txBody>
      </p:sp>
      <p:sp>
        <p:nvSpPr>
          <p:cNvPr id="5" name="바닥글 개체 틀 4"/>
          <p:cNvSpPr>
            <a:spLocks noGrp="1"/>
          </p:cNvSpPr>
          <p:nvPr>
            <p:ph type="ftr" sz="quarter" idx="17"/>
          </p:nvPr>
        </p:nvSpPr>
        <p:spPr>
          <a:xfrm>
            <a:off x="142843" y="6356350"/>
            <a:ext cx="8101563" cy="365125"/>
          </a:xfrm>
        </p:spPr>
        <p:txBody>
          <a:bodyPr/>
          <a:lstStyle/>
          <a:p>
            <a:r>
              <a:rPr lang="en-US" altLang="ko-KR"/>
              <a:t>Machine Learning Framework for In-Disaster People Detection</a:t>
            </a:r>
            <a:endParaRPr lang="ko-KR" altLang="en-US" dirty="0"/>
          </a:p>
        </p:txBody>
      </p:sp>
      <p:graphicFrame>
        <p:nvGraphicFramePr>
          <p:cNvPr id="3" name="표 2">
            <a:extLst>
              <a:ext uri="{FF2B5EF4-FFF2-40B4-BE49-F238E27FC236}">
                <a16:creationId xmlns:a16="http://schemas.microsoft.com/office/drawing/2014/main" id="{6B302C19-58DE-4946-BF2F-E4EA69245FD0}"/>
              </a:ext>
            </a:extLst>
          </p:cNvPr>
          <p:cNvGraphicFramePr>
            <a:graphicFrameLocks noGrp="1"/>
          </p:cNvGraphicFramePr>
          <p:nvPr>
            <p:extLst/>
          </p:nvPr>
        </p:nvGraphicFramePr>
        <p:xfrm>
          <a:off x="395536" y="1376772"/>
          <a:ext cx="8352928" cy="4871208"/>
        </p:xfrm>
        <a:graphic>
          <a:graphicData uri="http://schemas.openxmlformats.org/drawingml/2006/table">
            <a:tbl>
              <a:tblPr firstRow="1" firstCol="1" bandRow="1">
                <a:tableStyleId>{5C22544A-7EE6-4342-B048-85BDC9FD1C3A}</a:tableStyleId>
              </a:tblPr>
              <a:tblGrid>
                <a:gridCol w="1152128">
                  <a:extLst>
                    <a:ext uri="{9D8B030D-6E8A-4147-A177-3AD203B41FA5}">
                      <a16:colId xmlns:a16="http://schemas.microsoft.com/office/drawing/2014/main" val="2235969390"/>
                    </a:ext>
                  </a:extLst>
                </a:gridCol>
                <a:gridCol w="2988332">
                  <a:extLst>
                    <a:ext uri="{9D8B030D-6E8A-4147-A177-3AD203B41FA5}">
                      <a16:colId xmlns:a16="http://schemas.microsoft.com/office/drawing/2014/main" val="4138467905"/>
                    </a:ext>
                  </a:extLst>
                </a:gridCol>
                <a:gridCol w="4212468">
                  <a:extLst>
                    <a:ext uri="{9D8B030D-6E8A-4147-A177-3AD203B41FA5}">
                      <a16:colId xmlns:a16="http://schemas.microsoft.com/office/drawing/2014/main" val="1269836719"/>
                    </a:ext>
                  </a:extLst>
                </a:gridCol>
              </a:tblGrid>
              <a:tr h="504056">
                <a:tc>
                  <a:txBody>
                    <a:bodyPr/>
                    <a:lstStyle/>
                    <a:p>
                      <a:pPr algn="ctr">
                        <a:spcBef>
                          <a:spcPts val="600"/>
                        </a:spcBef>
                        <a:spcAft>
                          <a:spcPts val="600"/>
                        </a:spcAft>
                      </a:pPr>
                      <a:r>
                        <a:rPr lang="en-US" sz="1400" dirty="0">
                          <a:effectLst/>
                          <a:latin typeface="Calibri" panose="020F0502020204030204" pitchFamily="34" charset="0"/>
                          <a:cs typeface="Calibri" panose="020F0502020204030204" pitchFamily="34" charset="0"/>
                        </a:rPr>
                        <a:t>Element Name</a:t>
                      </a:r>
                      <a:endParaRPr lang="ko-KR" sz="1400" b="1"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tc>
                  <a:txBody>
                    <a:bodyPr/>
                    <a:lstStyle/>
                    <a:p>
                      <a:pPr algn="ctr">
                        <a:spcBef>
                          <a:spcPts val="600"/>
                        </a:spcBef>
                        <a:spcAft>
                          <a:spcPts val="600"/>
                        </a:spcAft>
                      </a:pPr>
                      <a:r>
                        <a:rPr lang="en-US" sz="1400">
                          <a:effectLst/>
                          <a:latin typeface="Calibri" panose="020F0502020204030204" pitchFamily="34" charset="0"/>
                          <a:cs typeface="Calibri" panose="020F0502020204030204" pitchFamily="34" charset="0"/>
                        </a:rPr>
                        <a:t>Description</a:t>
                      </a:r>
                      <a:endParaRPr lang="ko-KR" sz="1400" b="1">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tc>
                  <a:txBody>
                    <a:bodyPr/>
                    <a:lstStyle/>
                    <a:p>
                      <a:pPr algn="ctr">
                        <a:spcBef>
                          <a:spcPts val="600"/>
                        </a:spcBef>
                        <a:spcAft>
                          <a:spcPts val="600"/>
                        </a:spcAft>
                      </a:pPr>
                      <a:r>
                        <a:rPr lang="en-US" sz="1400" dirty="0">
                          <a:effectLst/>
                          <a:latin typeface="Calibri" panose="020F0502020204030204" pitchFamily="34" charset="0"/>
                          <a:cs typeface="Calibri" panose="020F0502020204030204" pitchFamily="34" charset="0"/>
                        </a:rPr>
                        <a:t>Examples</a:t>
                      </a:r>
                      <a:endParaRPr lang="ko-KR" sz="1400" b="1"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extLst>
                  <a:ext uri="{0D108BD9-81ED-4DB2-BD59-A6C34878D82A}">
                    <a16:rowId xmlns:a16="http://schemas.microsoft.com/office/drawing/2014/main" val="282613484"/>
                  </a:ext>
                </a:extLst>
              </a:tr>
              <a:tr h="1091788">
                <a:tc>
                  <a:txBody>
                    <a:bodyPr/>
                    <a:lstStyle/>
                    <a:p>
                      <a:pPr algn="ctr">
                        <a:spcAft>
                          <a:spcPts val="0"/>
                        </a:spcAft>
                      </a:pPr>
                      <a:r>
                        <a:rPr lang="en-US" sz="1400" dirty="0">
                          <a:effectLst/>
                          <a:latin typeface="Calibri" panose="020F0502020204030204" pitchFamily="34" charset="0"/>
                          <a:cs typeface="Calibri" panose="020F0502020204030204" pitchFamily="34" charset="0"/>
                        </a:rPr>
                        <a:t>Disaster Type</a:t>
                      </a:r>
                      <a:endParaRPr 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tc>
                  <a:txBody>
                    <a:bodyPr/>
                    <a:lstStyle/>
                    <a:p>
                      <a:pPr>
                        <a:lnSpc>
                          <a:spcPct val="85000"/>
                        </a:lnSpc>
                        <a:spcAft>
                          <a:spcPts val="0"/>
                        </a:spcAft>
                      </a:pPr>
                      <a:r>
                        <a:rPr lang="en-US" sz="1400" dirty="0">
                          <a:effectLst/>
                          <a:latin typeface="Calibri" panose="020F0502020204030204" pitchFamily="34" charset="0"/>
                          <a:cs typeface="Calibri" panose="020F0502020204030204" pitchFamily="34" charset="0"/>
                        </a:rPr>
                        <a:t>Type of the Disaster</a:t>
                      </a:r>
                    </a:p>
                  </a:txBody>
                  <a:tcPr marL="17780" marR="17780" marT="0" marB="0" anchor="ctr"/>
                </a:tc>
                <a:tc>
                  <a:txBody>
                    <a:bodyPr/>
                    <a:lstStyle/>
                    <a:p>
                      <a:pPr algn="ctr">
                        <a:lnSpc>
                          <a:spcPct val="85000"/>
                        </a:lnSpc>
                        <a:spcAft>
                          <a:spcPts val="0"/>
                        </a:spcAft>
                      </a:pPr>
                      <a:r>
                        <a:rPr lang="en-US" altLang="ko-KR" sz="1400" dirty="0"/>
                        <a:t>Build Demolishing</a:t>
                      </a:r>
                      <a:endParaRPr 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extLst>
                  <a:ext uri="{0D108BD9-81ED-4DB2-BD59-A6C34878D82A}">
                    <a16:rowId xmlns:a16="http://schemas.microsoft.com/office/drawing/2014/main" val="3533527041"/>
                  </a:ext>
                </a:extLst>
              </a:tr>
              <a:tr h="2183576">
                <a:tc>
                  <a:txBody>
                    <a:bodyPr/>
                    <a:lstStyle/>
                    <a:p>
                      <a:pPr algn="ctr">
                        <a:spcAft>
                          <a:spcPts val="0"/>
                        </a:spcAft>
                      </a:pPr>
                      <a:r>
                        <a:rPr lang="en-US" sz="1400">
                          <a:effectLst/>
                          <a:latin typeface="Calibri" panose="020F0502020204030204" pitchFamily="34" charset="0"/>
                          <a:cs typeface="Calibri" panose="020F0502020204030204" pitchFamily="34" charset="0"/>
                        </a:rPr>
                        <a:t>Symptoms</a:t>
                      </a:r>
                      <a:endParaRPr 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tc>
                  <a:txBody>
                    <a:bodyPr/>
                    <a:lstStyle/>
                    <a:p>
                      <a:pPr>
                        <a:lnSpc>
                          <a:spcPct val="85000"/>
                        </a:lnSpc>
                        <a:spcAft>
                          <a:spcPts val="0"/>
                        </a:spcAft>
                      </a:pPr>
                      <a:r>
                        <a:rPr lang="en-US" sz="1400" dirty="0">
                          <a:effectLst/>
                          <a:latin typeface="Calibri" panose="020F0502020204030204" pitchFamily="34" charset="0"/>
                          <a:cs typeface="Calibri" panose="020F0502020204030204" pitchFamily="34" charset="0"/>
                        </a:rPr>
                        <a:t>Observable State of the Environment such as Temperate, Object Shifting, Noise, etc.</a:t>
                      </a:r>
                    </a:p>
                    <a:p>
                      <a:pPr>
                        <a:lnSpc>
                          <a:spcPct val="85000"/>
                        </a:lnSpc>
                        <a:spcAft>
                          <a:spcPts val="0"/>
                        </a:spcAft>
                      </a:pPr>
                      <a:r>
                        <a:rPr lang="en-US" sz="1400" dirty="0">
                          <a:effectLst/>
                          <a:latin typeface="Calibri" panose="020F0502020204030204" pitchFamily="34" charset="0"/>
                          <a:cs typeface="Calibri" panose="020F0502020204030204" pitchFamily="34" charset="0"/>
                        </a:rPr>
                        <a:t>(Symptom Attribute, Value Range, Annotation, image(optional))</a:t>
                      </a:r>
                      <a:endParaRPr 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tc>
                  <a:txBody>
                    <a:bodyPr/>
                    <a:lstStyle/>
                    <a:p>
                      <a:pPr algn="l">
                        <a:lnSpc>
                          <a:spcPct val="85000"/>
                        </a:lnSpc>
                        <a:spcAft>
                          <a:spcPts val="0"/>
                        </a:spcAft>
                      </a:pPr>
                      <a:r>
                        <a:rPr lang="en-US" altLang="ko-KR" sz="1400" dirty="0">
                          <a:effectLst/>
                          <a:latin typeface="Calibri" panose="020F0502020204030204" pitchFamily="34" charset="0"/>
                          <a:ea typeface="바탕" panose="02030600000101010101" pitchFamily="18" charset="-127"/>
                          <a:cs typeface="Calibri" panose="020F0502020204030204" pitchFamily="34" charset="0"/>
                        </a:rPr>
                        <a:t>(impulsion, </a:t>
                      </a:r>
                      <a:endParaRPr lang="en-US" altLang="ko-KR" sz="1400" dirty="0">
                        <a:latin typeface="Calibri" panose="020F0502020204030204" pitchFamily="34" charset="0"/>
                        <a:cs typeface="Calibri" panose="020F0502020204030204" pitchFamily="34" charset="0"/>
                      </a:endParaRPr>
                    </a:p>
                    <a:p>
                      <a:pPr lvl="0"/>
                      <a:r>
                        <a:rPr lang="en-US" altLang="ko-KR" sz="1400" dirty="0">
                          <a:latin typeface="Calibri" panose="020F0502020204030204" pitchFamily="34" charset="0"/>
                          <a:cs typeface="Calibri" panose="020F0502020204030204" pitchFamily="34" charset="0"/>
                        </a:rPr>
                        <a:t>(Object Shifting, </a:t>
                      </a:r>
                    </a:p>
                    <a:p>
                      <a:pPr algn="l">
                        <a:lnSpc>
                          <a:spcPct val="85000"/>
                        </a:lnSpc>
                        <a:spcAft>
                          <a:spcPts val="0"/>
                        </a:spcAft>
                      </a:pPr>
                      <a:r>
                        <a:rPr lang="en-US" altLang="ko-KR" sz="1400" dirty="0">
                          <a:effectLst/>
                          <a:latin typeface="Calibri" panose="020F0502020204030204" pitchFamily="34" charset="0"/>
                          <a:ea typeface="바탕" panose="02030600000101010101" pitchFamily="18" charset="-127"/>
                          <a:cs typeface="Calibri" panose="020F0502020204030204" pitchFamily="34" charset="0"/>
                        </a:rPr>
                        <a:t>(Color,   , )</a:t>
                      </a:r>
                    </a:p>
                    <a:p>
                      <a:pPr lvl="0"/>
                      <a:r>
                        <a:rPr lang="en-US" altLang="ko-KR" sz="1400" dirty="0">
                          <a:latin typeface="Calibri" panose="020F0502020204030204" pitchFamily="34" charset="0"/>
                          <a:cs typeface="Calibri" panose="020F0502020204030204" pitchFamily="34" charset="0"/>
                        </a:rPr>
                        <a:t>(Color Change, </a:t>
                      </a:r>
                    </a:p>
                    <a:p>
                      <a:pPr lvl="0"/>
                      <a:r>
                        <a:rPr lang="en-US" altLang="ko-KR" sz="1400" dirty="0">
                          <a:latin typeface="Calibri" panose="020F0502020204030204" pitchFamily="34" charset="0"/>
                          <a:cs typeface="Calibri" panose="020F0502020204030204" pitchFamily="34" charset="0"/>
                        </a:rPr>
                        <a:t>(Object Shifting, </a:t>
                      </a:r>
                    </a:p>
                    <a:p>
                      <a:pPr algn="l">
                        <a:lnSpc>
                          <a:spcPct val="85000"/>
                        </a:lnSpc>
                        <a:spcAft>
                          <a:spcPts val="0"/>
                        </a:spcAft>
                      </a:pPr>
                      <a:endParaRPr lang="en-US" alt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extLst>
                  <a:ext uri="{0D108BD9-81ED-4DB2-BD59-A6C34878D82A}">
                    <a16:rowId xmlns:a16="http://schemas.microsoft.com/office/drawing/2014/main" val="858761514"/>
                  </a:ext>
                </a:extLst>
              </a:tr>
              <a:tr h="1091788">
                <a:tc>
                  <a:txBody>
                    <a:bodyPr/>
                    <a:lstStyle/>
                    <a:p>
                      <a:pPr algn="ctr">
                        <a:spcAft>
                          <a:spcPts val="0"/>
                        </a:spcAft>
                      </a:pPr>
                      <a:r>
                        <a:rPr lang="en-US" sz="1400" dirty="0">
                          <a:effectLst/>
                          <a:latin typeface="Calibri" panose="020F0502020204030204" pitchFamily="34" charset="0"/>
                          <a:cs typeface="Calibri" panose="020F0502020204030204" pitchFamily="34" charset="0"/>
                        </a:rPr>
                        <a:t>Characteristics</a:t>
                      </a:r>
                    </a:p>
                  </a:txBody>
                  <a:tcPr marL="17780" marR="17780" marT="0" marB="0" anchor="ctr"/>
                </a:tc>
                <a:tc>
                  <a:txBody>
                    <a:bodyPr/>
                    <a:lstStyle/>
                    <a:p>
                      <a:pPr>
                        <a:lnSpc>
                          <a:spcPct val="85000"/>
                        </a:lnSpc>
                        <a:spcAft>
                          <a:spcPts val="0"/>
                        </a:spcAft>
                      </a:pPr>
                      <a:r>
                        <a:rPr lang="en-US" sz="1400" dirty="0">
                          <a:effectLst/>
                          <a:latin typeface="Calibri" panose="020F0502020204030204" pitchFamily="34" charset="0"/>
                          <a:cs typeface="Calibri" panose="020F0502020204030204" pitchFamily="34" charset="0"/>
                        </a:rPr>
                        <a:t>Additional Description of the Disaster</a:t>
                      </a:r>
                    </a:p>
                  </a:txBody>
                  <a:tcPr marL="17780" marR="17780" marT="0" marB="0" anchor="ctr"/>
                </a:tc>
                <a:tc>
                  <a:txBody>
                    <a:bodyPr/>
                    <a:lstStyle/>
                    <a:p>
                      <a:pPr algn="ctr">
                        <a:lnSpc>
                          <a:spcPct val="85000"/>
                        </a:lnSpc>
                        <a:spcAft>
                          <a:spcPts val="0"/>
                        </a:spcAft>
                      </a:pPr>
                      <a:endParaRPr lang="ko-KR" sz="1400" dirty="0">
                        <a:effectLst/>
                        <a:latin typeface="Calibri" panose="020F0502020204030204" pitchFamily="34" charset="0"/>
                        <a:ea typeface="바탕" panose="02030600000101010101" pitchFamily="18" charset="-127"/>
                        <a:cs typeface="Calibri" panose="020F0502020204030204" pitchFamily="34" charset="0"/>
                      </a:endParaRPr>
                    </a:p>
                  </a:txBody>
                  <a:tcPr marL="17780" marR="17780" marT="0" marB="0" anchor="ctr"/>
                </a:tc>
                <a:extLst>
                  <a:ext uri="{0D108BD9-81ED-4DB2-BD59-A6C34878D82A}">
                    <a16:rowId xmlns:a16="http://schemas.microsoft.com/office/drawing/2014/main" val="3098735935"/>
                  </a:ext>
                </a:extLst>
              </a:tr>
            </a:tbl>
          </a:graphicData>
        </a:graphic>
      </p:graphicFrame>
    </p:spTree>
    <p:extLst>
      <p:ext uri="{BB962C8B-B14F-4D97-AF65-F5344CB8AC3E}">
        <p14:creationId xmlns:p14="http://schemas.microsoft.com/office/powerpoint/2010/main" val="2626610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model the sequence in both directions (forward and backward) LSTM</a:t>
            </a:r>
            <a:r>
              <a:rPr lang="en-US" baseline="30000" dirty="0"/>
              <a:t>[1]</a:t>
            </a:r>
            <a:r>
              <a:rPr lang="en-US" dirty="0"/>
              <a:t> (Long Short term Memory) </a:t>
            </a:r>
          </a:p>
          <a:p>
            <a:pPr lvl="1"/>
            <a:r>
              <a:rPr lang="en-US" dirty="0"/>
              <a:t>Bidirectional LSTM process the data in both directions with two separate hidden layers, which are then feed forwards to the same output layer. </a:t>
            </a:r>
          </a:p>
        </p:txBody>
      </p:sp>
      <p:sp>
        <p:nvSpPr>
          <p:cNvPr id="3" name="Title 2"/>
          <p:cNvSpPr>
            <a:spLocks noGrp="1"/>
          </p:cNvSpPr>
          <p:nvPr>
            <p:ph type="title"/>
          </p:nvPr>
        </p:nvSpPr>
        <p:spPr/>
        <p:txBody>
          <a:bodyPr/>
          <a:lstStyle/>
          <a:p>
            <a:pPr algn="l"/>
            <a:r>
              <a:rPr lang="en-US" altLang="ko-KR" dirty="0"/>
              <a:t>Step </a:t>
            </a:r>
            <a:r>
              <a:rPr lang="ko-KR" altLang="en-US" dirty="0">
                <a:latin typeface="+mn-ea"/>
              </a:rPr>
              <a:t>⑤ </a:t>
            </a:r>
            <a:r>
              <a:rPr lang="en-US" altLang="ko-KR" dirty="0"/>
              <a:t>Bidirectional LSTM (1) </a:t>
            </a:r>
            <a:endParaRPr lang="en-US" dirty="0"/>
          </a:p>
        </p:txBody>
      </p:sp>
      <p:sp>
        <p:nvSpPr>
          <p:cNvPr id="4" name="Slide Number Placeholder 3"/>
          <p:cNvSpPr>
            <a:spLocks noGrp="1"/>
          </p:cNvSpPr>
          <p:nvPr>
            <p:ph type="sldNum" sz="quarter" idx="10"/>
          </p:nvPr>
        </p:nvSpPr>
        <p:spPr/>
        <p:txBody>
          <a:bodyPr/>
          <a:lstStyle/>
          <a:p>
            <a:pPr>
              <a:defRPr/>
            </a:pPr>
            <a:fld id="{0BDF5A50-FEA7-4531-911E-E701FBDB2E78}" type="slidenum">
              <a:rPr lang="ko-KR" altLang="en-US" smtClean="0"/>
              <a:pPr>
                <a:defRPr/>
              </a:pPr>
              <a:t>63</a:t>
            </a:fld>
            <a:endParaRPr lang="ko-KR" altLang="en-US" dirty="0"/>
          </a:p>
        </p:txBody>
      </p:sp>
      <p:sp>
        <p:nvSpPr>
          <p:cNvPr id="5" name="Footer Placeholder 4"/>
          <p:cNvSpPr>
            <a:spLocks noGrp="1"/>
          </p:cNvSpPr>
          <p:nvPr>
            <p:ph type="ftr" sz="quarter" idx="17"/>
          </p:nvPr>
        </p:nvSpPr>
        <p:spPr>
          <a:xfrm>
            <a:off x="142223" y="6324867"/>
            <a:ext cx="8101563" cy="365125"/>
          </a:xfrm>
        </p:spPr>
        <p:txBody>
          <a:bodyPr/>
          <a:lstStyle/>
          <a:p>
            <a:pPr>
              <a:defRPr/>
            </a:pPr>
            <a:r>
              <a:rPr lang="en-US" altLang="ko-KR"/>
              <a:t>Machine Learning Framework for In-Disaster People Detection</a:t>
            </a:r>
            <a:endParaRPr lang="ko-KR" altLang="en-US" dirty="0"/>
          </a:p>
        </p:txBody>
      </p:sp>
      <p:sp>
        <p:nvSpPr>
          <p:cNvPr id="6" name="직사각형 5">
            <a:extLst>
              <a:ext uri="{FF2B5EF4-FFF2-40B4-BE49-F238E27FC236}">
                <a16:creationId xmlns:a16="http://schemas.microsoft.com/office/drawing/2014/main" id="{3F8D3C64-59F6-48BA-B623-77C095B77FA7}"/>
              </a:ext>
            </a:extLst>
          </p:cNvPr>
          <p:cNvSpPr/>
          <p:nvPr/>
        </p:nvSpPr>
        <p:spPr>
          <a:xfrm>
            <a:off x="304853" y="5640189"/>
            <a:ext cx="8533629" cy="646331"/>
          </a:xfrm>
          <a:prstGeom prst="rect">
            <a:avLst/>
          </a:prstGeom>
        </p:spPr>
        <p:txBody>
          <a:bodyPr wrap="square">
            <a:spAutoFit/>
          </a:bodyPr>
          <a:lstStyle/>
          <a:p>
            <a:r>
              <a:rPr lang="en-US" altLang="ko-KR" sz="1200" dirty="0">
                <a:latin typeface="NimbusRomNo9L-Regu"/>
              </a:rPr>
              <a:t>[1] Yu, Zhou, et al. "Using bidirectional LSTM recurrent neural networks to learn high-level abstractions of sequential features for automated scoring of non-native spontaneous speech." Automatic Speech Recognition and Understanding (ASRU), 2015 IEEE Workshop on. IEEE, 2015.</a:t>
            </a:r>
            <a:endParaRPr lang="ko-KR" altLang="en-US" sz="1200" dirty="0"/>
          </a:p>
        </p:txBody>
      </p:sp>
      <p:sp>
        <p:nvSpPr>
          <p:cNvPr id="12" name="Rectangle 115">
            <a:extLst>
              <a:ext uri="{FF2B5EF4-FFF2-40B4-BE49-F238E27FC236}">
                <a16:creationId xmlns:a16="http://schemas.microsoft.com/office/drawing/2014/main" id="{CFA9273F-772B-4A8E-B0E1-07951D3159D3}"/>
              </a:ext>
            </a:extLst>
          </p:cNvPr>
          <p:cNvSpPr/>
          <p:nvPr/>
        </p:nvSpPr>
        <p:spPr>
          <a:xfrm>
            <a:off x="768247" y="3903957"/>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Disaster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Embedding</a:t>
            </a:r>
          </a:p>
        </p:txBody>
      </p:sp>
      <p:sp>
        <p:nvSpPr>
          <p:cNvPr id="15" name="Rectangle 115">
            <a:extLst>
              <a:ext uri="{FF2B5EF4-FFF2-40B4-BE49-F238E27FC236}">
                <a16:creationId xmlns:a16="http://schemas.microsoft.com/office/drawing/2014/main" id="{17DBB526-1B7D-441B-B47A-F2C025A1D4AC}"/>
              </a:ext>
            </a:extLst>
          </p:cNvPr>
          <p:cNvSpPr/>
          <p:nvPr/>
        </p:nvSpPr>
        <p:spPr>
          <a:xfrm>
            <a:off x="4891591" y="2672916"/>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LSTM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backward</a:t>
            </a:r>
          </a:p>
        </p:txBody>
      </p:sp>
      <p:sp>
        <p:nvSpPr>
          <p:cNvPr id="16" name="Rectangle 115">
            <a:extLst>
              <a:ext uri="{FF2B5EF4-FFF2-40B4-BE49-F238E27FC236}">
                <a16:creationId xmlns:a16="http://schemas.microsoft.com/office/drawing/2014/main" id="{5E59D547-DE39-41F8-AE33-FF165376ABD1}"/>
              </a:ext>
            </a:extLst>
          </p:cNvPr>
          <p:cNvSpPr/>
          <p:nvPr/>
        </p:nvSpPr>
        <p:spPr>
          <a:xfrm>
            <a:off x="4898552" y="3450143"/>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LSTM </a:t>
            </a:r>
          </a:p>
          <a:p>
            <a:pPr algn="ctr"/>
            <a:r>
              <a:rPr lang="en-US" altLang="ko-KR" sz="1200" dirty="0">
                <a:solidFill>
                  <a:schemeClr val="tx1"/>
                </a:solidFill>
                <a:latin typeface="Calibri" panose="020F0502020204030204" pitchFamily="34" charset="0"/>
                <a:ea typeface="Times New Roman" charset="0"/>
                <a:cs typeface="Calibri" panose="020F0502020204030204" pitchFamily="34" charset="0"/>
              </a:rPr>
              <a:t>backward</a:t>
            </a:r>
          </a:p>
        </p:txBody>
      </p:sp>
      <p:sp>
        <p:nvSpPr>
          <p:cNvPr id="17" name="Rectangle 115">
            <a:extLst>
              <a:ext uri="{FF2B5EF4-FFF2-40B4-BE49-F238E27FC236}">
                <a16:creationId xmlns:a16="http://schemas.microsoft.com/office/drawing/2014/main" id="{F1114D67-B2E9-4BD3-ADF4-B662E97B0DD8}"/>
              </a:ext>
            </a:extLst>
          </p:cNvPr>
          <p:cNvSpPr/>
          <p:nvPr/>
        </p:nvSpPr>
        <p:spPr>
          <a:xfrm>
            <a:off x="4921885" y="5004596"/>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LSTM </a:t>
            </a:r>
          </a:p>
          <a:p>
            <a:pPr algn="ctr"/>
            <a:r>
              <a:rPr lang="en-US" altLang="ko-KR" sz="1200" dirty="0">
                <a:solidFill>
                  <a:schemeClr val="tx1"/>
                </a:solidFill>
                <a:latin typeface="Calibri" panose="020F0502020204030204" pitchFamily="34" charset="0"/>
                <a:ea typeface="Times New Roman" charset="0"/>
                <a:cs typeface="Calibri" panose="020F0502020204030204" pitchFamily="34" charset="0"/>
              </a:rPr>
              <a:t>backward</a:t>
            </a:r>
          </a:p>
        </p:txBody>
      </p:sp>
      <p:cxnSp>
        <p:nvCxnSpPr>
          <p:cNvPr id="18" name="직선 화살표 연결선 17">
            <a:extLst>
              <a:ext uri="{FF2B5EF4-FFF2-40B4-BE49-F238E27FC236}">
                <a16:creationId xmlns:a16="http://schemas.microsoft.com/office/drawing/2014/main" id="{A664C232-9B50-426C-9698-F536A5D9BC5D}"/>
              </a:ext>
            </a:extLst>
          </p:cNvPr>
          <p:cNvCxnSpPr>
            <a:cxnSpLocks/>
            <a:stCxn id="12" idx="3"/>
            <a:endCxn id="9" idx="1"/>
          </p:cNvCxnSpPr>
          <p:nvPr/>
        </p:nvCxnSpPr>
        <p:spPr>
          <a:xfrm flipV="1">
            <a:off x="1682647" y="2947236"/>
            <a:ext cx="1847627" cy="1231041"/>
          </a:xfrm>
          <a:prstGeom prst="straightConnector1">
            <a:avLst/>
          </a:prstGeom>
          <a:solidFill>
            <a:schemeClr val="bg1"/>
          </a:solidFill>
          <a:ln w="9525">
            <a:solidFill>
              <a:schemeClr val="accent1"/>
            </a:solidFill>
            <a:prstDash val="sysDash"/>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1" name="직선 화살표 연결선 20">
            <a:extLst>
              <a:ext uri="{FF2B5EF4-FFF2-40B4-BE49-F238E27FC236}">
                <a16:creationId xmlns:a16="http://schemas.microsoft.com/office/drawing/2014/main" id="{0A553BA7-DD1B-46C2-A70D-083C394690B9}"/>
              </a:ext>
            </a:extLst>
          </p:cNvPr>
          <p:cNvCxnSpPr>
            <a:cxnSpLocks/>
            <a:stCxn id="12" idx="3"/>
            <a:endCxn id="13" idx="1"/>
          </p:cNvCxnSpPr>
          <p:nvPr/>
        </p:nvCxnSpPr>
        <p:spPr>
          <a:xfrm flipV="1">
            <a:off x="1682647" y="3724463"/>
            <a:ext cx="1857908" cy="453814"/>
          </a:xfrm>
          <a:prstGeom prst="straightConnector1">
            <a:avLst/>
          </a:prstGeom>
          <a:solidFill>
            <a:schemeClr val="bg1"/>
          </a:solidFill>
          <a:ln w="9525">
            <a:solidFill>
              <a:schemeClr val="accent1"/>
            </a:solidFill>
            <a:prstDash val="sysDash"/>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4" name="직선 화살표 연결선 23">
            <a:extLst>
              <a:ext uri="{FF2B5EF4-FFF2-40B4-BE49-F238E27FC236}">
                <a16:creationId xmlns:a16="http://schemas.microsoft.com/office/drawing/2014/main" id="{25529E46-4C16-4E7C-880C-45125720682F}"/>
              </a:ext>
            </a:extLst>
          </p:cNvPr>
          <p:cNvCxnSpPr>
            <a:cxnSpLocks/>
            <a:stCxn id="12" idx="3"/>
            <a:endCxn id="14" idx="1"/>
          </p:cNvCxnSpPr>
          <p:nvPr/>
        </p:nvCxnSpPr>
        <p:spPr>
          <a:xfrm>
            <a:off x="1682647" y="4178277"/>
            <a:ext cx="1881241" cy="1100639"/>
          </a:xfrm>
          <a:prstGeom prst="straightConnector1">
            <a:avLst/>
          </a:prstGeom>
          <a:solidFill>
            <a:schemeClr val="bg1"/>
          </a:solidFill>
          <a:ln w="9525">
            <a:solidFill>
              <a:schemeClr val="accent1"/>
            </a:solidFill>
            <a:prstDash val="sysDash"/>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7" name="직선 화살표 연결선 26">
            <a:extLst>
              <a:ext uri="{FF2B5EF4-FFF2-40B4-BE49-F238E27FC236}">
                <a16:creationId xmlns:a16="http://schemas.microsoft.com/office/drawing/2014/main" id="{2949B6AC-85D0-4C43-8415-CE29AD44E532}"/>
              </a:ext>
            </a:extLst>
          </p:cNvPr>
          <p:cNvCxnSpPr>
            <a:cxnSpLocks/>
            <a:stCxn id="12" idx="3"/>
            <a:endCxn id="15" idx="1"/>
          </p:cNvCxnSpPr>
          <p:nvPr/>
        </p:nvCxnSpPr>
        <p:spPr>
          <a:xfrm flipV="1">
            <a:off x="1682647" y="2947236"/>
            <a:ext cx="3208944" cy="1231041"/>
          </a:xfrm>
          <a:prstGeom prst="straightConnector1">
            <a:avLst/>
          </a:prstGeom>
          <a:solidFill>
            <a:schemeClr val="bg1"/>
          </a:solidFill>
          <a:ln w="9525">
            <a:solidFill>
              <a:schemeClr val="accent1"/>
            </a:solidFill>
            <a:prstDash val="sysDash"/>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직선 화살표 연결선 29">
            <a:extLst>
              <a:ext uri="{FF2B5EF4-FFF2-40B4-BE49-F238E27FC236}">
                <a16:creationId xmlns:a16="http://schemas.microsoft.com/office/drawing/2014/main" id="{6517AB17-256B-4044-BBCB-B468F52C1010}"/>
              </a:ext>
            </a:extLst>
          </p:cNvPr>
          <p:cNvCxnSpPr>
            <a:cxnSpLocks/>
            <a:stCxn id="12" idx="3"/>
            <a:endCxn id="34" idx="1"/>
          </p:cNvCxnSpPr>
          <p:nvPr/>
        </p:nvCxnSpPr>
        <p:spPr>
          <a:xfrm>
            <a:off x="1682647" y="4178277"/>
            <a:ext cx="3207940" cy="323413"/>
          </a:xfrm>
          <a:prstGeom prst="straightConnector1">
            <a:avLst/>
          </a:prstGeom>
          <a:solidFill>
            <a:schemeClr val="bg1"/>
          </a:solidFill>
          <a:ln w="9525">
            <a:solidFill>
              <a:schemeClr val="accent1"/>
            </a:solidFill>
            <a:prstDash val="sysDash"/>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33" name="직선 화살표 연결선 32">
            <a:extLst>
              <a:ext uri="{FF2B5EF4-FFF2-40B4-BE49-F238E27FC236}">
                <a16:creationId xmlns:a16="http://schemas.microsoft.com/office/drawing/2014/main" id="{D1CF3BC1-9B18-42CC-9A03-2505CD7D0264}"/>
              </a:ext>
            </a:extLst>
          </p:cNvPr>
          <p:cNvCxnSpPr>
            <a:cxnSpLocks/>
            <a:stCxn id="12" idx="3"/>
            <a:endCxn id="17" idx="1"/>
          </p:cNvCxnSpPr>
          <p:nvPr/>
        </p:nvCxnSpPr>
        <p:spPr>
          <a:xfrm>
            <a:off x="1682647" y="4178277"/>
            <a:ext cx="3239238" cy="1100639"/>
          </a:xfrm>
          <a:prstGeom prst="straightConnector1">
            <a:avLst/>
          </a:prstGeom>
          <a:solidFill>
            <a:schemeClr val="bg1"/>
          </a:solidFill>
          <a:ln w="9525">
            <a:solidFill>
              <a:schemeClr val="accent1"/>
            </a:solidFill>
            <a:prstDash val="sysDash"/>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9" name="Rectangle 115">
            <a:extLst>
              <a:ext uri="{FF2B5EF4-FFF2-40B4-BE49-F238E27FC236}">
                <a16:creationId xmlns:a16="http://schemas.microsoft.com/office/drawing/2014/main" id="{A392588B-3CB9-45D8-BC21-703F17B502E9}"/>
              </a:ext>
            </a:extLst>
          </p:cNvPr>
          <p:cNvSpPr/>
          <p:nvPr/>
        </p:nvSpPr>
        <p:spPr>
          <a:xfrm>
            <a:off x="3530274" y="2672916"/>
            <a:ext cx="914400" cy="5486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LSTM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forward</a:t>
            </a:r>
          </a:p>
        </p:txBody>
      </p:sp>
      <p:cxnSp>
        <p:nvCxnSpPr>
          <p:cNvPr id="36" name="직선 화살표 연결선 35">
            <a:extLst>
              <a:ext uri="{FF2B5EF4-FFF2-40B4-BE49-F238E27FC236}">
                <a16:creationId xmlns:a16="http://schemas.microsoft.com/office/drawing/2014/main" id="{BD6FE315-DCEB-41DA-921F-786FEBA9CC6A}"/>
              </a:ext>
            </a:extLst>
          </p:cNvPr>
          <p:cNvCxnSpPr>
            <a:cxnSpLocks/>
            <a:stCxn id="9" idx="2"/>
            <a:endCxn id="13" idx="0"/>
          </p:cNvCxnSpPr>
          <p:nvPr/>
        </p:nvCxnSpPr>
        <p:spPr>
          <a:xfrm>
            <a:off x="3987474" y="3221556"/>
            <a:ext cx="0" cy="228587"/>
          </a:xfrm>
          <a:prstGeom prst="straightConnector1">
            <a:avLst/>
          </a:prstGeom>
          <a:solidFill>
            <a:schemeClr val="bg1"/>
          </a:solidFill>
          <a:ln w="9525">
            <a:solidFill>
              <a:schemeClr val="accent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39" name="직선 화살표 연결선 38">
            <a:extLst>
              <a:ext uri="{FF2B5EF4-FFF2-40B4-BE49-F238E27FC236}">
                <a16:creationId xmlns:a16="http://schemas.microsoft.com/office/drawing/2014/main" id="{47D8E869-E850-41F3-8335-46A818D8790A}"/>
              </a:ext>
            </a:extLst>
          </p:cNvPr>
          <p:cNvCxnSpPr>
            <a:cxnSpLocks/>
            <a:stCxn id="13" idx="2"/>
            <a:endCxn id="31" idx="0"/>
          </p:cNvCxnSpPr>
          <p:nvPr/>
        </p:nvCxnSpPr>
        <p:spPr>
          <a:xfrm>
            <a:off x="3997755" y="3998783"/>
            <a:ext cx="0" cy="228587"/>
          </a:xfrm>
          <a:prstGeom prst="straightConnector1">
            <a:avLst/>
          </a:prstGeom>
          <a:solidFill>
            <a:schemeClr val="bg1"/>
          </a:solidFill>
          <a:ln w="9525">
            <a:solidFill>
              <a:schemeClr val="accent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47" name="직선 화살표 연결선 46">
            <a:extLst>
              <a:ext uri="{FF2B5EF4-FFF2-40B4-BE49-F238E27FC236}">
                <a16:creationId xmlns:a16="http://schemas.microsoft.com/office/drawing/2014/main" id="{2D9756B9-AF57-4E95-82C8-79994FD50426}"/>
              </a:ext>
            </a:extLst>
          </p:cNvPr>
          <p:cNvCxnSpPr>
            <a:cxnSpLocks/>
            <a:stCxn id="16" idx="0"/>
            <a:endCxn id="15" idx="2"/>
          </p:cNvCxnSpPr>
          <p:nvPr/>
        </p:nvCxnSpPr>
        <p:spPr>
          <a:xfrm flipH="1" flipV="1">
            <a:off x="5348791" y="3221556"/>
            <a:ext cx="0" cy="228587"/>
          </a:xfrm>
          <a:prstGeom prst="straightConnector1">
            <a:avLst/>
          </a:prstGeom>
          <a:solidFill>
            <a:schemeClr val="bg1"/>
          </a:solidFill>
          <a:ln w="9525">
            <a:solidFill>
              <a:schemeClr val="accent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50" name="직선 화살표 연결선 49">
            <a:extLst>
              <a:ext uri="{FF2B5EF4-FFF2-40B4-BE49-F238E27FC236}">
                <a16:creationId xmlns:a16="http://schemas.microsoft.com/office/drawing/2014/main" id="{F4C3468A-91FF-4AB9-9662-B6EF845F989D}"/>
              </a:ext>
            </a:extLst>
          </p:cNvPr>
          <p:cNvCxnSpPr>
            <a:cxnSpLocks/>
            <a:stCxn id="14" idx="3"/>
            <a:endCxn id="60" idx="1"/>
          </p:cNvCxnSpPr>
          <p:nvPr/>
        </p:nvCxnSpPr>
        <p:spPr>
          <a:xfrm flipV="1">
            <a:off x="4478288" y="3733089"/>
            <a:ext cx="2311660" cy="1545827"/>
          </a:xfrm>
          <a:prstGeom prst="straightConnector1">
            <a:avLst/>
          </a:prstGeom>
          <a:solidFill>
            <a:schemeClr val="bg1"/>
          </a:solidFill>
          <a:ln w="9525">
            <a:solidFill>
              <a:schemeClr val="accent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53" name="직선 화살표 연결선 52">
            <a:extLst>
              <a:ext uri="{FF2B5EF4-FFF2-40B4-BE49-F238E27FC236}">
                <a16:creationId xmlns:a16="http://schemas.microsoft.com/office/drawing/2014/main" id="{649F8C68-2948-48B4-B595-F5412096163F}"/>
              </a:ext>
            </a:extLst>
          </p:cNvPr>
          <p:cNvCxnSpPr>
            <a:cxnSpLocks/>
            <a:stCxn id="15" idx="3"/>
            <a:endCxn id="60" idx="1"/>
          </p:cNvCxnSpPr>
          <p:nvPr/>
        </p:nvCxnSpPr>
        <p:spPr>
          <a:xfrm>
            <a:off x="5805991" y="2947236"/>
            <a:ext cx="983957" cy="785853"/>
          </a:xfrm>
          <a:prstGeom prst="straightConnector1">
            <a:avLst/>
          </a:prstGeom>
          <a:solidFill>
            <a:schemeClr val="bg1"/>
          </a:solidFill>
          <a:ln w="9525">
            <a:solidFill>
              <a:schemeClr val="accent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60" name="Rectangle 115">
            <a:extLst>
              <a:ext uri="{FF2B5EF4-FFF2-40B4-BE49-F238E27FC236}">
                <a16:creationId xmlns:a16="http://schemas.microsoft.com/office/drawing/2014/main" id="{48C29541-6B54-49A5-B7E5-43213294455F}"/>
              </a:ext>
            </a:extLst>
          </p:cNvPr>
          <p:cNvSpPr/>
          <p:nvPr/>
        </p:nvSpPr>
        <p:spPr>
          <a:xfrm>
            <a:off x="6789948" y="3458769"/>
            <a:ext cx="914400" cy="5486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LSTM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Result</a:t>
            </a:r>
            <a:endParaRPr lang="en-US" altLang="ko-KR" sz="1200" dirty="0">
              <a:solidFill>
                <a:schemeClr val="tx1"/>
              </a:solidFill>
              <a:latin typeface="Calibri" panose="020F0502020204030204" pitchFamily="34" charset="0"/>
              <a:ea typeface="Times New Roman" charset="0"/>
              <a:cs typeface="Calibri" panose="020F0502020204030204" pitchFamily="34" charset="0"/>
            </a:endParaRPr>
          </a:p>
        </p:txBody>
      </p:sp>
      <p:sp>
        <p:nvSpPr>
          <p:cNvPr id="34" name="Rectangle 115">
            <a:extLst>
              <a:ext uri="{FF2B5EF4-FFF2-40B4-BE49-F238E27FC236}">
                <a16:creationId xmlns:a16="http://schemas.microsoft.com/office/drawing/2014/main" id="{641A11FC-052F-4E11-A103-38245A0807B3}"/>
              </a:ext>
            </a:extLst>
          </p:cNvPr>
          <p:cNvSpPr/>
          <p:nvPr/>
        </p:nvSpPr>
        <p:spPr>
          <a:xfrm>
            <a:off x="4890587" y="4227370"/>
            <a:ext cx="914400" cy="5486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LSTM </a:t>
            </a:r>
          </a:p>
          <a:p>
            <a:pPr algn="ctr"/>
            <a:r>
              <a:rPr lang="en-US" altLang="ko-KR" sz="1200" dirty="0">
                <a:solidFill>
                  <a:schemeClr val="tx1"/>
                </a:solidFill>
                <a:latin typeface="Calibri" panose="020F0502020204030204" pitchFamily="34" charset="0"/>
                <a:ea typeface="Times New Roman" charset="0"/>
                <a:cs typeface="Calibri" panose="020F0502020204030204" pitchFamily="34" charset="0"/>
              </a:rPr>
              <a:t>backward</a:t>
            </a:r>
          </a:p>
        </p:txBody>
      </p:sp>
      <p:cxnSp>
        <p:nvCxnSpPr>
          <p:cNvPr id="40" name="직선 화살표 연결선 39">
            <a:extLst>
              <a:ext uri="{FF2B5EF4-FFF2-40B4-BE49-F238E27FC236}">
                <a16:creationId xmlns:a16="http://schemas.microsoft.com/office/drawing/2014/main" id="{FF05BAFC-75F7-4D9B-A274-6A79DF44421B}"/>
              </a:ext>
            </a:extLst>
          </p:cNvPr>
          <p:cNvCxnSpPr>
            <a:cxnSpLocks/>
            <a:stCxn id="31" idx="2"/>
            <a:endCxn id="14" idx="0"/>
          </p:cNvCxnSpPr>
          <p:nvPr/>
        </p:nvCxnSpPr>
        <p:spPr>
          <a:xfrm flipH="1">
            <a:off x="4021088" y="4776010"/>
            <a:ext cx="0" cy="228586"/>
          </a:xfrm>
          <a:prstGeom prst="straightConnector1">
            <a:avLst/>
          </a:prstGeom>
          <a:solidFill>
            <a:schemeClr val="bg1"/>
          </a:solidFill>
          <a:ln w="9525">
            <a:solidFill>
              <a:schemeClr val="accent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43" name="직선 화살표 연결선 42">
            <a:extLst>
              <a:ext uri="{FF2B5EF4-FFF2-40B4-BE49-F238E27FC236}">
                <a16:creationId xmlns:a16="http://schemas.microsoft.com/office/drawing/2014/main" id="{5F8A5FC3-F855-4D77-88CD-6D6A4229F59A}"/>
              </a:ext>
            </a:extLst>
          </p:cNvPr>
          <p:cNvCxnSpPr>
            <a:cxnSpLocks/>
            <a:stCxn id="17" idx="0"/>
            <a:endCxn id="34" idx="2"/>
          </p:cNvCxnSpPr>
          <p:nvPr/>
        </p:nvCxnSpPr>
        <p:spPr>
          <a:xfrm flipH="1" flipV="1">
            <a:off x="5347787" y="4776010"/>
            <a:ext cx="0" cy="228586"/>
          </a:xfrm>
          <a:prstGeom prst="straightConnector1">
            <a:avLst/>
          </a:prstGeom>
          <a:solidFill>
            <a:schemeClr val="bg1"/>
          </a:solidFill>
          <a:ln w="9525">
            <a:solidFill>
              <a:schemeClr val="accent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48" name="직선 화살표 연결선 47">
            <a:extLst>
              <a:ext uri="{FF2B5EF4-FFF2-40B4-BE49-F238E27FC236}">
                <a16:creationId xmlns:a16="http://schemas.microsoft.com/office/drawing/2014/main" id="{86547BEE-19B2-4114-94C8-A54BD358959D}"/>
              </a:ext>
            </a:extLst>
          </p:cNvPr>
          <p:cNvCxnSpPr>
            <a:cxnSpLocks/>
            <a:stCxn id="34" idx="0"/>
            <a:endCxn id="16" idx="2"/>
          </p:cNvCxnSpPr>
          <p:nvPr/>
        </p:nvCxnSpPr>
        <p:spPr>
          <a:xfrm flipV="1">
            <a:off x="5347787" y="3998783"/>
            <a:ext cx="0" cy="228587"/>
          </a:xfrm>
          <a:prstGeom prst="straightConnector1">
            <a:avLst/>
          </a:prstGeom>
          <a:solidFill>
            <a:schemeClr val="bg1"/>
          </a:solidFill>
          <a:ln w="9525">
            <a:solidFill>
              <a:schemeClr val="accent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51" name="직선 화살표 연결선 50">
            <a:extLst>
              <a:ext uri="{FF2B5EF4-FFF2-40B4-BE49-F238E27FC236}">
                <a16:creationId xmlns:a16="http://schemas.microsoft.com/office/drawing/2014/main" id="{333249B3-1119-4B24-BCF0-C6B94734E2C6}"/>
              </a:ext>
            </a:extLst>
          </p:cNvPr>
          <p:cNvCxnSpPr>
            <a:cxnSpLocks/>
            <a:stCxn id="12" idx="3"/>
            <a:endCxn id="16" idx="1"/>
          </p:cNvCxnSpPr>
          <p:nvPr/>
        </p:nvCxnSpPr>
        <p:spPr>
          <a:xfrm flipV="1">
            <a:off x="1682647" y="3724463"/>
            <a:ext cx="3215905" cy="453814"/>
          </a:xfrm>
          <a:prstGeom prst="straightConnector1">
            <a:avLst/>
          </a:prstGeom>
          <a:solidFill>
            <a:schemeClr val="bg1"/>
          </a:solidFill>
          <a:ln w="9525">
            <a:solidFill>
              <a:schemeClr val="accent1"/>
            </a:solidFill>
            <a:prstDash val="sysDash"/>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15">
            <a:extLst>
              <a:ext uri="{FF2B5EF4-FFF2-40B4-BE49-F238E27FC236}">
                <a16:creationId xmlns:a16="http://schemas.microsoft.com/office/drawing/2014/main" id="{6EEE8670-3111-41E6-8C3A-3C5569C51352}"/>
              </a:ext>
            </a:extLst>
          </p:cNvPr>
          <p:cNvSpPr/>
          <p:nvPr/>
        </p:nvSpPr>
        <p:spPr>
          <a:xfrm>
            <a:off x="3540555" y="3450143"/>
            <a:ext cx="914400" cy="5486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LSTM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forward</a:t>
            </a:r>
          </a:p>
        </p:txBody>
      </p:sp>
      <p:sp>
        <p:nvSpPr>
          <p:cNvPr id="14" name="Rectangle 115">
            <a:extLst>
              <a:ext uri="{FF2B5EF4-FFF2-40B4-BE49-F238E27FC236}">
                <a16:creationId xmlns:a16="http://schemas.microsoft.com/office/drawing/2014/main" id="{B29FB0A0-F07E-44CB-8606-2DE22B8A3CD1}"/>
              </a:ext>
            </a:extLst>
          </p:cNvPr>
          <p:cNvSpPr/>
          <p:nvPr/>
        </p:nvSpPr>
        <p:spPr>
          <a:xfrm>
            <a:off x="3563888" y="5004596"/>
            <a:ext cx="914400" cy="5486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LSTM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forward</a:t>
            </a:r>
          </a:p>
        </p:txBody>
      </p:sp>
      <p:sp>
        <p:nvSpPr>
          <p:cNvPr id="31" name="Rectangle 115">
            <a:extLst>
              <a:ext uri="{FF2B5EF4-FFF2-40B4-BE49-F238E27FC236}">
                <a16:creationId xmlns:a16="http://schemas.microsoft.com/office/drawing/2014/main" id="{2F9F3604-DB87-49A4-AE22-26CAD523B1C2}"/>
              </a:ext>
            </a:extLst>
          </p:cNvPr>
          <p:cNvSpPr/>
          <p:nvPr/>
        </p:nvSpPr>
        <p:spPr>
          <a:xfrm>
            <a:off x="3571853" y="4227370"/>
            <a:ext cx="914400" cy="5486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LSTM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forward</a:t>
            </a:r>
          </a:p>
        </p:txBody>
      </p:sp>
    </p:spTree>
    <p:extLst>
      <p:ext uri="{BB962C8B-B14F-4D97-AF65-F5344CB8AC3E}">
        <p14:creationId xmlns:p14="http://schemas.microsoft.com/office/powerpoint/2010/main" val="2848851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sz="1800" b="0" dirty="0">
                <a:solidFill>
                  <a:schemeClr val="tx1"/>
                </a:solidFill>
              </a:rPr>
              <a:t>LSTM</a:t>
            </a:r>
            <a:r>
              <a:rPr lang="en-US" altLang="ko-KR" sz="1600" baseline="30000" dirty="0">
                <a:solidFill>
                  <a:schemeClr val="tx1"/>
                </a:solidFill>
              </a:rPr>
              <a:t>[1]</a:t>
            </a:r>
            <a:r>
              <a:rPr lang="en-US" altLang="ko-KR" sz="1800" b="0" dirty="0">
                <a:solidFill>
                  <a:schemeClr val="tx1"/>
                </a:solidFill>
              </a:rPr>
              <a:t> was proposed in 1997 by Sepp </a:t>
            </a:r>
            <a:r>
              <a:rPr lang="en-US" altLang="ko-KR" sz="1800" b="0" dirty="0" err="1">
                <a:solidFill>
                  <a:schemeClr val="tx1"/>
                </a:solidFill>
              </a:rPr>
              <a:t>Hochreiter</a:t>
            </a:r>
            <a:r>
              <a:rPr lang="en-US" altLang="ko-KR" sz="1800" b="0" dirty="0">
                <a:solidFill>
                  <a:schemeClr val="tx1"/>
                </a:solidFill>
              </a:rPr>
              <a:t> and Jürgen </a:t>
            </a:r>
            <a:r>
              <a:rPr lang="en-US" altLang="ko-KR" sz="1800" b="0" dirty="0" err="1">
                <a:solidFill>
                  <a:schemeClr val="tx1"/>
                </a:solidFill>
              </a:rPr>
              <a:t>Schmidhuber</a:t>
            </a:r>
            <a:r>
              <a:rPr lang="en-US" altLang="ko-KR" sz="1800" b="0" dirty="0">
                <a:solidFill>
                  <a:schemeClr val="tx1"/>
                </a:solidFill>
              </a:rPr>
              <a:t> and improved in 2000 by Felix Gers' team</a:t>
            </a:r>
          </a:p>
          <a:p>
            <a:r>
              <a:rPr lang="en-US" altLang="ko-KR" sz="1800" b="0" dirty="0">
                <a:solidFill>
                  <a:schemeClr val="tx1"/>
                </a:solidFill>
              </a:rPr>
              <a:t>Long short-term memory (LSTM) units are units of a recurrent neural network (RNN). </a:t>
            </a:r>
          </a:p>
          <a:p>
            <a:r>
              <a:rPr lang="en-US" altLang="ko-KR" sz="1800" b="0" dirty="0">
                <a:solidFill>
                  <a:schemeClr val="tx1"/>
                </a:solidFill>
              </a:rPr>
              <a:t>An RNN composed of LSTM units is often called an LSTM network. A common LSTM unit is composed of a cell, an input gate, an output gate and a forget gate. The cell remembers values over arbitrary time intervals and the three gates regulate the flow of information into and out of the cell.</a:t>
            </a:r>
          </a:p>
          <a:p>
            <a:r>
              <a:rPr lang="en-US" altLang="ko-KR" sz="1800" b="0" dirty="0">
                <a:solidFill>
                  <a:schemeClr val="tx1"/>
                </a:solidFill>
              </a:rPr>
              <a:t>As of 2016, major technology companies including Google, Apple, and Microsoft were using LSTM as fundamental components in new products.</a:t>
            </a:r>
          </a:p>
          <a:p>
            <a:r>
              <a:rPr lang="en-US" altLang="ko-KR" sz="1800" b="0" dirty="0">
                <a:solidFill>
                  <a:schemeClr val="tx1"/>
                </a:solidFill>
              </a:rPr>
              <a:t>For example, Google used LSTM for speech recognition on the smartphone, for the smart assistant </a:t>
            </a:r>
            <a:r>
              <a:rPr lang="en-US" altLang="ko-KR" sz="1800" b="0" dirty="0" err="1">
                <a:solidFill>
                  <a:schemeClr val="tx1"/>
                </a:solidFill>
              </a:rPr>
              <a:t>Allo</a:t>
            </a:r>
            <a:r>
              <a:rPr lang="en-US" altLang="ko-KR" sz="1800" b="0" dirty="0">
                <a:solidFill>
                  <a:schemeClr val="tx1"/>
                </a:solidFill>
              </a:rPr>
              <a:t> and for Google Translate. Apple uses LSTM for the "</a:t>
            </a:r>
            <a:r>
              <a:rPr lang="en-US" altLang="ko-KR" sz="1800" b="0" dirty="0" err="1">
                <a:solidFill>
                  <a:schemeClr val="tx1"/>
                </a:solidFill>
              </a:rPr>
              <a:t>Quicktype</a:t>
            </a:r>
            <a:r>
              <a:rPr lang="en-US" altLang="ko-KR" sz="1800" b="0" dirty="0">
                <a:solidFill>
                  <a:schemeClr val="tx1"/>
                </a:solidFill>
              </a:rPr>
              <a:t>" function on  the </a:t>
            </a:r>
            <a:r>
              <a:rPr lang="en-US" altLang="ko-KR" sz="1800" b="0" dirty="0" err="1">
                <a:solidFill>
                  <a:schemeClr val="tx1"/>
                </a:solidFill>
              </a:rPr>
              <a:t>iPhoneand</a:t>
            </a:r>
            <a:r>
              <a:rPr lang="en-US" altLang="ko-KR" sz="1800" b="0" dirty="0">
                <a:solidFill>
                  <a:schemeClr val="tx1"/>
                </a:solidFill>
              </a:rPr>
              <a:t> for Siri. Amazon uses LSTM for Amazon Alexa.</a:t>
            </a:r>
          </a:p>
        </p:txBody>
      </p:sp>
      <p:sp>
        <p:nvSpPr>
          <p:cNvPr id="3" name="Title 2"/>
          <p:cNvSpPr>
            <a:spLocks noGrp="1"/>
          </p:cNvSpPr>
          <p:nvPr>
            <p:ph type="title"/>
          </p:nvPr>
        </p:nvSpPr>
        <p:spPr/>
        <p:txBody>
          <a:bodyPr/>
          <a:lstStyle/>
          <a:p>
            <a:pPr algn="l"/>
            <a:r>
              <a:rPr lang="en-US" altLang="ko-KR" dirty="0"/>
              <a:t>Step </a:t>
            </a:r>
            <a:r>
              <a:rPr lang="ko-KR" altLang="en-US" dirty="0">
                <a:latin typeface="+mn-ea"/>
              </a:rPr>
              <a:t>⑤ </a:t>
            </a:r>
            <a:r>
              <a:rPr lang="en-US" altLang="ko-KR" dirty="0"/>
              <a:t>Bidirectional LSTM (2)</a:t>
            </a:r>
            <a:endParaRPr lang="en-US" dirty="0"/>
          </a:p>
        </p:txBody>
      </p:sp>
      <p:sp>
        <p:nvSpPr>
          <p:cNvPr id="4" name="Slide Number Placeholder 3"/>
          <p:cNvSpPr>
            <a:spLocks noGrp="1"/>
          </p:cNvSpPr>
          <p:nvPr>
            <p:ph type="sldNum" sz="quarter" idx="10"/>
          </p:nvPr>
        </p:nvSpPr>
        <p:spPr/>
        <p:txBody>
          <a:bodyPr/>
          <a:lstStyle/>
          <a:p>
            <a:pPr>
              <a:defRPr/>
            </a:pPr>
            <a:fld id="{0BDF5A50-FEA7-4531-911E-E701FBDB2E78}" type="slidenum">
              <a:rPr lang="ko-KR" altLang="en-US" smtClean="0"/>
              <a:pPr>
                <a:defRPr/>
              </a:pPr>
              <a:t>64</a:t>
            </a:fld>
            <a:endParaRPr lang="ko-KR" altLang="en-US" dirty="0"/>
          </a:p>
        </p:txBody>
      </p:sp>
      <p:sp>
        <p:nvSpPr>
          <p:cNvPr id="5" name="Footer Placeholder 4"/>
          <p:cNvSpPr>
            <a:spLocks noGrp="1"/>
          </p:cNvSpPr>
          <p:nvPr>
            <p:ph type="ftr" sz="quarter" idx="17"/>
          </p:nvPr>
        </p:nvSpPr>
        <p:spPr>
          <a:xfrm>
            <a:off x="142223" y="6324867"/>
            <a:ext cx="8101563" cy="365125"/>
          </a:xfrm>
        </p:spPr>
        <p:txBody>
          <a:bodyPr/>
          <a:lstStyle/>
          <a:p>
            <a:pPr>
              <a:defRPr/>
            </a:pPr>
            <a:r>
              <a:rPr lang="en-US" altLang="ko-KR"/>
              <a:t>Machine Learning Framework for In-Disaster People Detection</a:t>
            </a:r>
            <a:endParaRPr lang="ko-KR" altLang="en-US" dirty="0"/>
          </a:p>
        </p:txBody>
      </p:sp>
      <p:sp>
        <p:nvSpPr>
          <p:cNvPr id="9" name="직사각형 8">
            <a:extLst>
              <a:ext uri="{FF2B5EF4-FFF2-40B4-BE49-F238E27FC236}">
                <a16:creationId xmlns:a16="http://schemas.microsoft.com/office/drawing/2014/main" id="{D705FB03-01C5-4304-AD9C-1C962B471098}"/>
              </a:ext>
            </a:extLst>
          </p:cNvPr>
          <p:cNvSpPr/>
          <p:nvPr/>
        </p:nvSpPr>
        <p:spPr>
          <a:xfrm>
            <a:off x="322847" y="5755979"/>
            <a:ext cx="8533629" cy="646331"/>
          </a:xfrm>
          <a:prstGeom prst="rect">
            <a:avLst/>
          </a:prstGeom>
        </p:spPr>
        <p:txBody>
          <a:bodyPr wrap="square">
            <a:spAutoFit/>
          </a:bodyPr>
          <a:lstStyle/>
          <a:p>
            <a:r>
              <a:rPr lang="en-US" altLang="ko-KR" sz="1200" dirty="0">
                <a:latin typeface="NimbusRomNo9L-Regu"/>
              </a:rPr>
              <a:t>[1] </a:t>
            </a:r>
            <a:r>
              <a:rPr lang="en-US" altLang="ko-KR" sz="1200" dirty="0">
                <a:latin typeface="NimbusRomNo9L-Regu"/>
                <a:hlinkClick r:id="rId2"/>
              </a:rPr>
              <a:t>https://colah.github.io/posts/2015-08-Understanding-LSTMs/</a:t>
            </a:r>
            <a:endParaRPr lang="en-US" altLang="ko-KR" sz="1200" dirty="0">
              <a:latin typeface="NimbusRomNo9L-Regu"/>
            </a:endParaRPr>
          </a:p>
          <a:p>
            <a:r>
              <a:rPr lang="en-US" altLang="ko-KR" sz="1200" dirty="0">
                <a:latin typeface="NimbusRomNo9L-Regu"/>
                <a:hlinkClick r:id="rId3"/>
              </a:rPr>
              <a:t>   https://en.wikipedia.org/wiki/Long_short-term_memory</a:t>
            </a:r>
            <a:r>
              <a:rPr lang="en-US" altLang="ko-KR" sz="1200" dirty="0">
                <a:latin typeface="NimbusRomNo9L-Regu"/>
              </a:rPr>
              <a:t> </a:t>
            </a:r>
          </a:p>
          <a:p>
            <a:endParaRPr lang="ko-KR" altLang="en-US" sz="1200" dirty="0"/>
          </a:p>
        </p:txBody>
      </p:sp>
    </p:spTree>
    <p:extLst>
      <p:ext uri="{BB962C8B-B14F-4D97-AF65-F5344CB8AC3E}">
        <p14:creationId xmlns:p14="http://schemas.microsoft.com/office/powerpoint/2010/main" val="3123711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6">
            <a:extLst>
              <a:ext uri="{FF2B5EF4-FFF2-40B4-BE49-F238E27FC236}">
                <a16:creationId xmlns:a16="http://schemas.microsoft.com/office/drawing/2014/main" id="{BD3D9B25-ED23-4EBE-825F-A09D0B3356BB}"/>
              </a:ext>
            </a:extLst>
          </p:cNvPr>
          <p:cNvSpPr>
            <a:spLocks noGrp="1"/>
          </p:cNvSpPr>
          <p:nvPr>
            <p:ph idx="1"/>
          </p:nvPr>
        </p:nvSpPr>
        <p:spPr>
          <a:xfrm>
            <a:off x="142180" y="621829"/>
            <a:ext cx="8858312" cy="5521816"/>
          </a:xfrm>
        </p:spPr>
        <p:txBody>
          <a:bodyPr/>
          <a:lstStyle/>
          <a:p>
            <a:r>
              <a:rPr lang="en-US" dirty="0"/>
              <a:t>Detecting Disaster</a:t>
            </a:r>
          </a:p>
          <a:p>
            <a:pPr lvl="1"/>
            <a:r>
              <a:rPr lang="en-US" dirty="0"/>
              <a:t>Concatenate the image and text features followed by a fully connected layer and a </a:t>
            </a:r>
            <a:r>
              <a:rPr lang="en-US" dirty="0" err="1"/>
              <a:t>softmax</a:t>
            </a:r>
            <a:r>
              <a:rPr lang="en-US" dirty="0"/>
              <a:t> classifier </a:t>
            </a:r>
          </a:p>
          <a:p>
            <a:pPr lvl="1"/>
            <a:r>
              <a:rPr lang="en-US" dirty="0"/>
              <a:t>To give a final probability and Image of the sample containing relevant information about a disaster. </a:t>
            </a:r>
          </a:p>
        </p:txBody>
      </p:sp>
      <p:sp>
        <p:nvSpPr>
          <p:cNvPr id="6" name="제목 5"/>
          <p:cNvSpPr>
            <a:spLocks noGrp="1"/>
          </p:cNvSpPr>
          <p:nvPr>
            <p:ph type="title"/>
          </p:nvPr>
        </p:nvSpPr>
        <p:spPr/>
        <p:txBody>
          <a:bodyPr/>
          <a:lstStyle/>
          <a:p>
            <a:pPr algn="l"/>
            <a:r>
              <a:rPr lang="en-US" altLang="ko-KR" dirty="0"/>
              <a:t>Step </a:t>
            </a:r>
            <a:r>
              <a:rPr lang="ko-KR" altLang="en-US" dirty="0"/>
              <a:t>⑥ </a:t>
            </a:r>
            <a:r>
              <a:rPr lang="en-US" altLang="ko-KR" dirty="0"/>
              <a:t>Detecting Disaster (1)</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65</a:t>
            </a:fld>
            <a:endParaRPr lang="ko-KR" altLang="en-US" dirty="0"/>
          </a:p>
        </p:txBody>
      </p:sp>
      <p:sp>
        <p:nvSpPr>
          <p:cNvPr id="5" name="바닥글 개체 틀 4"/>
          <p:cNvSpPr>
            <a:spLocks noGrp="1"/>
          </p:cNvSpPr>
          <p:nvPr>
            <p:ph type="ftr" sz="quarter" idx="17"/>
          </p:nvPr>
        </p:nvSpPr>
        <p:spPr>
          <a:xfrm>
            <a:off x="142843" y="6356350"/>
            <a:ext cx="8101563" cy="365125"/>
          </a:xfrm>
        </p:spPr>
        <p:txBody>
          <a:bodyPr/>
          <a:lstStyle/>
          <a:p>
            <a:r>
              <a:rPr lang="en-US" altLang="ko-KR"/>
              <a:t>Machine Learning Framework for In-Disaster People Detection</a:t>
            </a:r>
            <a:endParaRPr lang="ko-KR" altLang="en-US" dirty="0"/>
          </a:p>
        </p:txBody>
      </p:sp>
      <p:sp>
        <p:nvSpPr>
          <p:cNvPr id="74" name="Rectangle 4">
            <a:extLst>
              <a:ext uri="{FF2B5EF4-FFF2-40B4-BE49-F238E27FC236}">
                <a16:creationId xmlns:a16="http://schemas.microsoft.com/office/drawing/2014/main" id="{285D7FA6-9BD2-4379-BD8F-9602B0D1F857}"/>
              </a:ext>
            </a:extLst>
          </p:cNvPr>
          <p:cNvSpPr/>
          <p:nvPr/>
        </p:nvSpPr>
        <p:spPr>
          <a:xfrm>
            <a:off x="4522464" y="4278796"/>
            <a:ext cx="1554480" cy="914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alibri" panose="020F0502020204030204" pitchFamily="34" charset="0"/>
                <a:cs typeface="Calibri" panose="020F0502020204030204" pitchFamily="34" charset="0"/>
              </a:rPr>
              <a:t>softmax</a:t>
            </a:r>
            <a:endParaRPr lang="en-US" dirty="0">
              <a:solidFill>
                <a:schemeClr val="tx1"/>
              </a:solidFill>
              <a:latin typeface="Calibri" panose="020F0502020204030204" pitchFamily="34" charset="0"/>
              <a:cs typeface="Calibri" panose="020F0502020204030204" pitchFamily="34" charset="0"/>
            </a:endParaRPr>
          </a:p>
        </p:txBody>
      </p:sp>
      <p:cxnSp>
        <p:nvCxnSpPr>
          <p:cNvPr id="143" name="직선 화살표 연결선 142">
            <a:extLst>
              <a:ext uri="{FF2B5EF4-FFF2-40B4-BE49-F238E27FC236}">
                <a16:creationId xmlns:a16="http://schemas.microsoft.com/office/drawing/2014/main" id="{180B1367-7309-45E3-9C11-A95C7171A6BB}"/>
              </a:ext>
            </a:extLst>
          </p:cNvPr>
          <p:cNvCxnSpPr>
            <a:cxnSpLocks/>
            <a:stCxn id="85" idx="3"/>
            <a:endCxn id="19" idx="1"/>
          </p:cNvCxnSpPr>
          <p:nvPr/>
        </p:nvCxnSpPr>
        <p:spPr>
          <a:xfrm>
            <a:off x="2706100" y="4735996"/>
            <a:ext cx="642378" cy="0"/>
          </a:xfrm>
          <a:prstGeom prst="straightConnector1">
            <a:avLst/>
          </a:prstGeom>
          <a:solidFill>
            <a:schemeClr val="bg1"/>
          </a:solidFill>
          <a:ln w="9525">
            <a:solidFill>
              <a:schemeClr val="tx1"/>
            </a:solidFill>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85" name="Rectangle 11">
            <a:extLst>
              <a:ext uri="{FF2B5EF4-FFF2-40B4-BE49-F238E27FC236}">
                <a16:creationId xmlns:a16="http://schemas.microsoft.com/office/drawing/2014/main" id="{98EA9423-3317-4FC6-93C5-6259864D29ED}"/>
              </a:ext>
            </a:extLst>
          </p:cNvPr>
          <p:cNvSpPr/>
          <p:nvPr/>
        </p:nvSpPr>
        <p:spPr>
          <a:xfrm>
            <a:off x="1151620" y="4278796"/>
            <a:ext cx="1554480" cy="914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Vector Concatenation</a:t>
            </a:r>
          </a:p>
        </p:txBody>
      </p:sp>
      <p:sp>
        <p:nvSpPr>
          <p:cNvPr id="19" name="Rectangle 11">
            <a:extLst>
              <a:ext uri="{FF2B5EF4-FFF2-40B4-BE49-F238E27FC236}">
                <a16:creationId xmlns:a16="http://schemas.microsoft.com/office/drawing/2014/main" id="{58E6DAC1-0B44-4ED8-A0F7-F59E3C7CB7C4}"/>
              </a:ext>
            </a:extLst>
          </p:cNvPr>
          <p:cNvSpPr/>
          <p:nvPr/>
        </p:nvSpPr>
        <p:spPr>
          <a:xfrm>
            <a:off x="3348478" y="4278796"/>
            <a:ext cx="531608" cy="914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FC</a:t>
            </a:r>
          </a:p>
        </p:txBody>
      </p:sp>
      <p:sp>
        <p:nvSpPr>
          <p:cNvPr id="22" name="Rectangle 4">
            <a:extLst>
              <a:ext uri="{FF2B5EF4-FFF2-40B4-BE49-F238E27FC236}">
                <a16:creationId xmlns:a16="http://schemas.microsoft.com/office/drawing/2014/main" id="{48CE7544-328E-4A40-9982-F945DB794854}"/>
              </a:ext>
            </a:extLst>
          </p:cNvPr>
          <p:cNvSpPr/>
          <p:nvPr/>
        </p:nvSpPr>
        <p:spPr>
          <a:xfrm>
            <a:off x="6552220" y="4278796"/>
            <a:ext cx="1554480" cy="914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Final </a:t>
            </a:r>
          </a:p>
          <a:p>
            <a:pPr algn="ctr"/>
            <a:r>
              <a:rPr lang="en-US" dirty="0">
                <a:solidFill>
                  <a:schemeClr val="tx1"/>
                </a:solidFill>
                <a:latin typeface="Calibri" panose="020F0502020204030204" pitchFamily="34" charset="0"/>
                <a:cs typeface="Calibri" panose="020F0502020204030204" pitchFamily="34" charset="0"/>
              </a:rPr>
              <a:t>Probability</a:t>
            </a:r>
          </a:p>
        </p:txBody>
      </p:sp>
      <p:cxnSp>
        <p:nvCxnSpPr>
          <p:cNvPr id="28" name="직선 화살표 연결선 27">
            <a:extLst>
              <a:ext uri="{FF2B5EF4-FFF2-40B4-BE49-F238E27FC236}">
                <a16:creationId xmlns:a16="http://schemas.microsoft.com/office/drawing/2014/main" id="{39F6A40F-D963-4278-997A-76EC304DFC28}"/>
              </a:ext>
            </a:extLst>
          </p:cNvPr>
          <p:cNvCxnSpPr>
            <a:cxnSpLocks/>
            <a:stCxn id="19" idx="3"/>
            <a:endCxn id="74" idx="1"/>
          </p:cNvCxnSpPr>
          <p:nvPr/>
        </p:nvCxnSpPr>
        <p:spPr>
          <a:xfrm>
            <a:off x="3880086" y="4735996"/>
            <a:ext cx="642378" cy="0"/>
          </a:xfrm>
          <a:prstGeom prst="straightConnector1">
            <a:avLst/>
          </a:prstGeom>
          <a:solidFill>
            <a:schemeClr val="bg1"/>
          </a:solidFill>
          <a:ln w="9525">
            <a:solidFill>
              <a:schemeClr val="tx1"/>
            </a:solidFill>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직선 화살표 연결선 30">
            <a:extLst>
              <a:ext uri="{FF2B5EF4-FFF2-40B4-BE49-F238E27FC236}">
                <a16:creationId xmlns:a16="http://schemas.microsoft.com/office/drawing/2014/main" id="{C6405AEF-25D1-4A43-98FA-9E2D946FC464}"/>
              </a:ext>
            </a:extLst>
          </p:cNvPr>
          <p:cNvCxnSpPr>
            <a:cxnSpLocks/>
            <a:stCxn id="74" idx="3"/>
            <a:endCxn id="22" idx="1"/>
          </p:cNvCxnSpPr>
          <p:nvPr/>
        </p:nvCxnSpPr>
        <p:spPr>
          <a:xfrm>
            <a:off x="6076944" y="4735996"/>
            <a:ext cx="475276" cy="0"/>
          </a:xfrm>
          <a:prstGeom prst="straightConnector1">
            <a:avLst/>
          </a:prstGeom>
          <a:solidFill>
            <a:schemeClr val="bg1"/>
          </a:solidFill>
          <a:ln w="9525">
            <a:solidFill>
              <a:schemeClr val="tx1"/>
            </a:solidFill>
            <a:tailEnd type="triangle"/>
          </a:ln>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60900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6">
            <a:extLst>
              <a:ext uri="{FF2B5EF4-FFF2-40B4-BE49-F238E27FC236}">
                <a16:creationId xmlns:a16="http://schemas.microsoft.com/office/drawing/2014/main" id="{BD3D9B25-ED23-4EBE-825F-A09D0B3356BB}"/>
              </a:ext>
            </a:extLst>
          </p:cNvPr>
          <p:cNvSpPr>
            <a:spLocks noGrp="1"/>
          </p:cNvSpPr>
          <p:nvPr>
            <p:ph idx="1"/>
          </p:nvPr>
        </p:nvSpPr>
        <p:spPr>
          <a:xfrm>
            <a:off x="142180" y="621829"/>
            <a:ext cx="8858312" cy="5521816"/>
          </a:xfrm>
        </p:spPr>
        <p:txBody>
          <a:bodyPr/>
          <a:lstStyle/>
          <a:p>
            <a:r>
              <a:rPr lang="en-US" altLang="ko-KR" dirty="0"/>
              <a:t>Detecting Disaster</a:t>
            </a:r>
          </a:p>
          <a:p>
            <a:pPr lvl="1"/>
            <a:r>
              <a:rPr lang="en-US" altLang="ko-KR" dirty="0"/>
              <a:t>Collect a comprehensive set of measurements under disaster.</a:t>
            </a:r>
          </a:p>
          <a:p>
            <a:pPr lvl="1"/>
            <a:r>
              <a:rPr lang="en-US" altLang="ko-KR" dirty="0"/>
              <a:t>Distinguish and Detect Disaster using pre-defined feature</a:t>
            </a:r>
          </a:p>
          <a:p>
            <a:pPr lvl="2"/>
            <a:endParaRPr lang="en-US" altLang="ko-KR" dirty="0"/>
          </a:p>
        </p:txBody>
      </p:sp>
      <p:sp>
        <p:nvSpPr>
          <p:cNvPr id="6" name="제목 5"/>
          <p:cNvSpPr>
            <a:spLocks noGrp="1"/>
          </p:cNvSpPr>
          <p:nvPr>
            <p:ph type="title"/>
          </p:nvPr>
        </p:nvSpPr>
        <p:spPr/>
        <p:txBody>
          <a:bodyPr/>
          <a:lstStyle/>
          <a:p>
            <a:pPr algn="l"/>
            <a:r>
              <a:rPr lang="en-US" altLang="ko-KR" dirty="0"/>
              <a:t>Step </a:t>
            </a:r>
            <a:r>
              <a:rPr lang="ko-KR" altLang="en-US" dirty="0"/>
              <a:t>⑥ </a:t>
            </a:r>
            <a:r>
              <a:rPr lang="en-US" altLang="ko-KR" dirty="0"/>
              <a:t>Detecting Disaster (2)</a:t>
            </a:r>
            <a:endParaRPr lang="en-US" dirty="0"/>
          </a:p>
        </p:txBody>
      </p:sp>
      <p:sp>
        <p:nvSpPr>
          <p:cNvPr id="2" name="슬라이드 번호 개체 틀 1"/>
          <p:cNvSpPr>
            <a:spLocks noGrp="1"/>
          </p:cNvSpPr>
          <p:nvPr>
            <p:ph type="sldNum" sz="quarter" idx="10"/>
          </p:nvPr>
        </p:nvSpPr>
        <p:spPr/>
        <p:txBody>
          <a:bodyPr/>
          <a:lstStyle/>
          <a:p>
            <a:fld id="{1519442C-89ED-482C-B5AD-D703B4610EA9}" type="slidenum">
              <a:rPr lang="ko-KR" altLang="en-US" smtClean="0"/>
              <a:pPr/>
              <a:t>66</a:t>
            </a:fld>
            <a:endParaRPr lang="ko-KR" altLang="en-US" dirty="0"/>
          </a:p>
        </p:txBody>
      </p:sp>
      <p:sp>
        <p:nvSpPr>
          <p:cNvPr id="5" name="바닥글 개체 틀 4"/>
          <p:cNvSpPr>
            <a:spLocks noGrp="1"/>
          </p:cNvSpPr>
          <p:nvPr>
            <p:ph type="ftr" sz="quarter" idx="17"/>
          </p:nvPr>
        </p:nvSpPr>
        <p:spPr>
          <a:xfrm>
            <a:off x="142843" y="6356350"/>
            <a:ext cx="8101563" cy="365125"/>
          </a:xfrm>
        </p:spPr>
        <p:txBody>
          <a:bodyPr/>
          <a:lstStyle/>
          <a:p>
            <a:r>
              <a:rPr lang="en-US" altLang="ko-KR"/>
              <a:t>Machine Learning Framework for In-Disaster People Detection</a:t>
            </a:r>
            <a:endParaRPr lang="ko-KR" altLang="en-US" dirty="0"/>
          </a:p>
        </p:txBody>
      </p:sp>
      <p:sp>
        <p:nvSpPr>
          <p:cNvPr id="13" name="직사각형 12">
            <a:extLst>
              <a:ext uri="{FF2B5EF4-FFF2-40B4-BE49-F238E27FC236}">
                <a16:creationId xmlns:a16="http://schemas.microsoft.com/office/drawing/2014/main" id="{E4B95E22-59F6-4785-A317-D5FE37D96C74}"/>
              </a:ext>
            </a:extLst>
          </p:cNvPr>
          <p:cNvSpPr/>
          <p:nvPr/>
        </p:nvSpPr>
        <p:spPr>
          <a:xfrm>
            <a:off x="323605" y="5029957"/>
            <a:ext cx="2301633" cy="646331"/>
          </a:xfrm>
          <a:prstGeom prst="rect">
            <a:avLst/>
          </a:prstGeom>
        </p:spPr>
        <p:txBody>
          <a:bodyPr wrap="square">
            <a:spAutoFit/>
          </a:bodyPr>
          <a:lstStyle/>
          <a:p>
            <a:pPr marL="631825" lvl="2" indent="-155575" latinLnBrk="0">
              <a:spcBef>
                <a:spcPts val="600"/>
              </a:spcBef>
              <a:buFont typeface="Arial" charset="0"/>
              <a:buChar char="•"/>
            </a:pPr>
            <a:r>
              <a:rPr lang="en-US" altLang="ko-KR" dirty="0">
                <a:latin typeface="Calibri" panose="020F0502020204030204" pitchFamily="34" charset="0"/>
                <a:ea typeface="+mn-ea"/>
                <a:cs typeface="Calibri" panose="020F0502020204030204" pitchFamily="34" charset="0"/>
              </a:rPr>
              <a:t>time, location etc.</a:t>
            </a:r>
          </a:p>
        </p:txBody>
      </p:sp>
      <p:sp>
        <p:nvSpPr>
          <p:cNvPr id="14" name="직사각형 13">
            <a:extLst>
              <a:ext uri="{FF2B5EF4-FFF2-40B4-BE49-F238E27FC236}">
                <a16:creationId xmlns:a16="http://schemas.microsoft.com/office/drawing/2014/main" id="{A6899650-6DF2-47A1-B276-5323461716CD}"/>
              </a:ext>
            </a:extLst>
          </p:cNvPr>
          <p:cNvSpPr/>
          <p:nvPr/>
        </p:nvSpPr>
        <p:spPr>
          <a:xfrm>
            <a:off x="2653331" y="4829185"/>
            <a:ext cx="2280276" cy="646331"/>
          </a:xfrm>
          <a:prstGeom prst="rect">
            <a:avLst/>
          </a:prstGeom>
        </p:spPr>
        <p:txBody>
          <a:bodyPr wrap="square">
            <a:spAutoFit/>
          </a:bodyPr>
          <a:lstStyle/>
          <a:p>
            <a:pPr marL="631825" lvl="2" indent="-155575" latinLnBrk="0">
              <a:spcBef>
                <a:spcPts val="600"/>
              </a:spcBef>
              <a:buFont typeface="Arial" charset="0"/>
              <a:buChar char="•"/>
            </a:pPr>
            <a:r>
              <a:rPr lang="en-US" altLang="ko-KR" dirty="0">
                <a:latin typeface="Calibri" panose="020F0502020204030204" pitchFamily="34" charset="0"/>
                <a:ea typeface="+mn-ea"/>
                <a:cs typeface="Calibri" panose="020F0502020204030204" pitchFamily="34" charset="0"/>
              </a:rPr>
              <a:t>Label, class,</a:t>
            </a:r>
            <a:br>
              <a:rPr lang="en-US" altLang="ko-KR" dirty="0">
                <a:latin typeface="Calibri" panose="020F0502020204030204" pitchFamily="34" charset="0"/>
                <a:ea typeface="+mn-ea"/>
                <a:cs typeface="Calibri" panose="020F0502020204030204" pitchFamily="34" charset="0"/>
              </a:rPr>
            </a:br>
            <a:r>
              <a:rPr lang="en-US" altLang="ko-KR" dirty="0">
                <a:latin typeface="Calibri" panose="020F0502020204030204" pitchFamily="34" charset="0"/>
                <a:ea typeface="+mn-ea"/>
                <a:cs typeface="Calibri" panose="020F0502020204030204" pitchFamily="34" charset="0"/>
              </a:rPr>
              <a:t>relevance level</a:t>
            </a:r>
          </a:p>
        </p:txBody>
      </p:sp>
      <p:sp>
        <p:nvSpPr>
          <p:cNvPr id="15" name="직사각형 14">
            <a:extLst>
              <a:ext uri="{FF2B5EF4-FFF2-40B4-BE49-F238E27FC236}">
                <a16:creationId xmlns:a16="http://schemas.microsoft.com/office/drawing/2014/main" id="{1B95EEC1-41D9-491B-A89A-DDEB4BA224E9}"/>
              </a:ext>
            </a:extLst>
          </p:cNvPr>
          <p:cNvSpPr/>
          <p:nvPr/>
        </p:nvSpPr>
        <p:spPr>
          <a:xfrm>
            <a:off x="5104933" y="4960039"/>
            <a:ext cx="2280276" cy="1277273"/>
          </a:xfrm>
          <a:prstGeom prst="rect">
            <a:avLst/>
          </a:prstGeom>
        </p:spPr>
        <p:txBody>
          <a:bodyPr wrap="square">
            <a:spAutoFit/>
          </a:bodyPr>
          <a:lstStyle/>
          <a:p>
            <a:pPr marL="631825" lvl="2" indent="-155575" latinLnBrk="0">
              <a:spcBef>
                <a:spcPts val="600"/>
              </a:spcBef>
              <a:buFont typeface="Arial" charset="0"/>
              <a:buChar char="•"/>
            </a:pPr>
            <a:r>
              <a:rPr lang="en-US" altLang="ko-KR" dirty="0">
                <a:latin typeface="Calibri" panose="020F0502020204030204" pitchFamily="34" charset="0"/>
                <a:ea typeface="+mn-ea"/>
                <a:cs typeface="Calibri" panose="020F0502020204030204" pitchFamily="34" charset="0"/>
              </a:rPr>
              <a:t>Disaster Type</a:t>
            </a:r>
            <a:br>
              <a:rPr lang="en-US" altLang="ko-KR" dirty="0">
                <a:latin typeface="Calibri" panose="020F0502020204030204" pitchFamily="34" charset="0"/>
                <a:ea typeface="+mn-ea"/>
                <a:cs typeface="Calibri" panose="020F0502020204030204" pitchFamily="34" charset="0"/>
              </a:rPr>
            </a:br>
            <a:r>
              <a:rPr lang="en-US" altLang="ko-KR" dirty="0">
                <a:latin typeface="Calibri" panose="020F0502020204030204" pitchFamily="34" charset="0"/>
                <a:ea typeface="+mn-ea"/>
                <a:cs typeface="Calibri" panose="020F0502020204030204" pitchFamily="34" charset="0"/>
              </a:rPr>
              <a:t>Symptoms</a:t>
            </a:r>
            <a:br>
              <a:rPr lang="en-US" altLang="ko-KR" dirty="0">
                <a:latin typeface="Calibri" panose="020F0502020204030204" pitchFamily="34" charset="0"/>
                <a:ea typeface="+mn-ea"/>
                <a:cs typeface="Calibri" panose="020F0502020204030204" pitchFamily="34" charset="0"/>
              </a:rPr>
            </a:br>
            <a:r>
              <a:rPr lang="en-US" altLang="ko-KR" dirty="0">
                <a:latin typeface="Calibri" panose="020F0502020204030204" pitchFamily="34" charset="0"/>
                <a:ea typeface="+mn-ea"/>
                <a:cs typeface="Calibri" panose="020F0502020204030204" pitchFamily="34" charset="0"/>
              </a:rPr>
              <a:t>Characteristics</a:t>
            </a:r>
          </a:p>
          <a:p>
            <a:pPr marL="631825" lvl="2" indent="-155575" latinLnBrk="0">
              <a:spcBef>
                <a:spcPts val="600"/>
              </a:spcBef>
              <a:buFont typeface="Arial" charset="0"/>
              <a:buChar char="•"/>
            </a:pPr>
            <a:endParaRPr lang="en-US" altLang="ko-KR" dirty="0">
              <a:latin typeface="Calibri" panose="020F0502020204030204" pitchFamily="34" charset="0"/>
              <a:ea typeface="+mn-ea"/>
              <a:cs typeface="Calibri" panose="020F0502020204030204" pitchFamily="34" charset="0"/>
            </a:endParaRPr>
          </a:p>
        </p:txBody>
      </p:sp>
      <p:sp>
        <p:nvSpPr>
          <p:cNvPr id="16" name="직사각형 15">
            <a:extLst>
              <a:ext uri="{FF2B5EF4-FFF2-40B4-BE49-F238E27FC236}">
                <a16:creationId xmlns:a16="http://schemas.microsoft.com/office/drawing/2014/main" id="{F593616B-1430-4106-BB3A-06E003566714}"/>
              </a:ext>
            </a:extLst>
          </p:cNvPr>
          <p:cNvSpPr/>
          <p:nvPr/>
        </p:nvSpPr>
        <p:spPr>
          <a:xfrm>
            <a:off x="4697610" y="2896577"/>
            <a:ext cx="2563734" cy="923330"/>
          </a:xfrm>
          <a:prstGeom prst="rect">
            <a:avLst/>
          </a:prstGeom>
        </p:spPr>
        <p:txBody>
          <a:bodyPr wrap="square">
            <a:spAutoFit/>
          </a:bodyPr>
          <a:lstStyle/>
          <a:p>
            <a:pPr marL="631825" lvl="2" indent="-155575" latinLnBrk="0">
              <a:spcBef>
                <a:spcPts val="600"/>
              </a:spcBef>
              <a:buFont typeface="Arial" charset="0"/>
              <a:buChar char="•"/>
            </a:pPr>
            <a:r>
              <a:rPr lang="en-US" altLang="ko-KR" dirty="0">
                <a:latin typeface="Calibri" panose="020F0502020204030204" pitchFamily="34" charset="0"/>
                <a:ea typeface="+mn-ea"/>
                <a:cs typeface="Calibri" panose="020F0502020204030204" pitchFamily="34" charset="0"/>
              </a:rPr>
              <a:t>The degree of disaster using Machine Learning</a:t>
            </a:r>
          </a:p>
        </p:txBody>
      </p:sp>
      <p:sp>
        <p:nvSpPr>
          <p:cNvPr id="17" name="직사각형 97">
            <a:extLst>
              <a:ext uri="{FF2B5EF4-FFF2-40B4-BE49-F238E27FC236}">
                <a16:creationId xmlns:a16="http://schemas.microsoft.com/office/drawing/2014/main" id="{AD00BAF5-66A1-422D-8A14-2AF3D9E753A7}"/>
              </a:ext>
            </a:extLst>
          </p:cNvPr>
          <p:cNvSpPr/>
          <p:nvPr/>
        </p:nvSpPr>
        <p:spPr>
          <a:xfrm>
            <a:off x="753305" y="4300983"/>
            <a:ext cx="1728700" cy="5800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sz="1600" b="1" dirty="0">
                <a:solidFill>
                  <a:schemeClr val="tx1"/>
                </a:solidFill>
                <a:latin typeface="Calibri" panose="020F0502020204030204" pitchFamily="34" charset="0"/>
                <a:cs typeface="Calibri" panose="020F0502020204030204" pitchFamily="34" charset="0"/>
              </a:rPr>
              <a:t>Event</a:t>
            </a:r>
            <a:endParaRPr lang="ko-KR" altLang="en-US" sz="1600" b="1" dirty="0">
              <a:solidFill>
                <a:schemeClr val="tx1"/>
              </a:solidFill>
              <a:latin typeface="Calibri" panose="020F0502020204030204" pitchFamily="34" charset="0"/>
              <a:cs typeface="Calibri" panose="020F0502020204030204" pitchFamily="34" charset="0"/>
            </a:endParaRPr>
          </a:p>
        </p:txBody>
      </p:sp>
      <p:sp>
        <p:nvSpPr>
          <p:cNvPr id="18" name="직사각형 97">
            <a:extLst>
              <a:ext uri="{FF2B5EF4-FFF2-40B4-BE49-F238E27FC236}">
                <a16:creationId xmlns:a16="http://schemas.microsoft.com/office/drawing/2014/main" id="{0BFA7E2D-55FA-4687-AF1C-3D84F557CFD3}"/>
              </a:ext>
            </a:extLst>
          </p:cNvPr>
          <p:cNvSpPr/>
          <p:nvPr/>
        </p:nvSpPr>
        <p:spPr>
          <a:xfrm>
            <a:off x="3052673" y="4326317"/>
            <a:ext cx="1728700" cy="5800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sz="1600" b="1" dirty="0">
                <a:solidFill>
                  <a:schemeClr val="tx1"/>
                </a:solidFill>
                <a:latin typeface="Calibri" panose="020F0502020204030204" pitchFamily="34" charset="0"/>
                <a:cs typeface="Calibri" panose="020F0502020204030204" pitchFamily="34" charset="0"/>
              </a:rPr>
              <a:t>Incident</a:t>
            </a:r>
          </a:p>
        </p:txBody>
      </p:sp>
      <p:sp>
        <p:nvSpPr>
          <p:cNvPr id="20" name="직사각형 97">
            <a:extLst>
              <a:ext uri="{FF2B5EF4-FFF2-40B4-BE49-F238E27FC236}">
                <a16:creationId xmlns:a16="http://schemas.microsoft.com/office/drawing/2014/main" id="{8AD51D0B-0E3D-4082-A225-CADC79AB8D58}"/>
              </a:ext>
            </a:extLst>
          </p:cNvPr>
          <p:cNvSpPr/>
          <p:nvPr/>
        </p:nvSpPr>
        <p:spPr>
          <a:xfrm>
            <a:off x="5285248" y="4300983"/>
            <a:ext cx="1728700" cy="5800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sz="1600" b="1" dirty="0">
                <a:solidFill>
                  <a:schemeClr val="tx1"/>
                </a:solidFill>
                <a:latin typeface="Calibri" panose="020F0502020204030204" pitchFamily="34" charset="0"/>
                <a:cs typeface="Calibri" panose="020F0502020204030204" pitchFamily="34" charset="0"/>
              </a:rPr>
              <a:t>Disaster</a:t>
            </a:r>
          </a:p>
        </p:txBody>
      </p:sp>
      <p:sp>
        <p:nvSpPr>
          <p:cNvPr id="21" name="직사각형 97">
            <a:extLst>
              <a:ext uri="{FF2B5EF4-FFF2-40B4-BE49-F238E27FC236}">
                <a16:creationId xmlns:a16="http://schemas.microsoft.com/office/drawing/2014/main" id="{077F81CE-B56E-455B-B62C-A33DC0DE7007}"/>
              </a:ext>
            </a:extLst>
          </p:cNvPr>
          <p:cNvSpPr/>
          <p:nvPr/>
        </p:nvSpPr>
        <p:spPr>
          <a:xfrm>
            <a:off x="1691680" y="2325375"/>
            <a:ext cx="1728700" cy="5800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sz="1600" b="1" dirty="0">
                <a:solidFill>
                  <a:schemeClr val="tx1"/>
                </a:solidFill>
                <a:latin typeface="Calibri" panose="020F0502020204030204" pitchFamily="34" charset="0"/>
                <a:cs typeface="Calibri" panose="020F0502020204030204" pitchFamily="34" charset="0"/>
              </a:rPr>
              <a:t>Detector</a:t>
            </a:r>
            <a:endParaRPr lang="ko-KR" altLang="en-US" sz="1600" b="1" dirty="0">
              <a:solidFill>
                <a:schemeClr val="tx1"/>
              </a:solidFill>
              <a:latin typeface="Calibri" panose="020F0502020204030204" pitchFamily="34" charset="0"/>
              <a:cs typeface="Calibri" panose="020F0502020204030204" pitchFamily="34" charset="0"/>
            </a:endParaRPr>
          </a:p>
        </p:txBody>
      </p:sp>
      <p:cxnSp>
        <p:nvCxnSpPr>
          <p:cNvPr id="23" name="연결선: 꺾임 22">
            <a:extLst>
              <a:ext uri="{FF2B5EF4-FFF2-40B4-BE49-F238E27FC236}">
                <a16:creationId xmlns:a16="http://schemas.microsoft.com/office/drawing/2014/main" id="{C08F7A74-54AB-40A3-9E27-E866FCC71213}"/>
              </a:ext>
            </a:extLst>
          </p:cNvPr>
          <p:cNvCxnSpPr>
            <a:cxnSpLocks/>
            <a:stCxn id="17" idx="0"/>
            <a:endCxn id="21" idx="2"/>
          </p:cNvCxnSpPr>
          <p:nvPr/>
        </p:nvCxnSpPr>
        <p:spPr>
          <a:xfrm rot="5400000" flipH="1" flipV="1">
            <a:off x="1389048" y="3134002"/>
            <a:ext cx="1395589" cy="938375"/>
          </a:xfrm>
          <a:prstGeom prst="bentConnector3">
            <a:avLst>
              <a:gd name="adj1" fmla="val 50000"/>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24" name="연결선: 꺾임 23">
            <a:extLst>
              <a:ext uri="{FF2B5EF4-FFF2-40B4-BE49-F238E27FC236}">
                <a16:creationId xmlns:a16="http://schemas.microsoft.com/office/drawing/2014/main" id="{5B2A30D6-39A8-46C8-9825-AD39904ABD9D}"/>
              </a:ext>
            </a:extLst>
          </p:cNvPr>
          <p:cNvCxnSpPr>
            <a:cxnSpLocks/>
            <a:stCxn id="18" idx="0"/>
            <a:endCxn id="21" idx="2"/>
          </p:cNvCxnSpPr>
          <p:nvPr/>
        </p:nvCxnSpPr>
        <p:spPr>
          <a:xfrm rot="16200000" flipV="1">
            <a:off x="2526066" y="2935359"/>
            <a:ext cx="1420923" cy="1360993"/>
          </a:xfrm>
          <a:prstGeom prst="bentConnector3">
            <a:avLst>
              <a:gd name="adj1" fmla="val 50000"/>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cxnSp>
        <p:nvCxnSpPr>
          <p:cNvPr id="25" name="연결선: 꺾임 24">
            <a:extLst>
              <a:ext uri="{FF2B5EF4-FFF2-40B4-BE49-F238E27FC236}">
                <a16:creationId xmlns:a16="http://schemas.microsoft.com/office/drawing/2014/main" id="{C0E88C23-A150-4DD6-90BB-ED46238C1DC7}"/>
              </a:ext>
            </a:extLst>
          </p:cNvPr>
          <p:cNvCxnSpPr>
            <a:cxnSpLocks/>
            <a:stCxn id="20" idx="0"/>
            <a:endCxn id="21" idx="2"/>
          </p:cNvCxnSpPr>
          <p:nvPr/>
        </p:nvCxnSpPr>
        <p:spPr>
          <a:xfrm rot="16200000" flipV="1">
            <a:off x="3655020" y="1806405"/>
            <a:ext cx="1395589" cy="3593568"/>
          </a:xfrm>
          <a:prstGeom prst="bentConnector3">
            <a:avLst>
              <a:gd name="adj1" fmla="val 50000"/>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sp>
        <p:nvSpPr>
          <p:cNvPr id="26" name="직사각형 97">
            <a:extLst>
              <a:ext uri="{FF2B5EF4-FFF2-40B4-BE49-F238E27FC236}">
                <a16:creationId xmlns:a16="http://schemas.microsoft.com/office/drawing/2014/main" id="{F369EC3A-BA2A-449D-9A35-022A05B43713}"/>
              </a:ext>
            </a:extLst>
          </p:cNvPr>
          <p:cNvSpPr/>
          <p:nvPr/>
        </p:nvSpPr>
        <p:spPr>
          <a:xfrm>
            <a:off x="5388628" y="2333662"/>
            <a:ext cx="1728700" cy="5800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sz="1600" b="1" dirty="0">
                <a:solidFill>
                  <a:schemeClr val="tx1"/>
                </a:solidFill>
                <a:latin typeface="Calibri" panose="020F0502020204030204" pitchFamily="34" charset="0"/>
                <a:cs typeface="Calibri" panose="020F0502020204030204" pitchFamily="34" charset="0"/>
              </a:rPr>
              <a:t>Access </a:t>
            </a:r>
          </a:p>
          <a:p>
            <a:pPr algn="ctr">
              <a:lnSpc>
                <a:spcPct val="80000"/>
              </a:lnSpc>
            </a:pPr>
            <a:r>
              <a:rPr lang="en-US" altLang="ko-KR" sz="1600" b="1" dirty="0">
                <a:solidFill>
                  <a:schemeClr val="tx1"/>
                </a:solidFill>
                <a:latin typeface="Calibri" panose="020F0502020204030204" pitchFamily="34" charset="0"/>
                <a:cs typeface="Calibri" panose="020F0502020204030204" pitchFamily="34" charset="0"/>
              </a:rPr>
              <a:t>Disaster</a:t>
            </a:r>
            <a:endParaRPr lang="ko-KR" altLang="en-US" sz="1600" b="1" dirty="0">
              <a:solidFill>
                <a:schemeClr val="tx1"/>
              </a:solidFill>
              <a:latin typeface="Calibri" panose="020F0502020204030204" pitchFamily="34" charset="0"/>
              <a:cs typeface="Calibri" panose="020F0502020204030204" pitchFamily="34" charset="0"/>
            </a:endParaRPr>
          </a:p>
        </p:txBody>
      </p:sp>
      <p:cxnSp>
        <p:nvCxnSpPr>
          <p:cNvPr id="27" name="연결선: 꺾임 26">
            <a:extLst>
              <a:ext uri="{FF2B5EF4-FFF2-40B4-BE49-F238E27FC236}">
                <a16:creationId xmlns:a16="http://schemas.microsoft.com/office/drawing/2014/main" id="{E534FAC9-077B-4716-9449-6712B228693D}"/>
              </a:ext>
            </a:extLst>
          </p:cNvPr>
          <p:cNvCxnSpPr>
            <a:cxnSpLocks/>
            <a:stCxn id="26" idx="1"/>
            <a:endCxn id="21" idx="3"/>
          </p:cNvCxnSpPr>
          <p:nvPr/>
        </p:nvCxnSpPr>
        <p:spPr>
          <a:xfrm rot="10800000">
            <a:off x="3420380" y="2615386"/>
            <a:ext cx="1968248" cy="8287"/>
          </a:xfrm>
          <a:prstGeom prst="bentConnector3">
            <a:avLst>
              <a:gd name="adj1" fmla="val 50000"/>
            </a:avLst>
          </a:prstGeom>
          <a:solidFill>
            <a:schemeClr val="bg1"/>
          </a:solidFill>
          <a:ln w="9525"/>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47143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67</a:t>
            </a:fld>
            <a:endParaRPr lang="ko-KR" altLang="en-US" dirty="0"/>
          </a:p>
        </p:txBody>
      </p:sp>
      <p:sp>
        <p:nvSpPr>
          <p:cNvPr id="8" name="제목 7"/>
          <p:cNvSpPr>
            <a:spLocks noGrp="1"/>
          </p:cNvSpPr>
          <p:nvPr>
            <p:ph type="ctrTitle"/>
          </p:nvPr>
        </p:nvSpPr>
        <p:spPr/>
        <p:txBody>
          <a:bodyPr/>
          <a:lstStyle/>
          <a:p>
            <a:r>
              <a:rPr lang="en-US" altLang="ko-KR" dirty="0"/>
              <a:t>Unit 5.2</a:t>
            </a:r>
            <a:br>
              <a:rPr lang="en-US" altLang="ko-KR" dirty="0"/>
            </a:br>
            <a:r>
              <a:rPr lang="en-US" altLang="ko-KR" dirty="0"/>
              <a:t>People Detection</a:t>
            </a:r>
            <a:endParaRPr lang="en-US" dirty="0"/>
          </a:p>
        </p:txBody>
      </p:sp>
      <p:sp>
        <p:nvSpPr>
          <p:cNvPr id="9" name="부제목 8"/>
          <p:cNvSpPr>
            <a:spLocks noGrp="1"/>
          </p:cNvSpPr>
          <p:nvPr>
            <p:ph type="subTitle" idx="1"/>
          </p:nvPr>
        </p:nvSpPr>
        <p:spPr/>
        <p:txBody>
          <a:bodyPr/>
          <a:lstStyle/>
          <a:p>
            <a:endParaRPr lang="en-US"/>
          </a:p>
        </p:txBody>
      </p:sp>
      <p:sp>
        <p:nvSpPr>
          <p:cNvPr id="5" name="바닥글 개체 틀 4"/>
          <p:cNvSpPr>
            <a:spLocks noGrp="1"/>
          </p:cNvSpPr>
          <p:nvPr>
            <p:ph type="ftr" sz="quarter" idx="13"/>
          </p:nvPr>
        </p:nvSpPr>
        <p:spPr/>
        <p:txBody>
          <a:bodyPr/>
          <a:lstStyle/>
          <a:p>
            <a:pPr algn="l">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30971427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844" y="764704"/>
            <a:ext cx="8858312" cy="5521816"/>
          </a:xfrm>
        </p:spPr>
        <p:txBody>
          <a:bodyPr/>
          <a:lstStyle/>
          <a:p>
            <a:r>
              <a:rPr lang="en-US" dirty="0"/>
              <a:t>Process for Detecting People based on GAN</a:t>
            </a:r>
            <a:r>
              <a:rPr lang="en-US" baseline="30000" dirty="0"/>
              <a:t>[1]</a:t>
            </a:r>
            <a:r>
              <a:rPr lang="en-US" dirty="0"/>
              <a:t> </a:t>
            </a:r>
          </a:p>
          <a:p>
            <a:pPr marL="476250" lvl="2" indent="0">
              <a:buNone/>
            </a:pPr>
            <a:endParaRPr kumimoji="1" lang="en-US" altLang="ko-KR" sz="1600" b="1" dirty="0">
              <a:solidFill>
                <a:schemeClr val="tx2"/>
              </a:solidFill>
            </a:endParaRPr>
          </a:p>
        </p:txBody>
      </p:sp>
      <p:sp>
        <p:nvSpPr>
          <p:cNvPr id="3" name="Title 2"/>
          <p:cNvSpPr>
            <a:spLocks noGrp="1"/>
          </p:cNvSpPr>
          <p:nvPr>
            <p:ph type="title"/>
          </p:nvPr>
        </p:nvSpPr>
        <p:spPr/>
        <p:txBody>
          <a:bodyPr/>
          <a:lstStyle/>
          <a:p>
            <a:r>
              <a:rPr lang="en-US" altLang="ko-KR" dirty="0"/>
              <a:t>Process for Detecting People (1)</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68</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dirty="0"/>
              <a:t>Machine Learning Framework for In-Disaster People Detection</a:t>
            </a:r>
            <a:endParaRPr lang="ko-KR" altLang="en-US" dirty="0"/>
          </a:p>
        </p:txBody>
      </p:sp>
      <p:sp>
        <p:nvSpPr>
          <p:cNvPr id="51" name="타원 50">
            <a:extLst>
              <a:ext uri="{FF2B5EF4-FFF2-40B4-BE49-F238E27FC236}">
                <a16:creationId xmlns:a16="http://schemas.microsoft.com/office/drawing/2014/main" id="{A04D39F7-8924-4FD9-BCD7-A2FA337CD4EC}"/>
              </a:ext>
            </a:extLst>
          </p:cNvPr>
          <p:cNvSpPr/>
          <p:nvPr/>
        </p:nvSpPr>
        <p:spPr>
          <a:xfrm>
            <a:off x="2660440" y="1426801"/>
            <a:ext cx="213040" cy="213040"/>
          </a:xfrm>
          <a:prstGeom prst="ellipse">
            <a:avLst/>
          </a:prstGeom>
          <a:solidFill>
            <a:schemeClr val="tx1"/>
          </a:solidFill>
          <a:ln w="12700">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53" name="직선 화살표 연결선 52">
            <a:extLst>
              <a:ext uri="{FF2B5EF4-FFF2-40B4-BE49-F238E27FC236}">
                <a16:creationId xmlns:a16="http://schemas.microsoft.com/office/drawing/2014/main" id="{83EF1B07-8E3D-42F4-848F-74A5A90B57E7}"/>
              </a:ext>
            </a:extLst>
          </p:cNvPr>
          <p:cNvCxnSpPr>
            <a:cxnSpLocks/>
            <a:stCxn id="51" idx="4"/>
            <a:endCxn id="10" idx="0"/>
          </p:cNvCxnSpPr>
          <p:nvPr/>
        </p:nvCxnSpPr>
        <p:spPr>
          <a:xfrm>
            <a:off x="2766960" y="1639841"/>
            <a:ext cx="0" cy="16520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4" name="그룹 73">
            <a:extLst>
              <a:ext uri="{FF2B5EF4-FFF2-40B4-BE49-F238E27FC236}">
                <a16:creationId xmlns:a16="http://schemas.microsoft.com/office/drawing/2014/main" id="{736D1D6B-E16D-446D-9779-035D85E7CDFA}"/>
              </a:ext>
            </a:extLst>
          </p:cNvPr>
          <p:cNvGrpSpPr/>
          <p:nvPr/>
        </p:nvGrpSpPr>
        <p:grpSpPr>
          <a:xfrm>
            <a:off x="7398657" y="4696244"/>
            <a:ext cx="213040" cy="213040"/>
            <a:chOff x="8748305" y="5770796"/>
            <a:chExt cx="213040" cy="213040"/>
          </a:xfrm>
        </p:grpSpPr>
        <p:sp>
          <p:nvSpPr>
            <p:cNvPr id="75" name="타원 74">
              <a:extLst>
                <a:ext uri="{FF2B5EF4-FFF2-40B4-BE49-F238E27FC236}">
                  <a16:creationId xmlns:a16="http://schemas.microsoft.com/office/drawing/2014/main" id="{2F4C46A1-20C4-4655-BDA2-7E633668FC61}"/>
                </a:ext>
              </a:extLst>
            </p:cNvPr>
            <p:cNvSpPr/>
            <p:nvPr/>
          </p:nvSpPr>
          <p:spPr>
            <a:xfrm>
              <a:off x="8748305" y="5770796"/>
              <a:ext cx="213040" cy="213040"/>
            </a:xfrm>
            <a:prstGeom prst="ellipse">
              <a:avLst/>
            </a:prstGeom>
            <a:solidFill>
              <a:schemeClr val="bg1"/>
            </a:solidFill>
            <a:ln w="12700">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76" name="타원 75">
              <a:extLst>
                <a:ext uri="{FF2B5EF4-FFF2-40B4-BE49-F238E27FC236}">
                  <a16:creationId xmlns:a16="http://schemas.microsoft.com/office/drawing/2014/main" id="{749D5630-318F-4114-BF4C-162487E0F2F3}"/>
                </a:ext>
              </a:extLst>
            </p:cNvPr>
            <p:cNvSpPr/>
            <p:nvPr/>
          </p:nvSpPr>
          <p:spPr>
            <a:xfrm>
              <a:off x="8805133" y="5827624"/>
              <a:ext cx="99385" cy="99385"/>
            </a:xfrm>
            <a:prstGeom prst="ellipse">
              <a:avLst/>
            </a:prstGeom>
            <a:solidFill>
              <a:schemeClr val="tx1"/>
            </a:solidFill>
            <a:ln w="12700">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Calibri" panose="020F0502020204030204" pitchFamily="34" charset="0"/>
                <a:cs typeface="Calibri" panose="020F0502020204030204" pitchFamily="34" charset="0"/>
              </a:endParaRPr>
            </a:p>
          </p:txBody>
        </p:sp>
      </p:grpSp>
      <p:sp>
        <p:nvSpPr>
          <p:cNvPr id="10" name="사각형: 둥근 모서리 9">
            <a:extLst>
              <a:ext uri="{FF2B5EF4-FFF2-40B4-BE49-F238E27FC236}">
                <a16:creationId xmlns:a16="http://schemas.microsoft.com/office/drawing/2014/main" id="{271E8D92-82D6-4B9D-B44E-4753BC28D26C}"/>
              </a:ext>
            </a:extLst>
          </p:cNvPr>
          <p:cNvSpPr/>
          <p:nvPr/>
        </p:nvSpPr>
        <p:spPr>
          <a:xfrm>
            <a:off x="1944787" y="1805045"/>
            <a:ext cx="1644346" cy="54864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Initial Proposed</a:t>
            </a:r>
          </a:p>
          <a:p>
            <a:pPr algn="ctr" latinLnBrk="0"/>
            <a:r>
              <a:rPr lang="en-US" altLang="ko-KR" sz="1600" b="1" dirty="0">
                <a:solidFill>
                  <a:schemeClr val="tx2"/>
                </a:solidFill>
                <a:latin typeface="Calibri" panose="020F0502020204030204" pitchFamily="34" charset="0"/>
                <a:cs typeface="Calibri" panose="020F0502020204030204" pitchFamily="34" charset="0"/>
              </a:rPr>
              <a:t>Image</a:t>
            </a:r>
            <a:endParaRPr lang="ko-KR" altLang="en-US" sz="1600" b="1" dirty="0" err="1">
              <a:solidFill>
                <a:schemeClr val="tx2"/>
              </a:solidFill>
              <a:latin typeface="Calibri" panose="020F0502020204030204" pitchFamily="34" charset="0"/>
              <a:cs typeface="Calibri" panose="020F0502020204030204" pitchFamily="34" charset="0"/>
            </a:endParaRPr>
          </a:p>
        </p:txBody>
      </p:sp>
      <p:sp>
        <p:nvSpPr>
          <p:cNvPr id="56" name="사각형: 둥근 모서리 55">
            <a:extLst>
              <a:ext uri="{FF2B5EF4-FFF2-40B4-BE49-F238E27FC236}">
                <a16:creationId xmlns:a16="http://schemas.microsoft.com/office/drawing/2014/main" id="{F900B7A9-617F-4820-9444-E309F982C944}"/>
              </a:ext>
            </a:extLst>
          </p:cNvPr>
          <p:cNvSpPr/>
          <p:nvPr/>
        </p:nvSpPr>
        <p:spPr>
          <a:xfrm>
            <a:off x="5060009" y="3480880"/>
            <a:ext cx="1644346" cy="54864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Refine People Images </a:t>
            </a:r>
          </a:p>
        </p:txBody>
      </p:sp>
      <p:sp>
        <p:nvSpPr>
          <p:cNvPr id="68" name="사각형: 둥근 모서리 67">
            <a:extLst>
              <a:ext uri="{FF2B5EF4-FFF2-40B4-BE49-F238E27FC236}">
                <a16:creationId xmlns:a16="http://schemas.microsoft.com/office/drawing/2014/main" id="{38F088AB-114F-41BB-92EB-04BE71E5E81C}"/>
              </a:ext>
            </a:extLst>
          </p:cNvPr>
          <p:cNvSpPr/>
          <p:nvPr/>
        </p:nvSpPr>
        <p:spPr>
          <a:xfrm>
            <a:off x="1944787" y="2606954"/>
            <a:ext cx="1644346" cy="54864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 Crops the Images</a:t>
            </a:r>
            <a:endParaRPr lang="ko-KR" altLang="en-US" sz="1600" b="1" dirty="0" err="1">
              <a:solidFill>
                <a:schemeClr val="tx2"/>
              </a:solidFill>
              <a:latin typeface="Calibri" panose="020F0502020204030204" pitchFamily="34" charset="0"/>
              <a:cs typeface="Calibri" panose="020F0502020204030204" pitchFamily="34" charset="0"/>
            </a:endParaRPr>
          </a:p>
        </p:txBody>
      </p:sp>
      <p:cxnSp>
        <p:nvCxnSpPr>
          <p:cNvPr id="95" name="직선 화살표 연결선 94">
            <a:extLst>
              <a:ext uri="{FF2B5EF4-FFF2-40B4-BE49-F238E27FC236}">
                <a16:creationId xmlns:a16="http://schemas.microsoft.com/office/drawing/2014/main" id="{7D70FD4E-0358-480E-B7CB-2321B87EA7D6}"/>
              </a:ext>
            </a:extLst>
          </p:cNvPr>
          <p:cNvCxnSpPr>
            <a:cxnSpLocks/>
            <a:stCxn id="68" idx="2"/>
            <a:endCxn id="6" idx="0"/>
          </p:cNvCxnSpPr>
          <p:nvPr/>
        </p:nvCxnSpPr>
        <p:spPr>
          <a:xfrm>
            <a:off x="2766960" y="3155594"/>
            <a:ext cx="286" cy="190449"/>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36" name="직선 화살표 연결선 135">
            <a:extLst>
              <a:ext uri="{FF2B5EF4-FFF2-40B4-BE49-F238E27FC236}">
                <a16:creationId xmlns:a16="http://schemas.microsoft.com/office/drawing/2014/main" id="{0E535073-53DE-4986-AE50-B5D6858A6635}"/>
              </a:ext>
            </a:extLst>
          </p:cNvPr>
          <p:cNvCxnSpPr>
            <a:cxnSpLocks/>
            <a:stCxn id="56" idx="2"/>
            <a:endCxn id="148" idx="0"/>
          </p:cNvCxnSpPr>
          <p:nvPr/>
        </p:nvCxnSpPr>
        <p:spPr>
          <a:xfrm>
            <a:off x="5882182" y="4029520"/>
            <a:ext cx="6167" cy="501338"/>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2575D69F-F984-4FEB-9A61-723F0E1BC3AC}"/>
              </a:ext>
            </a:extLst>
          </p:cNvPr>
          <p:cNvCxnSpPr>
            <a:cxnSpLocks/>
            <a:stCxn id="148" idx="3"/>
            <a:endCxn id="75" idx="2"/>
          </p:cNvCxnSpPr>
          <p:nvPr/>
        </p:nvCxnSpPr>
        <p:spPr>
          <a:xfrm flipV="1">
            <a:off x="6710522" y="4802764"/>
            <a:ext cx="688135" cy="241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2BBF5C4D-7812-4C28-906F-481EE8540089}"/>
              </a:ext>
            </a:extLst>
          </p:cNvPr>
          <p:cNvCxnSpPr>
            <a:cxnSpLocks/>
            <a:stCxn id="10" idx="2"/>
            <a:endCxn id="68" idx="0"/>
          </p:cNvCxnSpPr>
          <p:nvPr/>
        </p:nvCxnSpPr>
        <p:spPr>
          <a:xfrm>
            <a:off x="2766960" y="2353685"/>
            <a:ext cx="0" cy="253269"/>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7" name="직사각형 6">
            <a:extLst>
              <a:ext uri="{FF2B5EF4-FFF2-40B4-BE49-F238E27FC236}">
                <a16:creationId xmlns:a16="http://schemas.microsoft.com/office/drawing/2014/main" id="{008B4F69-5711-4FB3-8ED0-8916A7C87A94}"/>
              </a:ext>
            </a:extLst>
          </p:cNvPr>
          <p:cNvSpPr/>
          <p:nvPr/>
        </p:nvSpPr>
        <p:spPr>
          <a:xfrm>
            <a:off x="1840616" y="1716540"/>
            <a:ext cx="415498" cy="369332"/>
          </a:xfrm>
          <a:prstGeom prst="rect">
            <a:avLst/>
          </a:prstGeom>
        </p:spPr>
        <p:txBody>
          <a:bodyPr wrap="none">
            <a:spAutoFit/>
          </a:bodyPr>
          <a:lstStyle/>
          <a:p>
            <a:pPr algn="ctr"/>
            <a:r>
              <a:rPr lang="ko-KR" altLang="en-US" b="1" dirty="0">
                <a:solidFill>
                  <a:schemeClr val="tx2"/>
                </a:solidFill>
                <a:latin typeface="+mn-ea"/>
                <a:ea typeface="+mn-ea"/>
              </a:rPr>
              <a:t>①</a:t>
            </a:r>
            <a:endParaRPr lang="en-US" altLang="ko-KR" b="1" dirty="0">
              <a:solidFill>
                <a:schemeClr val="tx2"/>
              </a:solidFill>
              <a:latin typeface="+mn-ea"/>
              <a:ea typeface="+mn-ea"/>
            </a:endParaRPr>
          </a:p>
        </p:txBody>
      </p:sp>
      <p:sp>
        <p:nvSpPr>
          <p:cNvPr id="8" name="직사각형 7">
            <a:extLst>
              <a:ext uri="{FF2B5EF4-FFF2-40B4-BE49-F238E27FC236}">
                <a16:creationId xmlns:a16="http://schemas.microsoft.com/office/drawing/2014/main" id="{9DFCEE23-85BC-4275-A819-C4C1D5A79F0A}"/>
              </a:ext>
            </a:extLst>
          </p:cNvPr>
          <p:cNvSpPr/>
          <p:nvPr/>
        </p:nvSpPr>
        <p:spPr>
          <a:xfrm>
            <a:off x="1861561" y="2527297"/>
            <a:ext cx="415498" cy="369332"/>
          </a:xfrm>
          <a:prstGeom prst="rect">
            <a:avLst/>
          </a:prstGeom>
        </p:spPr>
        <p:txBody>
          <a:bodyPr wrap="square">
            <a:spAutoFit/>
          </a:bodyPr>
          <a:lstStyle/>
          <a:p>
            <a:pPr algn="ctr"/>
            <a:r>
              <a:rPr lang="ko-KR" altLang="en-US" b="1" dirty="0">
                <a:solidFill>
                  <a:schemeClr val="tx2"/>
                </a:solidFill>
                <a:latin typeface="+mn-ea"/>
                <a:ea typeface="+mn-ea"/>
              </a:rPr>
              <a:t>②</a:t>
            </a:r>
            <a:endParaRPr lang="en-US" altLang="ko-KR" b="1" dirty="0">
              <a:solidFill>
                <a:schemeClr val="tx2"/>
              </a:solidFill>
              <a:latin typeface="+mn-ea"/>
              <a:ea typeface="+mn-ea"/>
            </a:endParaRPr>
          </a:p>
        </p:txBody>
      </p:sp>
      <p:sp>
        <p:nvSpPr>
          <p:cNvPr id="11" name="직사각형 10">
            <a:extLst>
              <a:ext uri="{FF2B5EF4-FFF2-40B4-BE49-F238E27FC236}">
                <a16:creationId xmlns:a16="http://schemas.microsoft.com/office/drawing/2014/main" id="{3B8CF737-679A-4816-9D17-54E13EED60FB}"/>
              </a:ext>
            </a:extLst>
          </p:cNvPr>
          <p:cNvSpPr/>
          <p:nvPr/>
        </p:nvSpPr>
        <p:spPr>
          <a:xfrm>
            <a:off x="4983406" y="3423618"/>
            <a:ext cx="415498" cy="369332"/>
          </a:xfrm>
          <a:prstGeom prst="rect">
            <a:avLst/>
          </a:prstGeom>
        </p:spPr>
        <p:txBody>
          <a:bodyPr wrap="none">
            <a:spAutoFit/>
          </a:bodyPr>
          <a:lstStyle/>
          <a:p>
            <a:pPr algn="ctr"/>
            <a:r>
              <a:rPr lang="ko-KR" altLang="en-US" b="1" dirty="0">
                <a:solidFill>
                  <a:schemeClr val="tx2"/>
                </a:solidFill>
                <a:latin typeface="+mn-ea"/>
                <a:ea typeface="+mn-ea"/>
              </a:rPr>
              <a:t>④</a:t>
            </a:r>
            <a:endParaRPr lang="en-US" altLang="ko-KR" b="1" dirty="0">
              <a:solidFill>
                <a:schemeClr val="tx2"/>
              </a:solidFill>
              <a:latin typeface="+mn-ea"/>
              <a:ea typeface="+mn-ea"/>
            </a:endParaRPr>
          </a:p>
        </p:txBody>
      </p:sp>
      <p:sp>
        <p:nvSpPr>
          <p:cNvPr id="6" name="순서도: 판단 5">
            <a:extLst>
              <a:ext uri="{FF2B5EF4-FFF2-40B4-BE49-F238E27FC236}">
                <a16:creationId xmlns:a16="http://schemas.microsoft.com/office/drawing/2014/main" id="{82693519-B7E4-4814-8FE9-F635D01C8590}"/>
              </a:ext>
            </a:extLst>
          </p:cNvPr>
          <p:cNvSpPr/>
          <p:nvPr/>
        </p:nvSpPr>
        <p:spPr>
          <a:xfrm>
            <a:off x="2009397" y="3346043"/>
            <a:ext cx="1515697" cy="823239"/>
          </a:xfrm>
          <a:prstGeom prst="flowChartDecision">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b="1" dirty="0">
                <a:solidFill>
                  <a:schemeClr val="tx2"/>
                </a:solidFill>
                <a:latin typeface="Calibri" panose="020F0502020204030204" pitchFamily="34" charset="0"/>
                <a:cs typeface="Calibri" panose="020F0502020204030204" pitchFamily="34" charset="0"/>
              </a:rPr>
              <a:t>People </a:t>
            </a:r>
            <a:r>
              <a:rPr lang="en-US" altLang="ko-KR" sz="1000" b="1" dirty="0">
                <a:solidFill>
                  <a:schemeClr val="tx2"/>
                </a:solidFill>
                <a:latin typeface="Calibri" panose="020F0502020204030204" pitchFamily="34" charset="0"/>
                <a:cs typeface="Calibri" panose="020F0502020204030204" pitchFamily="34" charset="0"/>
              </a:rPr>
              <a:t>Distinction </a:t>
            </a:r>
            <a:r>
              <a:rPr lang="en-US" altLang="ko-KR" sz="1050" b="1" dirty="0">
                <a:solidFill>
                  <a:schemeClr val="tx2"/>
                </a:solidFill>
                <a:latin typeface="Calibri" panose="020F0502020204030204" pitchFamily="34" charset="0"/>
                <a:cs typeface="Calibri" panose="020F0502020204030204" pitchFamily="34" charset="0"/>
              </a:rPr>
              <a:t>  &gt; Threshold</a:t>
            </a:r>
            <a:endParaRPr lang="ko-KR" altLang="en-US" sz="1050" b="1" dirty="0" err="1">
              <a:solidFill>
                <a:schemeClr val="tx2"/>
              </a:solidFill>
              <a:latin typeface="Calibri" panose="020F0502020204030204" pitchFamily="34" charset="0"/>
              <a:cs typeface="Calibri" panose="020F0502020204030204" pitchFamily="34" charset="0"/>
            </a:endParaRPr>
          </a:p>
        </p:txBody>
      </p:sp>
      <p:sp>
        <p:nvSpPr>
          <p:cNvPr id="98" name="직사각형 97">
            <a:extLst>
              <a:ext uri="{FF2B5EF4-FFF2-40B4-BE49-F238E27FC236}">
                <a16:creationId xmlns:a16="http://schemas.microsoft.com/office/drawing/2014/main" id="{98FA8E5E-C281-4EF8-B5F8-7DA346ED7B65}"/>
              </a:ext>
            </a:extLst>
          </p:cNvPr>
          <p:cNvSpPr/>
          <p:nvPr/>
        </p:nvSpPr>
        <p:spPr>
          <a:xfrm>
            <a:off x="1975539" y="3548212"/>
            <a:ext cx="415498" cy="369332"/>
          </a:xfrm>
          <a:prstGeom prst="rect">
            <a:avLst/>
          </a:prstGeom>
        </p:spPr>
        <p:txBody>
          <a:bodyPr wrap="none">
            <a:spAutoFit/>
          </a:bodyPr>
          <a:lstStyle/>
          <a:p>
            <a:pPr algn="ctr"/>
            <a:r>
              <a:rPr lang="ko-KR" altLang="en-US" b="1" dirty="0">
                <a:solidFill>
                  <a:schemeClr val="tx2"/>
                </a:solidFill>
                <a:latin typeface="+mn-ea"/>
                <a:ea typeface="+mn-ea"/>
              </a:rPr>
              <a:t>③</a:t>
            </a:r>
            <a:endParaRPr lang="en-US" altLang="ko-KR" b="1" dirty="0">
              <a:solidFill>
                <a:schemeClr val="tx2"/>
              </a:solidFill>
              <a:latin typeface="+mn-ea"/>
              <a:ea typeface="+mn-ea"/>
            </a:endParaRPr>
          </a:p>
        </p:txBody>
      </p:sp>
      <p:cxnSp>
        <p:nvCxnSpPr>
          <p:cNvPr id="103" name="직선 화살표 연결선 66">
            <a:extLst>
              <a:ext uri="{FF2B5EF4-FFF2-40B4-BE49-F238E27FC236}">
                <a16:creationId xmlns:a16="http://schemas.microsoft.com/office/drawing/2014/main" id="{18FCE9D6-78B7-481C-8E58-BB7FFB959B19}"/>
              </a:ext>
            </a:extLst>
          </p:cNvPr>
          <p:cNvCxnSpPr>
            <a:cxnSpLocks/>
            <a:stCxn id="98" idx="1"/>
            <a:endCxn id="68" idx="1"/>
          </p:cNvCxnSpPr>
          <p:nvPr/>
        </p:nvCxnSpPr>
        <p:spPr>
          <a:xfrm rot="10800000">
            <a:off x="1944787" y="2881274"/>
            <a:ext cx="30752" cy="851604"/>
          </a:xfrm>
          <a:prstGeom prst="bentConnector3">
            <a:avLst>
              <a:gd name="adj1" fmla="val 843366"/>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66">
            <a:extLst>
              <a:ext uri="{FF2B5EF4-FFF2-40B4-BE49-F238E27FC236}">
                <a16:creationId xmlns:a16="http://schemas.microsoft.com/office/drawing/2014/main" id="{2DF2BC92-B065-46D9-BB03-9C5E3C15F4AF}"/>
              </a:ext>
            </a:extLst>
          </p:cNvPr>
          <p:cNvCxnSpPr>
            <a:cxnSpLocks/>
            <a:stCxn id="6" idx="2"/>
            <a:endCxn id="10" idx="1"/>
          </p:cNvCxnSpPr>
          <p:nvPr/>
        </p:nvCxnSpPr>
        <p:spPr>
          <a:xfrm rot="5400000" flipH="1">
            <a:off x="1311058" y="2713095"/>
            <a:ext cx="2089917" cy="822459"/>
          </a:xfrm>
          <a:prstGeom prst="bentConnector4">
            <a:avLst>
              <a:gd name="adj1" fmla="val -10938"/>
              <a:gd name="adj2" fmla="val 17159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B9CA9DB8-9DD5-4E87-B08F-499CB2B0A202}"/>
              </a:ext>
            </a:extLst>
          </p:cNvPr>
          <p:cNvSpPr txBox="1"/>
          <p:nvPr/>
        </p:nvSpPr>
        <p:spPr>
          <a:xfrm>
            <a:off x="1181124" y="4442985"/>
            <a:ext cx="2670796" cy="738664"/>
          </a:xfrm>
          <a:prstGeom prst="rect">
            <a:avLst/>
          </a:prstGeom>
          <a:noFill/>
          <a:ln>
            <a:noFill/>
          </a:ln>
        </p:spPr>
        <p:txBody>
          <a:bodyPr wrap="none" rtlCol="0">
            <a:spAutoFit/>
          </a:bodyPr>
          <a:lstStyle/>
          <a:p>
            <a:pPr algn="ctr"/>
            <a:r>
              <a:rPr lang="en-US" sz="1400" dirty="0">
                <a:latin typeface="Calibri" panose="020F0502020204030204" pitchFamily="34" charset="0"/>
                <a:cs typeface="Calibri" panose="020F0502020204030204" pitchFamily="34" charset="0"/>
              </a:rPr>
              <a:t>If Iteration is over 2 Times,</a:t>
            </a:r>
          </a:p>
          <a:p>
            <a:pPr algn="ctr"/>
            <a:r>
              <a:rPr lang="en-US" sz="1400" dirty="0">
                <a:latin typeface="Calibri" panose="020F0502020204030204" pitchFamily="34" charset="0"/>
                <a:cs typeface="Calibri" panose="020F0502020204030204" pitchFamily="34" charset="0"/>
              </a:rPr>
              <a:t> throw away the captured image </a:t>
            </a:r>
          </a:p>
          <a:p>
            <a:pPr algn="ctr"/>
            <a:r>
              <a:rPr lang="en-US" sz="1400" dirty="0">
                <a:latin typeface="Calibri" panose="020F0502020204030204" pitchFamily="34" charset="0"/>
                <a:cs typeface="Calibri" panose="020F0502020204030204" pitchFamily="34" charset="0"/>
              </a:rPr>
              <a:t>And go to step 1. capture image</a:t>
            </a:r>
          </a:p>
        </p:txBody>
      </p:sp>
      <p:sp>
        <p:nvSpPr>
          <p:cNvPr id="148" name="사각형: 둥근 모서리 147">
            <a:extLst>
              <a:ext uri="{FF2B5EF4-FFF2-40B4-BE49-F238E27FC236}">
                <a16:creationId xmlns:a16="http://schemas.microsoft.com/office/drawing/2014/main" id="{A0326F2F-8B62-4598-ADB5-92AC850119D0}"/>
              </a:ext>
            </a:extLst>
          </p:cNvPr>
          <p:cNvSpPr/>
          <p:nvPr/>
        </p:nvSpPr>
        <p:spPr>
          <a:xfrm>
            <a:off x="5066176" y="4530858"/>
            <a:ext cx="1644346" cy="54864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Detect </a:t>
            </a:r>
          </a:p>
          <a:p>
            <a:pPr algn="ctr" latinLnBrk="0"/>
            <a:r>
              <a:rPr lang="en-US" altLang="ko-KR" sz="1600" b="1" dirty="0">
                <a:solidFill>
                  <a:schemeClr val="tx2"/>
                </a:solidFill>
                <a:latin typeface="Calibri" panose="020F0502020204030204" pitchFamily="34" charset="0"/>
                <a:cs typeface="Calibri" panose="020F0502020204030204" pitchFamily="34" charset="0"/>
              </a:rPr>
              <a:t>People*</a:t>
            </a:r>
            <a:endParaRPr lang="ko-KR" altLang="en-US" sz="1600" b="1" dirty="0" err="1">
              <a:solidFill>
                <a:schemeClr val="tx2"/>
              </a:solidFill>
              <a:latin typeface="Calibri" panose="020F0502020204030204" pitchFamily="34" charset="0"/>
              <a:cs typeface="Calibri" panose="020F0502020204030204" pitchFamily="34" charset="0"/>
            </a:endParaRPr>
          </a:p>
        </p:txBody>
      </p:sp>
      <p:sp>
        <p:nvSpPr>
          <p:cNvPr id="150" name="TextBox 149">
            <a:extLst>
              <a:ext uri="{FF2B5EF4-FFF2-40B4-BE49-F238E27FC236}">
                <a16:creationId xmlns:a16="http://schemas.microsoft.com/office/drawing/2014/main" id="{31BC567A-660E-4714-A516-4D10D167CCDF}"/>
              </a:ext>
            </a:extLst>
          </p:cNvPr>
          <p:cNvSpPr txBox="1"/>
          <p:nvPr/>
        </p:nvSpPr>
        <p:spPr>
          <a:xfrm>
            <a:off x="1648342" y="3464747"/>
            <a:ext cx="394660" cy="307777"/>
          </a:xfrm>
          <a:prstGeom prst="rect">
            <a:avLst/>
          </a:prstGeom>
          <a:noFill/>
          <a:ln>
            <a:noFill/>
          </a:ln>
        </p:spPr>
        <p:txBody>
          <a:bodyPr wrap="none" rtlCol="0">
            <a:spAutoFit/>
          </a:bodyPr>
          <a:lstStyle/>
          <a:p>
            <a:pPr algn="ctr"/>
            <a:r>
              <a:rPr lang="en-US" sz="1400" dirty="0">
                <a:latin typeface="Calibri" panose="020F0502020204030204" pitchFamily="34" charset="0"/>
                <a:cs typeface="Calibri" panose="020F0502020204030204" pitchFamily="34" charset="0"/>
              </a:rPr>
              <a:t>No</a:t>
            </a:r>
          </a:p>
        </p:txBody>
      </p:sp>
      <p:sp>
        <p:nvSpPr>
          <p:cNvPr id="151" name="TextBox 150">
            <a:extLst>
              <a:ext uri="{FF2B5EF4-FFF2-40B4-BE49-F238E27FC236}">
                <a16:creationId xmlns:a16="http://schemas.microsoft.com/office/drawing/2014/main" id="{96763F3E-C12C-4BA8-8A58-304FFA454A69}"/>
              </a:ext>
            </a:extLst>
          </p:cNvPr>
          <p:cNvSpPr txBox="1"/>
          <p:nvPr/>
        </p:nvSpPr>
        <p:spPr>
          <a:xfrm>
            <a:off x="2372300" y="4069886"/>
            <a:ext cx="394660" cy="307777"/>
          </a:xfrm>
          <a:prstGeom prst="rect">
            <a:avLst/>
          </a:prstGeom>
          <a:noFill/>
          <a:ln>
            <a:noFill/>
          </a:ln>
        </p:spPr>
        <p:txBody>
          <a:bodyPr wrap="none" rtlCol="0">
            <a:spAutoFit/>
          </a:bodyPr>
          <a:lstStyle/>
          <a:p>
            <a:pPr algn="ctr"/>
            <a:r>
              <a:rPr lang="en-US" sz="1400" dirty="0">
                <a:latin typeface="Calibri" panose="020F0502020204030204" pitchFamily="34" charset="0"/>
                <a:cs typeface="Calibri" panose="020F0502020204030204" pitchFamily="34" charset="0"/>
              </a:rPr>
              <a:t>No</a:t>
            </a:r>
          </a:p>
        </p:txBody>
      </p:sp>
      <p:sp>
        <p:nvSpPr>
          <p:cNvPr id="152" name="TextBox 151">
            <a:extLst>
              <a:ext uri="{FF2B5EF4-FFF2-40B4-BE49-F238E27FC236}">
                <a16:creationId xmlns:a16="http://schemas.microsoft.com/office/drawing/2014/main" id="{4EB7C04A-451E-4CA0-8FA3-8D4074703767}"/>
              </a:ext>
            </a:extLst>
          </p:cNvPr>
          <p:cNvSpPr txBox="1"/>
          <p:nvPr/>
        </p:nvSpPr>
        <p:spPr>
          <a:xfrm>
            <a:off x="3361988" y="3407995"/>
            <a:ext cx="420243" cy="307777"/>
          </a:xfrm>
          <a:prstGeom prst="rect">
            <a:avLst/>
          </a:prstGeom>
          <a:noFill/>
          <a:ln>
            <a:noFill/>
          </a:ln>
        </p:spPr>
        <p:txBody>
          <a:bodyPr wrap="none" rtlCol="0">
            <a:spAutoFit/>
          </a:bodyPr>
          <a:lstStyle/>
          <a:p>
            <a:pPr algn="ctr"/>
            <a:r>
              <a:rPr lang="en-US" sz="1400" dirty="0">
                <a:latin typeface="Calibri" panose="020F0502020204030204" pitchFamily="34" charset="0"/>
                <a:cs typeface="Calibri" panose="020F0502020204030204" pitchFamily="34" charset="0"/>
              </a:rPr>
              <a:t>Yes</a:t>
            </a:r>
          </a:p>
        </p:txBody>
      </p:sp>
      <p:cxnSp>
        <p:nvCxnSpPr>
          <p:cNvPr id="43" name="직선 화살표 연결선 66">
            <a:extLst>
              <a:ext uri="{FF2B5EF4-FFF2-40B4-BE49-F238E27FC236}">
                <a16:creationId xmlns:a16="http://schemas.microsoft.com/office/drawing/2014/main" id="{253FFB25-45FB-48FE-9294-027248C5A80A}"/>
              </a:ext>
            </a:extLst>
          </p:cNvPr>
          <p:cNvCxnSpPr>
            <a:cxnSpLocks/>
            <a:stCxn id="6" idx="3"/>
            <a:endCxn id="56" idx="1"/>
          </p:cNvCxnSpPr>
          <p:nvPr/>
        </p:nvCxnSpPr>
        <p:spPr>
          <a:xfrm flipV="1">
            <a:off x="3525094" y="3755200"/>
            <a:ext cx="1534915" cy="2463"/>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296009D7-54E5-41BD-89B2-21FE80AA6196}"/>
              </a:ext>
            </a:extLst>
          </p:cNvPr>
          <p:cNvSpPr/>
          <p:nvPr/>
        </p:nvSpPr>
        <p:spPr>
          <a:xfrm>
            <a:off x="3423548" y="3850109"/>
            <a:ext cx="1876684" cy="523220"/>
          </a:xfrm>
          <a:prstGeom prst="rect">
            <a:avLst/>
          </a:prstGeom>
        </p:spPr>
        <p:txBody>
          <a:bodyPr wrap="square">
            <a:spAutoFit/>
          </a:bodyPr>
          <a:lstStyle/>
          <a:p>
            <a:r>
              <a:rPr lang="en-US" altLang="ko-KR" sz="1400" dirty="0">
                <a:latin typeface="NimbusRomNo9L-Regu"/>
              </a:rPr>
              <a:t>Initial Bounding Box Proposal</a:t>
            </a:r>
            <a:endParaRPr lang="ko-KR" altLang="en-US" sz="1400" dirty="0"/>
          </a:p>
        </p:txBody>
      </p:sp>
      <p:sp>
        <p:nvSpPr>
          <p:cNvPr id="47" name="직사각형 46">
            <a:extLst>
              <a:ext uri="{FF2B5EF4-FFF2-40B4-BE49-F238E27FC236}">
                <a16:creationId xmlns:a16="http://schemas.microsoft.com/office/drawing/2014/main" id="{D5DC3866-2FEC-4BD9-A3E4-75F933DF4EEB}"/>
              </a:ext>
            </a:extLst>
          </p:cNvPr>
          <p:cNvSpPr/>
          <p:nvPr/>
        </p:nvSpPr>
        <p:spPr>
          <a:xfrm>
            <a:off x="4983406" y="4456364"/>
            <a:ext cx="415498" cy="369332"/>
          </a:xfrm>
          <a:prstGeom prst="rect">
            <a:avLst/>
          </a:prstGeom>
        </p:spPr>
        <p:txBody>
          <a:bodyPr wrap="none">
            <a:spAutoFit/>
          </a:bodyPr>
          <a:lstStyle/>
          <a:p>
            <a:pPr algn="ctr"/>
            <a:r>
              <a:rPr lang="ko-KR" altLang="en-US" b="1" dirty="0">
                <a:solidFill>
                  <a:schemeClr val="tx2"/>
                </a:solidFill>
                <a:latin typeface="+mn-ea"/>
                <a:ea typeface="+mn-ea"/>
              </a:rPr>
              <a:t>⑤</a:t>
            </a:r>
            <a:endParaRPr lang="en-US" altLang="ko-KR" b="1" dirty="0">
              <a:solidFill>
                <a:schemeClr val="tx2"/>
              </a:solidFill>
              <a:latin typeface="+mn-ea"/>
              <a:ea typeface="+mn-ea"/>
            </a:endParaRPr>
          </a:p>
        </p:txBody>
      </p:sp>
      <p:grpSp>
        <p:nvGrpSpPr>
          <p:cNvPr id="50" name="그룹 49">
            <a:extLst>
              <a:ext uri="{FF2B5EF4-FFF2-40B4-BE49-F238E27FC236}">
                <a16:creationId xmlns:a16="http://schemas.microsoft.com/office/drawing/2014/main" id="{7F8B8A2A-6527-4217-9F88-0ED5BD163BC8}"/>
              </a:ext>
            </a:extLst>
          </p:cNvPr>
          <p:cNvGrpSpPr/>
          <p:nvPr/>
        </p:nvGrpSpPr>
        <p:grpSpPr>
          <a:xfrm>
            <a:off x="7398657" y="4675028"/>
            <a:ext cx="213040" cy="213040"/>
            <a:chOff x="8748305" y="5770796"/>
            <a:chExt cx="213040" cy="213040"/>
          </a:xfrm>
        </p:grpSpPr>
        <p:sp>
          <p:nvSpPr>
            <p:cNvPr id="52" name="타원 51">
              <a:extLst>
                <a:ext uri="{FF2B5EF4-FFF2-40B4-BE49-F238E27FC236}">
                  <a16:creationId xmlns:a16="http://schemas.microsoft.com/office/drawing/2014/main" id="{1B582094-D1DA-4C84-97D8-B19D47EBA752}"/>
                </a:ext>
              </a:extLst>
            </p:cNvPr>
            <p:cNvSpPr/>
            <p:nvPr/>
          </p:nvSpPr>
          <p:spPr>
            <a:xfrm>
              <a:off x="8748305" y="5770796"/>
              <a:ext cx="213040" cy="213040"/>
            </a:xfrm>
            <a:prstGeom prst="ellipse">
              <a:avLst/>
            </a:prstGeom>
            <a:solidFill>
              <a:schemeClr val="bg1"/>
            </a:solidFill>
            <a:ln w="12700">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타원 53">
              <a:extLst>
                <a:ext uri="{FF2B5EF4-FFF2-40B4-BE49-F238E27FC236}">
                  <a16:creationId xmlns:a16="http://schemas.microsoft.com/office/drawing/2014/main" id="{CFCECAC8-B969-43D6-95DB-09CDCEA6A993}"/>
                </a:ext>
              </a:extLst>
            </p:cNvPr>
            <p:cNvSpPr/>
            <p:nvPr/>
          </p:nvSpPr>
          <p:spPr>
            <a:xfrm>
              <a:off x="8805133" y="5827624"/>
              <a:ext cx="99385" cy="99385"/>
            </a:xfrm>
            <a:prstGeom prst="ellipse">
              <a:avLst/>
            </a:prstGeom>
            <a:solidFill>
              <a:schemeClr val="tx1"/>
            </a:solidFill>
            <a:ln w="12700">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Calibri" panose="020F0502020204030204" pitchFamily="34" charset="0"/>
                <a:cs typeface="Calibri" panose="020F0502020204030204" pitchFamily="34" charset="0"/>
              </a:endParaRPr>
            </a:p>
          </p:txBody>
        </p:sp>
      </p:grpSp>
      <p:sp>
        <p:nvSpPr>
          <p:cNvPr id="18" name="직사각형 17">
            <a:extLst>
              <a:ext uri="{FF2B5EF4-FFF2-40B4-BE49-F238E27FC236}">
                <a16:creationId xmlns:a16="http://schemas.microsoft.com/office/drawing/2014/main" id="{2B4A0A0F-1FCD-4E3D-842C-8A982A0910CC}"/>
              </a:ext>
            </a:extLst>
          </p:cNvPr>
          <p:cNvSpPr/>
          <p:nvPr/>
        </p:nvSpPr>
        <p:spPr>
          <a:xfrm>
            <a:off x="142843" y="5852301"/>
            <a:ext cx="8352928" cy="276999"/>
          </a:xfrm>
          <a:prstGeom prst="rect">
            <a:avLst/>
          </a:prstGeom>
        </p:spPr>
        <p:txBody>
          <a:bodyPr wrap="square">
            <a:spAutoFit/>
          </a:bodyPr>
          <a:lstStyle/>
          <a:p>
            <a:r>
              <a:rPr lang="en-US" altLang="ko-KR" sz="1200" dirty="0">
                <a:latin typeface="Calibri" panose="020F0502020204030204" pitchFamily="34" charset="0"/>
                <a:cs typeface="Calibri" panose="020F0502020204030204" pitchFamily="34" charset="0"/>
              </a:rPr>
              <a:t>[1] </a:t>
            </a:r>
            <a:r>
              <a:rPr lang="en-US" altLang="ko-KR" sz="1200" dirty="0" err="1">
                <a:latin typeface="Calibri" panose="020F0502020204030204" pitchFamily="34" charset="0"/>
                <a:cs typeface="Calibri" panose="020F0502020204030204" pitchFamily="34" charset="0"/>
              </a:rPr>
              <a:t>Goodfellow</a:t>
            </a:r>
            <a:r>
              <a:rPr lang="en-US" altLang="ko-KR" sz="1200" dirty="0">
                <a:latin typeface="Calibri" panose="020F0502020204030204" pitchFamily="34" charset="0"/>
                <a:cs typeface="Calibri" panose="020F0502020204030204" pitchFamily="34" charset="0"/>
              </a:rPr>
              <a:t>, Ian, et al. "Generative adversarial nets." Advances in neural information processing systems. 2014.</a:t>
            </a:r>
            <a:endParaRPr lang="ko-KR"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8970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a:t>Process for Detecting People (2)</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69</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dirty="0"/>
              <a:t>Machine Learning Framework for In-Disaster People Detection</a:t>
            </a:r>
            <a:endParaRPr lang="ko-KR" altLang="en-US" dirty="0"/>
          </a:p>
        </p:txBody>
      </p:sp>
      <p:sp>
        <p:nvSpPr>
          <p:cNvPr id="29" name="내용 개체 틀 28">
            <a:extLst>
              <a:ext uri="{FF2B5EF4-FFF2-40B4-BE49-F238E27FC236}">
                <a16:creationId xmlns:a16="http://schemas.microsoft.com/office/drawing/2014/main" id="{84F64C4F-1DCA-4E45-B131-21E5A89580FC}"/>
              </a:ext>
            </a:extLst>
          </p:cNvPr>
          <p:cNvSpPr>
            <a:spLocks noGrp="1"/>
          </p:cNvSpPr>
          <p:nvPr>
            <p:ph idx="1"/>
          </p:nvPr>
        </p:nvSpPr>
        <p:spPr/>
        <p:txBody>
          <a:bodyPr/>
          <a:lstStyle/>
          <a:p>
            <a:r>
              <a:rPr lang="en-US" altLang="ko-KR" dirty="0"/>
              <a:t>To detect people, our process is</a:t>
            </a:r>
          </a:p>
          <a:p>
            <a:endParaRPr lang="en-US" altLang="ko-KR" dirty="0"/>
          </a:p>
          <a:p>
            <a:pPr lvl="1"/>
            <a:r>
              <a:rPr lang="en-US" altLang="ko-KR" b="1" kern="1000" dirty="0"/>
              <a:t>Step </a:t>
            </a:r>
            <a:r>
              <a:rPr lang="ko-KR" altLang="en-US" dirty="0"/>
              <a:t>①</a:t>
            </a:r>
            <a:r>
              <a:rPr lang="en-US" altLang="ko-KR" kern="1000" dirty="0"/>
              <a:t> Initial Proposed Image</a:t>
            </a:r>
            <a:endParaRPr lang="en-US" altLang="ko-KR" b="1" kern="1000" dirty="0"/>
          </a:p>
          <a:p>
            <a:pPr lvl="1"/>
            <a:r>
              <a:rPr lang="en-US" altLang="ko-KR" b="1" kern="1000" dirty="0"/>
              <a:t>Step </a:t>
            </a:r>
            <a:r>
              <a:rPr lang="ko-KR" altLang="en-US" dirty="0">
                <a:latin typeface="+mn-ea"/>
              </a:rPr>
              <a:t>②</a:t>
            </a:r>
            <a:r>
              <a:rPr lang="en-US" altLang="ko-KR" b="1" kern="1000" dirty="0"/>
              <a:t> Initial Proposal (with Super Resolution, deblurring &amp; denoising) </a:t>
            </a:r>
          </a:p>
          <a:p>
            <a:pPr lvl="1"/>
            <a:r>
              <a:rPr lang="en-US" altLang="ko-KR" b="1" kern="1000" dirty="0"/>
              <a:t>Step </a:t>
            </a:r>
            <a:r>
              <a:rPr lang="ko-KR" altLang="en-US" dirty="0"/>
              <a:t>③</a:t>
            </a:r>
            <a:r>
              <a:rPr lang="en-US" altLang="ko-KR" b="1" kern="1000" dirty="0"/>
              <a:t> Distinct People on cropped image</a:t>
            </a:r>
          </a:p>
          <a:p>
            <a:pPr lvl="1"/>
            <a:r>
              <a:rPr lang="en-US" altLang="ko-KR" b="1" kern="1000" dirty="0"/>
              <a:t>Step </a:t>
            </a:r>
            <a:r>
              <a:rPr lang="ko-KR" altLang="en-US" dirty="0"/>
              <a:t>④</a:t>
            </a:r>
            <a:r>
              <a:rPr lang="en-US" altLang="ko-KR" b="1" kern="1000" dirty="0"/>
              <a:t> Refine People Image</a:t>
            </a:r>
          </a:p>
          <a:p>
            <a:pPr lvl="1"/>
            <a:r>
              <a:rPr lang="en-US" altLang="ko-KR" b="1" kern="1000" dirty="0"/>
              <a:t>Step </a:t>
            </a:r>
            <a:r>
              <a:rPr lang="ko-KR" altLang="en-US" dirty="0">
                <a:latin typeface="+mn-ea"/>
              </a:rPr>
              <a:t>⑤</a:t>
            </a:r>
            <a:r>
              <a:rPr lang="en-US" altLang="ko-KR" b="1" kern="1000" dirty="0"/>
              <a:t> Detect People</a:t>
            </a:r>
          </a:p>
        </p:txBody>
      </p:sp>
    </p:spTree>
    <p:extLst>
      <p:ext uri="{BB962C8B-B14F-4D97-AF65-F5344CB8AC3E}">
        <p14:creationId xmlns:p14="http://schemas.microsoft.com/office/powerpoint/2010/main" val="3604711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marL="514350" indent="-514350" algn="l">
              <a:buFont typeface="+mj-lt"/>
              <a:buAutoNum type="arabicPeriod"/>
            </a:pPr>
            <a:r>
              <a:rPr lang="ko-KR" altLang="en-US" sz="2800" dirty="0"/>
              <a:t>심사 의견 개요 </a:t>
            </a:r>
            <a:r>
              <a:rPr lang="en-US" altLang="ko-KR" sz="2800" dirty="0"/>
              <a:t>(3)</a:t>
            </a:r>
            <a:endParaRPr lang="ko-KR" altLang="en-US" sz="2800" dirty="0"/>
          </a:p>
        </p:txBody>
      </p:sp>
      <p:sp>
        <p:nvSpPr>
          <p:cNvPr id="4" name="슬라이드 번호 개체 틀 3"/>
          <p:cNvSpPr>
            <a:spLocks noGrp="1"/>
          </p:cNvSpPr>
          <p:nvPr>
            <p:ph type="sldNum" sz="quarter" idx="15"/>
          </p:nvPr>
        </p:nvSpPr>
        <p:spPr/>
        <p:txBody>
          <a:bodyPr/>
          <a:lstStyle/>
          <a:p>
            <a:fld id="{0BDF5A50-FEA7-4531-911E-E701FBDB2E78}" type="slidenum">
              <a:rPr lang="ko-KR" altLang="en-US" smtClean="0"/>
              <a:pPr/>
              <a:t>7</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sp>
        <p:nvSpPr>
          <p:cNvPr id="2" name="내용 개체 틀 1"/>
          <p:cNvSpPr>
            <a:spLocks noGrp="1"/>
          </p:cNvSpPr>
          <p:nvPr>
            <p:ph idx="4294967295"/>
          </p:nvPr>
        </p:nvSpPr>
        <p:spPr>
          <a:xfrm>
            <a:off x="0" y="765175"/>
            <a:ext cx="8858250" cy="5521325"/>
          </a:xfrm>
        </p:spPr>
        <p:txBody>
          <a:bodyPr/>
          <a:lstStyle/>
          <a:p>
            <a:pPr marL="180975" indent="-180975" latinLnBrk="0">
              <a:spcBef>
                <a:spcPts val="1200"/>
              </a:spcBef>
            </a:pPr>
            <a:r>
              <a:rPr lang="en-US" altLang="ko-KR" sz="2800" dirty="0">
                <a:latin typeface="Calibri" panose="020F0502020204030204" pitchFamily="34" charset="0"/>
                <a:cs typeface="Calibri" panose="020F0502020204030204" pitchFamily="34" charset="0"/>
              </a:rPr>
              <a:t>1</a:t>
            </a:r>
            <a:r>
              <a:rPr lang="ko-KR" altLang="en-US" sz="2800" dirty="0">
                <a:latin typeface="Calibri" panose="020F0502020204030204" pitchFamily="34" charset="0"/>
                <a:cs typeface="Calibri" panose="020F0502020204030204" pitchFamily="34" charset="0"/>
              </a:rPr>
              <a:t>차 심사의견</a:t>
            </a:r>
            <a:endParaRPr lang="en-US" altLang="ko-KR" sz="2800" dirty="0">
              <a:latin typeface="Calibri" panose="020F0502020204030204" pitchFamily="34" charset="0"/>
              <a:cs typeface="Calibri" panose="020F0502020204030204" pitchFamily="34" charset="0"/>
            </a:endParaRPr>
          </a:p>
          <a:p>
            <a:pPr marL="0" indent="0">
              <a:buNone/>
            </a:pPr>
            <a:endParaRPr lang="en-US" altLang="ko-KR" dirty="0"/>
          </a:p>
        </p:txBody>
      </p:sp>
      <p:graphicFrame>
        <p:nvGraphicFramePr>
          <p:cNvPr id="6" name="Content Placeholder 5">
            <a:extLst>
              <a:ext uri="{FF2B5EF4-FFF2-40B4-BE49-F238E27FC236}">
                <a16:creationId xmlns:a16="http://schemas.microsoft.com/office/drawing/2014/main" id="{ECC359C9-E3F5-4AAB-845B-CE6A48D8A043}"/>
              </a:ext>
            </a:extLst>
          </p:cNvPr>
          <p:cNvGraphicFramePr>
            <a:graphicFrameLocks/>
          </p:cNvGraphicFramePr>
          <p:nvPr>
            <p:extLst>
              <p:ext uri="{D42A27DB-BD31-4B8C-83A1-F6EECF244321}">
                <p14:modId xmlns:p14="http://schemas.microsoft.com/office/powerpoint/2010/main" val="1128114645"/>
              </p:ext>
            </p:extLst>
          </p:nvPr>
        </p:nvGraphicFramePr>
        <p:xfrm>
          <a:off x="61912" y="1331276"/>
          <a:ext cx="8734427" cy="1599968"/>
        </p:xfrm>
        <a:graphic>
          <a:graphicData uri="http://schemas.openxmlformats.org/drawingml/2006/table">
            <a:tbl>
              <a:tblPr firstRow="1" bandRow="1">
                <a:tableStyleId>{5A111915-BE36-4E01-A7E5-04B1672EAD32}</a:tableStyleId>
              </a:tblPr>
              <a:tblGrid>
                <a:gridCol w="433424">
                  <a:extLst>
                    <a:ext uri="{9D8B030D-6E8A-4147-A177-3AD203B41FA5}">
                      <a16:colId xmlns:a16="http://schemas.microsoft.com/office/drawing/2014/main" val="20000"/>
                    </a:ext>
                  </a:extLst>
                </a:gridCol>
                <a:gridCol w="1699990">
                  <a:extLst>
                    <a:ext uri="{9D8B030D-6E8A-4147-A177-3AD203B41FA5}">
                      <a16:colId xmlns:a16="http://schemas.microsoft.com/office/drawing/2014/main" val="20001"/>
                    </a:ext>
                  </a:extLst>
                </a:gridCol>
                <a:gridCol w="1005427">
                  <a:extLst>
                    <a:ext uri="{9D8B030D-6E8A-4147-A177-3AD203B41FA5}">
                      <a16:colId xmlns:a16="http://schemas.microsoft.com/office/drawing/2014/main" val="20002"/>
                    </a:ext>
                  </a:extLst>
                </a:gridCol>
                <a:gridCol w="4647611">
                  <a:extLst>
                    <a:ext uri="{9D8B030D-6E8A-4147-A177-3AD203B41FA5}">
                      <a16:colId xmlns:a16="http://schemas.microsoft.com/office/drawing/2014/main" val="526652540"/>
                    </a:ext>
                  </a:extLst>
                </a:gridCol>
                <a:gridCol w="947975">
                  <a:extLst>
                    <a:ext uri="{9D8B030D-6E8A-4147-A177-3AD203B41FA5}">
                      <a16:colId xmlns:a16="http://schemas.microsoft.com/office/drawing/2014/main" val="2703706425"/>
                    </a:ext>
                  </a:extLst>
                </a:gridCol>
              </a:tblGrid>
              <a:tr h="348970">
                <a:tc>
                  <a:txBody>
                    <a:bodyPr/>
                    <a:lstStyle/>
                    <a:p>
                      <a:pPr algn="ctr"/>
                      <a:r>
                        <a:rPr lang="ko-KR" altLang="en-US" sz="1400" dirty="0">
                          <a:latin typeface="Calibri" panose="020F0502020204030204" pitchFamily="34" charset="0"/>
                          <a:cs typeface="Calibri" panose="020F0502020204030204" pitchFamily="34" charset="0"/>
                        </a:rPr>
                        <a:t>번호</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심사</a:t>
                      </a:r>
                      <a:endParaRPr lang="en-US" altLang="ko-KR" sz="1400" dirty="0">
                        <a:latin typeface="Calibri" panose="020F0502020204030204" pitchFamily="34" charset="0"/>
                        <a:cs typeface="Calibri" panose="020F0502020204030204" pitchFamily="34" charset="0"/>
                      </a:endParaRPr>
                    </a:p>
                    <a:p>
                      <a:pPr algn="ctr"/>
                      <a:r>
                        <a:rPr lang="ko-KR" altLang="en-US" sz="1400" dirty="0">
                          <a:latin typeface="Calibri" panose="020F0502020204030204" pitchFamily="34" charset="0"/>
                          <a:cs typeface="Calibri" panose="020F0502020204030204" pitchFamily="34" charset="0"/>
                        </a:rPr>
                        <a:t>의견</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심사</a:t>
                      </a:r>
                      <a:endParaRPr lang="en-US" altLang="ko-KR" sz="1400" dirty="0">
                        <a:latin typeface="Calibri" panose="020F0502020204030204" pitchFamily="34" charset="0"/>
                        <a:cs typeface="Calibri" panose="020F0502020204030204" pitchFamily="34" charset="0"/>
                      </a:endParaRPr>
                    </a:p>
                    <a:p>
                      <a:pPr algn="ctr"/>
                      <a:r>
                        <a:rPr lang="ko-KR" altLang="en-US" sz="1400" dirty="0">
                          <a:latin typeface="Calibri" panose="020F0502020204030204" pitchFamily="34" charset="0"/>
                          <a:cs typeface="Calibri" panose="020F0502020204030204" pitchFamily="34" charset="0"/>
                        </a:rPr>
                        <a:t>위원</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심사의견 상세</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ko-KR" altLang="en-US" sz="1400" dirty="0">
                          <a:latin typeface="Calibri" panose="020F0502020204030204" pitchFamily="34" charset="0"/>
                          <a:cs typeface="Calibri" panose="020F0502020204030204" pitchFamily="34" charset="0"/>
                        </a:rPr>
                        <a:t>논문</a:t>
                      </a:r>
                      <a:endParaRPr lang="en-US" altLang="ko-KR" sz="1400" dirty="0">
                        <a:latin typeface="Calibri" panose="020F0502020204030204" pitchFamily="34" charset="0"/>
                        <a:cs typeface="Calibri" panose="020F0502020204030204" pitchFamily="34" charset="0"/>
                      </a:endParaRPr>
                    </a:p>
                    <a:p>
                      <a:pPr algn="ctr"/>
                      <a:r>
                        <a:rPr lang="ko-KR" altLang="en-US" sz="1400" dirty="0">
                          <a:latin typeface="Calibri" panose="020F0502020204030204" pitchFamily="34" charset="0"/>
                          <a:cs typeface="Calibri" panose="020F0502020204030204" pitchFamily="34" charset="0"/>
                        </a:rPr>
                        <a:t>페이지</a:t>
                      </a:r>
                      <a:endParaRPr lang="en-US" sz="1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1081808">
                <a:tc>
                  <a:txBody>
                    <a:bodyPr/>
                    <a:lstStyle/>
                    <a:p>
                      <a:pPr algn="ctr"/>
                      <a:r>
                        <a:rPr lang="en-US" sz="1400" dirty="0">
                          <a:latin typeface="+mj-ea"/>
                          <a:ea typeface="+mj-ea"/>
                          <a:cs typeface="Calibri" panose="020F0502020204030204" pitchFamily="34" charset="0"/>
                        </a:rPr>
                        <a:t>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ko-KR" sz="1400" b="0" dirty="0">
                          <a:latin typeface="+mj-ea"/>
                          <a:ea typeface="+mj-ea"/>
                          <a:cs typeface="Calibri" panose="020F0502020204030204" pitchFamily="34" charset="0"/>
                        </a:rPr>
                        <a:t>Time Efficiency</a:t>
                      </a:r>
                      <a:r>
                        <a:rPr lang="ko-KR" altLang="en-US" sz="1400" b="0" dirty="0">
                          <a:latin typeface="+mj-ea"/>
                          <a:ea typeface="+mj-ea"/>
                          <a:cs typeface="Calibri" panose="020F0502020204030204" pitchFamily="34" charset="0"/>
                        </a:rPr>
                        <a:t>의 </a:t>
                      </a:r>
                      <a:r>
                        <a:rPr lang="en-US" altLang="ko-KR" sz="1400" b="0" dirty="0">
                          <a:latin typeface="+mj-ea"/>
                          <a:ea typeface="+mj-ea"/>
                          <a:cs typeface="Calibri" panose="020F0502020204030204" pitchFamily="34" charset="0"/>
                        </a:rPr>
                        <a:t>Total Time</a:t>
                      </a:r>
                      <a:r>
                        <a:rPr lang="ko-KR" altLang="en-US" sz="1400" b="0" dirty="0">
                          <a:latin typeface="+mj-ea"/>
                          <a:ea typeface="+mj-ea"/>
                          <a:cs typeface="Calibri" panose="020F0502020204030204" pitchFamily="34" charset="0"/>
                        </a:rPr>
                        <a:t>은 </a:t>
                      </a:r>
                      <a:r>
                        <a:rPr lang="en-US" altLang="ko-KR" sz="1400" b="0" dirty="0">
                          <a:latin typeface="+mj-ea"/>
                          <a:ea typeface="+mj-ea"/>
                          <a:cs typeface="Calibri" panose="020F0502020204030204" pitchFamily="34" charset="0"/>
                        </a:rPr>
                        <a:t>detection</a:t>
                      </a:r>
                      <a:r>
                        <a:rPr lang="ko-KR" altLang="en-US" sz="1400" b="0" dirty="0">
                          <a:latin typeface="+mj-ea"/>
                          <a:ea typeface="+mj-ea"/>
                          <a:cs typeface="Calibri" panose="020F0502020204030204" pitchFamily="34" charset="0"/>
                        </a:rPr>
                        <a:t>까지 조정 권고함</a:t>
                      </a:r>
                      <a:endParaRPr lang="en-US" sz="1400" b="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rPr>
                        <a:t>이재유</a:t>
                      </a:r>
                      <a:r>
                        <a:rPr kumimoji="0" lang="ko-KR" altLang="en-US"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rPr>
                        <a:t> </a:t>
                      </a:r>
                      <a:endParaRPr kumimoji="0" lang="en-US" altLang="ko-KR"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rPr>
                        <a:t>교수님</a:t>
                      </a:r>
                      <a:endParaRPr kumimoji="0" lang="en-US" altLang="ko-KR" sz="1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sz="1400" dirty="0">
                          <a:latin typeface="+mj-ea"/>
                          <a:ea typeface="+mj-ea"/>
                          <a:cs typeface="Calibri" panose="020F0502020204030204" pitchFamily="34" charset="0"/>
                        </a:rPr>
                        <a:t>P55</a:t>
                      </a:r>
                      <a:r>
                        <a:rPr lang="ko-KR" altLang="en-US" sz="1400" dirty="0">
                          <a:latin typeface="+mj-ea"/>
                          <a:ea typeface="+mj-ea"/>
                          <a:cs typeface="Calibri" panose="020F0502020204030204" pitchFamily="34" charset="0"/>
                        </a:rPr>
                        <a:t>에 기술된 </a:t>
                      </a:r>
                      <a:r>
                        <a:rPr lang="en-US" altLang="ko-KR" sz="1400" dirty="0">
                          <a:latin typeface="+mj-ea"/>
                          <a:ea typeface="+mj-ea"/>
                          <a:cs typeface="Calibri" panose="020F0502020204030204" pitchFamily="34" charset="0"/>
                        </a:rPr>
                        <a:t>time efficiency</a:t>
                      </a:r>
                      <a:r>
                        <a:rPr lang="ko-KR" altLang="en-US" sz="1400" dirty="0">
                          <a:latin typeface="+mj-ea"/>
                          <a:ea typeface="+mj-ea"/>
                          <a:cs typeface="Calibri" panose="020F0502020204030204" pitchFamily="34" charset="0"/>
                        </a:rPr>
                        <a:t>는 이벤트를 전달하고 해결하는 범위는 제외하고 </a:t>
                      </a:r>
                      <a:r>
                        <a:rPr lang="en-US" altLang="ko-KR" sz="1400" dirty="0">
                          <a:latin typeface="+mj-ea"/>
                          <a:ea typeface="+mj-ea"/>
                          <a:cs typeface="Calibri" panose="020F0502020204030204" pitchFamily="34" charset="0"/>
                        </a:rPr>
                        <a:t>detection </a:t>
                      </a:r>
                      <a:r>
                        <a:rPr lang="ko-KR" altLang="en-US" sz="1400" dirty="0">
                          <a:latin typeface="+mj-ea"/>
                          <a:ea typeface="+mj-ea"/>
                          <a:cs typeface="Calibri" panose="020F0502020204030204" pitchFamily="34" charset="0"/>
                        </a:rPr>
                        <a:t>하는 부분까지 하는 것이 좋을 것 같음</a:t>
                      </a:r>
                      <a:r>
                        <a:rPr lang="en-US" altLang="ko-KR" sz="1400" dirty="0">
                          <a:latin typeface="+mj-ea"/>
                          <a:ea typeface="+mj-ea"/>
                          <a:cs typeface="Calibri" panose="020F0502020204030204" pitchFamily="34" charset="0"/>
                        </a:rPr>
                        <a:t>. </a:t>
                      </a: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endParaRPr lang="en-US" sz="1400" dirty="0">
                        <a:latin typeface="+mj-ea"/>
                        <a:ea typeface="+mj-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2718748"/>
                  </a:ext>
                </a:extLst>
              </a:tr>
            </a:tbl>
          </a:graphicData>
        </a:graphic>
      </p:graphicFrame>
    </p:spTree>
    <p:extLst>
      <p:ext uri="{BB962C8B-B14F-4D97-AF65-F5344CB8AC3E}">
        <p14:creationId xmlns:p14="http://schemas.microsoft.com/office/powerpoint/2010/main" val="3681179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Gather Image Data from denoised image </a:t>
            </a:r>
          </a:p>
          <a:p>
            <a:pPr lvl="1"/>
            <a:r>
              <a:rPr lang="en-US" altLang="ko-KR" dirty="0"/>
              <a:t>Get an Image data from denoised</a:t>
            </a:r>
          </a:p>
          <a:p>
            <a:pPr lvl="1"/>
            <a:r>
              <a:rPr lang="en-US" altLang="ko-KR" dirty="0"/>
              <a:t>Data Purification : detecting and correcting (or removing) corrupt or inaccurate record</a:t>
            </a:r>
          </a:p>
          <a:p>
            <a:pPr lvl="1"/>
            <a:r>
              <a:rPr lang="en-US" altLang="ko-KR" dirty="0"/>
              <a:t>If</a:t>
            </a:r>
            <a:r>
              <a:rPr lang="ko-KR" altLang="en-US" dirty="0"/>
              <a:t> </a:t>
            </a:r>
            <a:r>
              <a:rPr lang="en-US" altLang="ko-KR" dirty="0"/>
              <a:t>Denoised image is not so good for use as a people detection process, </a:t>
            </a:r>
            <a:br>
              <a:rPr lang="en-US" altLang="ko-KR" dirty="0"/>
            </a:br>
            <a:r>
              <a:rPr lang="en-US" altLang="ko-KR" dirty="0"/>
              <a:t>recapturing original image for later step.   </a:t>
            </a:r>
          </a:p>
          <a:p>
            <a:pPr marL="476250" lvl="2" indent="0">
              <a:buNone/>
            </a:pPr>
            <a:endParaRPr lang="en-US" altLang="ko-KR" dirty="0"/>
          </a:p>
        </p:txBody>
      </p:sp>
      <p:sp>
        <p:nvSpPr>
          <p:cNvPr id="3" name="Title 2"/>
          <p:cNvSpPr>
            <a:spLocks noGrp="1"/>
          </p:cNvSpPr>
          <p:nvPr>
            <p:ph type="title"/>
          </p:nvPr>
        </p:nvSpPr>
        <p:spPr>
          <a:xfrm>
            <a:off x="142844" y="8620"/>
            <a:ext cx="8857648" cy="500066"/>
          </a:xfrm>
        </p:spPr>
        <p:txBody>
          <a:bodyPr/>
          <a:lstStyle/>
          <a:p>
            <a:pPr algn="l"/>
            <a:r>
              <a:rPr lang="en-US" altLang="ko-KR" dirty="0"/>
              <a:t>Step </a:t>
            </a:r>
            <a:r>
              <a:rPr lang="ko-KR" altLang="en-US" dirty="0"/>
              <a:t>① </a:t>
            </a:r>
            <a:r>
              <a:rPr lang="en-US" altLang="ko-KR" dirty="0"/>
              <a:t>Initial Proposed Image</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70</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dirty="0"/>
              <a:t>Machine Learning Framework for In-Disaster People Detection</a:t>
            </a:r>
            <a:endParaRPr lang="ko-KR" altLang="en-US" dirty="0"/>
          </a:p>
        </p:txBody>
      </p:sp>
      <p:sp>
        <p:nvSpPr>
          <p:cNvPr id="31" name="Oval 37">
            <a:extLst>
              <a:ext uri="{FF2B5EF4-FFF2-40B4-BE49-F238E27FC236}">
                <a16:creationId xmlns:a16="http://schemas.microsoft.com/office/drawing/2014/main" id="{9146A4D6-4383-404E-8824-478DAFD07E2A}"/>
              </a:ext>
            </a:extLst>
          </p:cNvPr>
          <p:cNvSpPr/>
          <p:nvPr/>
        </p:nvSpPr>
        <p:spPr>
          <a:xfrm>
            <a:off x="3309072" y="4968045"/>
            <a:ext cx="1769104" cy="621195"/>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400" b="1" dirty="0">
                <a:solidFill>
                  <a:schemeClr val="tx1"/>
                </a:solidFill>
                <a:latin typeface="Calibri" panose="020F0502020204030204" pitchFamily="34" charset="0"/>
                <a:cs typeface="Calibri" panose="020F0502020204030204" pitchFamily="34" charset="0"/>
              </a:rPr>
              <a:t>Data Purification</a:t>
            </a:r>
            <a:endParaRPr lang="ko-KR" altLang="en-US" sz="1400" b="1" dirty="0">
              <a:solidFill>
                <a:schemeClr val="tx1"/>
              </a:solidFill>
              <a:latin typeface="Calibri" panose="020F0502020204030204" pitchFamily="34" charset="0"/>
              <a:cs typeface="Calibri" panose="020F0502020204030204" pitchFamily="34" charset="0"/>
            </a:endParaRPr>
          </a:p>
        </p:txBody>
      </p:sp>
      <p:sp>
        <p:nvSpPr>
          <p:cNvPr id="39" name="Oval 37">
            <a:extLst>
              <a:ext uri="{FF2B5EF4-FFF2-40B4-BE49-F238E27FC236}">
                <a16:creationId xmlns:a16="http://schemas.microsoft.com/office/drawing/2014/main" id="{AE8C5873-34D4-4E8E-BDC8-13881B382E28}"/>
              </a:ext>
            </a:extLst>
          </p:cNvPr>
          <p:cNvSpPr/>
          <p:nvPr/>
        </p:nvSpPr>
        <p:spPr>
          <a:xfrm>
            <a:off x="3309072" y="4065817"/>
            <a:ext cx="1769104" cy="621195"/>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400" b="1" dirty="0">
                <a:solidFill>
                  <a:schemeClr val="tx1"/>
                </a:solidFill>
                <a:latin typeface="Calibri" panose="020F0502020204030204" pitchFamily="34" charset="0"/>
                <a:cs typeface="Calibri" panose="020F0502020204030204" pitchFamily="34" charset="0"/>
              </a:rPr>
              <a:t>Denoised Image</a:t>
            </a:r>
          </a:p>
        </p:txBody>
      </p:sp>
      <p:cxnSp>
        <p:nvCxnSpPr>
          <p:cNvPr id="40" name="Straight Connector 83">
            <a:extLst>
              <a:ext uri="{FF2B5EF4-FFF2-40B4-BE49-F238E27FC236}">
                <a16:creationId xmlns:a16="http://schemas.microsoft.com/office/drawing/2014/main" id="{916EF7AA-FE50-4686-A37E-81377C95D62D}"/>
              </a:ext>
            </a:extLst>
          </p:cNvPr>
          <p:cNvCxnSpPr>
            <a:cxnSpLocks/>
            <a:stCxn id="39" idx="4"/>
            <a:endCxn id="31" idx="0"/>
          </p:cNvCxnSpPr>
          <p:nvPr/>
        </p:nvCxnSpPr>
        <p:spPr>
          <a:xfrm>
            <a:off x="4193624" y="4687012"/>
            <a:ext cx="0" cy="281033"/>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직사각형 41">
            <a:extLst>
              <a:ext uri="{FF2B5EF4-FFF2-40B4-BE49-F238E27FC236}">
                <a16:creationId xmlns:a16="http://schemas.microsoft.com/office/drawing/2014/main" id="{EEC10A81-DCE7-4D11-B96D-FBDC56979053}"/>
              </a:ext>
            </a:extLst>
          </p:cNvPr>
          <p:cNvSpPr/>
          <p:nvPr/>
        </p:nvSpPr>
        <p:spPr>
          <a:xfrm>
            <a:off x="3231949" y="5095848"/>
            <a:ext cx="415498" cy="369332"/>
          </a:xfrm>
          <a:prstGeom prst="rect">
            <a:avLst/>
          </a:prstGeom>
        </p:spPr>
        <p:txBody>
          <a:bodyPr wrap="none">
            <a:spAutoFit/>
          </a:bodyPr>
          <a:lstStyle/>
          <a:p>
            <a:r>
              <a:rPr lang="ko-KR" altLang="en-US" dirty="0">
                <a:latin typeface="Calibri" panose="020F0502020204030204" pitchFamily="34" charset="0"/>
                <a:cs typeface="Calibri" panose="020F0502020204030204" pitchFamily="34" charset="0"/>
                <a:sym typeface="Wingdings" panose="05000000000000000000" pitchFamily="2" charset="2"/>
              </a:rPr>
              <a:t>③</a:t>
            </a:r>
            <a:endParaRPr lang="en-US" altLang="ko-KR" dirty="0">
              <a:latin typeface="Calibri" panose="020F0502020204030204" pitchFamily="34" charset="0"/>
              <a:cs typeface="Calibri" panose="020F0502020204030204" pitchFamily="34" charset="0"/>
              <a:sym typeface="Wingdings" panose="05000000000000000000" pitchFamily="2" charset="2"/>
            </a:endParaRPr>
          </a:p>
        </p:txBody>
      </p:sp>
      <p:sp>
        <p:nvSpPr>
          <p:cNvPr id="12" name="Oval 37">
            <a:extLst>
              <a:ext uri="{FF2B5EF4-FFF2-40B4-BE49-F238E27FC236}">
                <a16:creationId xmlns:a16="http://schemas.microsoft.com/office/drawing/2014/main" id="{F5DC04E1-ACAD-4225-8E5A-0AF119FFBF76}"/>
              </a:ext>
            </a:extLst>
          </p:cNvPr>
          <p:cNvSpPr/>
          <p:nvPr/>
        </p:nvSpPr>
        <p:spPr>
          <a:xfrm>
            <a:off x="3307182" y="3207338"/>
            <a:ext cx="1769104" cy="621195"/>
          </a:xfrm>
          <a:prstGeom prst="ellipse">
            <a:avLst/>
          </a:prstGeom>
          <a:solidFill>
            <a:schemeClr val="bg1"/>
          </a:solidFill>
          <a:ln w="12700">
            <a:solidFill>
              <a:schemeClr val="tx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1400" b="1" dirty="0">
                <a:solidFill>
                  <a:schemeClr val="tx1"/>
                </a:solidFill>
                <a:latin typeface="Calibri" panose="020F0502020204030204" pitchFamily="34" charset="0"/>
                <a:cs typeface="Calibri" panose="020F0502020204030204" pitchFamily="34" charset="0"/>
              </a:rPr>
              <a:t>Recapturing Original Image</a:t>
            </a:r>
          </a:p>
        </p:txBody>
      </p:sp>
      <p:sp>
        <p:nvSpPr>
          <p:cNvPr id="16" name="직사각형 15">
            <a:extLst>
              <a:ext uri="{FF2B5EF4-FFF2-40B4-BE49-F238E27FC236}">
                <a16:creationId xmlns:a16="http://schemas.microsoft.com/office/drawing/2014/main" id="{0C9BDC70-B6F3-4A7C-9477-47F5A10EDE79}"/>
              </a:ext>
            </a:extLst>
          </p:cNvPr>
          <p:cNvSpPr/>
          <p:nvPr/>
        </p:nvSpPr>
        <p:spPr>
          <a:xfrm>
            <a:off x="3223411" y="3323647"/>
            <a:ext cx="415498" cy="369332"/>
          </a:xfrm>
          <a:prstGeom prst="rect">
            <a:avLst/>
          </a:prstGeom>
        </p:spPr>
        <p:txBody>
          <a:bodyPr wrap="none">
            <a:spAutoFit/>
          </a:bodyPr>
          <a:lstStyle/>
          <a:p>
            <a:r>
              <a:rPr lang="ko-KR" altLang="en-US" dirty="0">
                <a:latin typeface="Calibri" panose="020F0502020204030204" pitchFamily="34" charset="0"/>
                <a:cs typeface="Calibri" panose="020F0502020204030204" pitchFamily="34" charset="0"/>
                <a:sym typeface="Wingdings" panose="05000000000000000000" pitchFamily="2" charset="2"/>
              </a:rPr>
              <a:t>①</a:t>
            </a:r>
            <a:endParaRPr lang="en-US" altLang="ko-KR" dirty="0">
              <a:latin typeface="Calibri" panose="020F0502020204030204" pitchFamily="34" charset="0"/>
              <a:cs typeface="Calibri" panose="020F0502020204030204" pitchFamily="34" charset="0"/>
              <a:sym typeface="Wingdings" panose="05000000000000000000" pitchFamily="2" charset="2"/>
            </a:endParaRPr>
          </a:p>
        </p:txBody>
      </p:sp>
      <p:sp>
        <p:nvSpPr>
          <p:cNvPr id="17" name="직사각형 16">
            <a:extLst>
              <a:ext uri="{FF2B5EF4-FFF2-40B4-BE49-F238E27FC236}">
                <a16:creationId xmlns:a16="http://schemas.microsoft.com/office/drawing/2014/main" id="{ACBB5F5B-4F32-4C84-B33A-81215062FC54}"/>
              </a:ext>
            </a:extLst>
          </p:cNvPr>
          <p:cNvSpPr/>
          <p:nvPr/>
        </p:nvSpPr>
        <p:spPr>
          <a:xfrm>
            <a:off x="3205502" y="4169162"/>
            <a:ext cx="415498" cy="369332"/>
          </a:xfrm>
          <a:prstGeom prst="rect">
            <a:avLst/>
          </a:prstGeom>
        </p:spPr>
        <p:txBody>
          <a:bodyPr wrap="none">
            <a:spAutoFit/>
          </a:bodyPr>
          <a:lstStyle/>
          <a:p>
            <a:r>
              <a:rPr lang="ko-KR" altLang="en-US" dirty="0">
                <a:latin typeface="Calibri" panose="020F0502020204030204" pitchFamily="34" charset="0"/>
                <a:cs typeface="Calibri" panose="020F0502020204030204" pitchFamily="34" charset="0"/>
                <a:sym typeface="Wingdings" panose="05000000000000000000" pitchFamily="2" charset="2"/>
              </a:rPr>
              <a:t>②</a:t>
            </a:r>
            <a:endParaRPr lang="en-US" altLang="ko-KR" dirty="0">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41643839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텍스트 개체 틀 6">
            <a:extLst>
              <a:ext uri="{FF2B5EF4-FFF2-40B4-BE49-F238E27FC236}">
                <a16:creationId xmlns:a16="http://schemas.microsoft.com/office/drawing/2014/main" id="{4A481E0E-DDC3-437C-826F-BDF04894D1B3}"/>
              </a:ext>
            </a:extLst>
          </p:cNvPr>
          <p:cNvSpPr>
            <a:spLocks noGrp="1"/>
          </p:cNvSpPr>
          <p:nvPr>
            <p:ph idx="1"/>
          </p:nvPr>
        </p:nvSpPr>
        <p:spPr>
          <a:xfrm>
            <a:off x="142844" y="764704"/>
            <a:ext cx="8858312" cy="5521816"/>
          </a:xfrm>
        </p:spPr>
        <p:txBody>
          <a:bodyPr/>
          <a:lstStyle/>
          <a:p>
            <a:r>
              <a:rPr lang="en-US" altLang="ko-KR" dirty="0"/>
              <a:t>Crop the images Based on Multi-Branch</a:t>
            </a:r>
            <a:r>
              <a:rPr lang="ko-KR" altLang="en-US" dirty="0"/>
              <a:t> </a:t>
            </a:r>
            <a:r>
              <a:rPr lang="en-US" altLang="ko-KR" dirty="0"/>
              <a:t>Fully</a:t>
            </a:r>
            <a:r>
              <a:rPr lang="ko-KR" altLang="en-US" dirty="0"/>
              <a:t> </a:t>
            </a:r>
            <a:r>
              <a:rPr lang="en-US" altLang="ko-KR" dirty="0"/>
              <a:t>Convolutional</a:t>
            </a:r>
            <a:r>
              <a:rPr lang="ko-KR" altLang="en-US" dirty="0"/>
              <a:t> </a:t>
            </a:r>
            <a:r>
              <a:rPr lang="en-US" altLang="ko-KR" dirty="0"/>
              <a:t>Network</a:t>
            </a:r>
            <a:r>
              <a:rPr lang="en-US" altLang="ko-KR" baseline="30000" dirty="0"/>
              <a:t>[1]</a:t>
            </a:r>
            <a:endParaRPr lang="en-US" sz="1600" b="0" baseline="30000" dirty="0">
              <a:solidFill>
                <a:schemeClr val="tx1"/>
              </a:solidFill>
            </a:endParaRPr>
          </a:p>
          <a:p>
            <a:pPr marL="0" indent="0">
              <a:buNone/>
            </a:pPr>
            <a:endParaRPr lang="en-US" dirty="0"/>
          </a:p>
        </p:txBody>
      </p:sp>
      <p:sp>
        <p:nvSpPr>
          <p:cNvPr id="3" name="Title 2"/>
          <p:cNvSpPr>
            <a:spLocks noGrp="1"/>
          </p:cNvSpPr>
          <p:nvPr>
            <p:ph type="title"/>
          </p:nvPr>
        </p:nvSpPr>
        <p:spPr/>
        <p:txBody>
          <a:bodyPr/>
          <a:lstStyle/>
          <a:p>
            <a:pPr algn="l"/>
            <a:r>
              <a:rPr lang="en-US" altLang="ko-KR" dirty="0"/>
              <a:t>Step </a:t>
            </a:r>
            <a:r>
              <a:rPr lang="ko-KR" altLang="en-US" dirty="0"/>
              <a:t>②</a:t>
            </a:r>
            <a:r>
              <a:rPr lang="en-US" altLang="ko-KR" dirty="0"/>
              <a:t> Crops the Images</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71</a:t>
            </a:fld>
            <a:endParaRPr lang="ko-KR" altLang="en-US" dirty="0"/>
          </a:p>
        </p:txBody>
      </p:sp>
      <p:sp>
        <p:nvSpPr>
          <p:cNvPr id="5" name="Footer Placeholder 4"/>
          <p:cNvSpPr>
            <a:spLocks noGrp="1"/>
          </p:cNvSpPr>
          <p:nvPr>
            <p:ph type="ftr" sz="quarter" idx="17"/>
          </p:nvPr>
        </p:nvSpPr>
        <p:spPr/>
        <p:txBody>
          <a:bodyPr/>
          <a:lstStyle/>
          <a:p>
            <a:pPr>
              <a:defRPr/>
            </a:pPr>
            <a:r>
              <a:rPr lang="en-US" altLang="ko-KR" dirty="0"/>
              <a:t>Machine Learning Framework for In-Disaster People Detection</a:t>
            </a:r>
            <a:endParaRPr lang="ko-KR" altLang="en-US" dirty="0"/>
          </a:p>
        </p:txBody>
      </p:sp>
      <p:sp>
        <p:nvSpPr>
          <p:cNvPr id="34" name="Rectangle 115">
            <a:extLst>
              <a:ext uri="{FF2B5EF4-FFF2-40B4-BE49-F238E27FC236}">
                <a16:creationId xmlns:a16="http://schemas.microsoft.com/office/drawing/2014/main" id="{F4E20D83-E1AC-4359-88E5-DD2F670F1AF2}"/>
              </a:ext>
            </a:extLst>
          </p:cNvPr>
          <p:cNvSpPr/>
          <p:nvPr/>
        </p:nvSpPr>
        <p:spPr>
          <a:xfrm>
            <a:off x="464449" y="1525234"/>
            <a:ext cx="707929" cy="36319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Input </a:t>
            </a:r>
          </a:p>
          <a:p>
            <a:pPr algn="ctr"/>
            <a:r>
              <a:rPr lang="en-US" sz="1200" dirty="0">
                <a:solidFill>
                  <a:schemeClr val="tx1"/>
                </a:solidFill>
                <a:latin typeface="Calibri" panose="020F0502020204030204" pitchFamily="34" charset="0"/>
                <a:ea typeface="Times New Roman" charset="0"/>
                <a:cs typeface="Calibri" panose="020F0502020204030204" pitchFamily="34" charset="0"/>
              </a:rPr>
              <a:t>Image</a:t>
            </a:r>
          </a:p>
        </p:txBody>
      </p:sp>
      <p:sp>
        <p:nvSpPr>
          <p:cNvPr id="37" name="Rectangle 115">
            <a:extLst>
              <a:ext uri="{FF2B5EF4-FFF2-40B4-BE49-F238E27FC236}">
                <a16:creationId xmlns:a16="http://schemas.microsoft.com/office/drawing/2014/main" id="{D610A034-CDDE-4211-898B-6C214F525A68}"/>
              </a:ext>
            </a:extLst>
          </p:cNvPr>
          <p:cNvSpPr/>
          <p:nvPr/>
        </p:nvSpPr>
        <p:spPr>
          <a:xfrm>
            <a:off x="1255346" y="1525234"/>
            <a:ext cx="5793672" cy="36319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FCN- People Detector</a:t>
            </a:r>
            <a:br>
              <a:rPr lang="en-US" sz="1200" dirty="0">
                <a:solidFill>
                  <a:schemeClr val="tx1"/>
                </a:solidFill>
                <a:latin typeface="Calibri" panose="020F0502020204030204" pitchFamily="34" charset="0"/>
                <a:ea typeface="Times New Roman" charset="0"/>
                <a:cs typeface="Calibri" panose="020F0502020204030204" pitchFamily="34" charset="0"/>
              </a:rPr>
            </a:br>
            <a:endParaRPr lang="en-US" sz="1200" dirty="0">
              <a:solidFill>
                <a:schemeClr val="tx1"/>
              </a:solidFill>
              <a:latin typeface="Calibri" panose="020F0502020204030204" pitchFamily="34" charset="0"/>
              <a:ea typeface="Times New Roman" charset="0"/>
              <a:cs typeface="Calibri" panose="020F0502020204030204" pitchFamily="34" charset="0"/>
            </a:endParaRPr>
          </a:p>
        </p:txBody>
      </p:sp>
      <p:sp>
        <p:nvSpPr>
          <p:cNvPr id="39" name="Rectangle 115">
            <a:extLst>
              <a:ext uri="{FF2B5EF4-FFF2-40B4-BE49-F238E27FC236}">
                <a16:creationId xmlns:a16="http://schemas.microsoft.com/office/drawing/2014/main" id="{9A5BA544-A5AB-4CEB-96AB-617E0ED134E5}"/>
              </a:ext>
            </a:extLst>
          </p:cNvPr>
          <p:cNvSpPr/>
          <p:nvPr/>
        </p:nvSpPr>
        <p:spPr>
          <a:xfrm>
            <a:off x="7486946" y="1525234"/>
            <a:ext cx="1081498" cy="18315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People</a:t>
            </a:r>
          </a:p>
        </p:txBody>
      </p:sp>
      <p:sp>
        <p:nvSpPr>
          <p:cNvPr id="41" name="Rectangle 115">
            <a:extLst>
              <a:ext uri="{FF2B5EF4-FFF2-40B4-BE49-F238E27FC236}">
                <a16:creationId xmlns:a16="http://schemas.microsoft.com/office/drawing/2014/main" id="{6A5E1C77-F2B8-45E3-B215-A60DB653F262}"/>
              </a:ext>
            </a:extLst>
          </p:cNvPr>
          <p:cNvSpPr/>
          <p:nvPr/>
        </p:nvSpPr>
        <p:spPr>
          <a:xfrm>
            <a:off x="7524328" y="3886149"/>
            <a:ext cx="1024762" cy="127104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Non-People</a:t>
            </a:r>
          </a:p>
        </p:txBody>
      </p:sp>
      <p:pic>
        <p:nvPicPr>
          <p:cNvPr id="2" name="그림 1">
            <a:extLst>
              <a:ext uri="{FF2B5EF4-FFF2-40B4-BE49-F238E27FC236}">
                <a16:creationId xmlns:a16="http://schemas.microsoft.com/office/drawing/2014/main" id="{87FA8478-5548-407F-A3ED-4D5ACFA67A42}"/>
              </a:ext>
            </a:extLst>
          </p:cNvPr>
          <p:cNvPicPr>
            <a:picLocks noChangeAspect="1"/>
          </p:cNvPicPr>
          <p:nvPr/>
        </p:nvPicPr>
        <p:blipFill>
          <a:blip r:embed="rId3"/>
          <a:stretch>
            <a:fillRect/>
          </a:stretch>
        </p:blipFill>
        <p:spPr>
          <a:xfrm>
            <a:off x="596495" y="2330314"/>
            <a:ext cx="457200" cy="251315"/>
          </a:xfrm>
          <a:prstGeom prst="rect">
            <a:avLst/>
          </a:prstGeom>
        </p:spPr>
      </p:pic>
      <p:pic>
        <p:nvPicPr>
          <p:cNvPr id="6" name="그림 5">
            <a:extLst>
              <a:ext uri="{FF2B5EF4-FFF2-40B4-BE49-F238E27FC236}">
                <a16:creationId xmlns:a16="http://schemas.microsoft.com/office/drawing/2014/main" id="{618180F1-8791-4C16-AC41-2001CEEEE33D}"/>
              </a:ext>
            </a:extLst>
          </p:cNvPr>
          <p:cNvPicPr>
            <a:picLocks noChangeAspect="1"/>
          </p:cNvPicPr>
          <p:nvPr/>
        </p:nvPicPr>
        <p:blipFill>
          <a:blip r:embed="rId4"/>
          <a:stretch>
            <a:fillRect/>
          </a:stretch>
        </p:blipFill>
        <p:spPr>
          <a:xfrm>
            <a:off x="628032" y="3069306"/>
            <a:ext cx="457200" cy="306660"/>
          </a:xfrm>
          <a:prstGeom prst="rect">
            <a:avLst/>
          </a:prstGeom>
        </p:spPr>
      </p:pic>
      <p:pic>
        <p:nvPicPr>
          <p:cNvPr id="8" name="그림 7">
            <a:extLst>
              <a:ext uri="{FF2B5EF4-FFF2-40B4-BE49-F238E27FC236}">
                <a16:creationId xmlns:a16="http://schemas.microsoft.com/office/drawing/2014/main" id="{68040DA2-A6F9-45E6-830A-4DF358048059}"/>
              </a:ext>
            </a:extLst>
          </p:cNvPr>
          <p:cNvPicPr>
            <a:picLocks noChangeAspect="1"/>
          </p:cNvPicPr>
          <p:nvPr/>
        </p:nvPicPr>
        <p:blipFill>
          <a:blip r:embed="rId5"/>
          <a:stretch>
            <a:fillRect/>
          </a:stretch>
        </p:blipFill>
        <p:spPr>
          <a:xfrm>
            <a:off x="628032" y="2654790"/>
            <a:ext cx="457200" cy="341355"/>
          </a:xfrm>
          <a:prstGeom prst="rect">
            <a:avLst/>
          </a:prstGeom>
        </p:spPr>
      </p:pic>
      <p:pic>
        <p:nvPicPr>
          <p:cNvPr id="9" name="그림 8">
            <a:extLst>
              <a:ext uri="{FF2B5EF4-FFF2-40B4-BE49-F238E27FC236}">
                <a16:creationId xmlns:a16="http://schemas.microsoft.com/office/drawing/2014/main" id="{CA8E8DF8-B5C9-4CB1-9142-9383B08DFD28}"/>
              </a:ext>
            </a:extLst>
          </p:cNvPr>
          <p:cNvPicPr>
            <a:picLocks noChangeAspect="1"/>
          </p:cNvPicPr>
          <p:nvPr/>
        </p:nvPicPr>
        <p:blipFill>
          <a:blip r:embed="rId6"/>
          <a:stretch>
            <a:fillRect/>
          </a:stretch>
        </p:blipFill>
        <p:spPr>
          <a:xfrm>
            <a:off x="6070362" y="4107096"/>
            <a:ext cx="412522" cy="568996"/>
          </a:xfrm>
          <a:prstGeom prst="rect">
            <a:avLst/>
          </a:prstGeom>
        </p:spPr>
      </p:pic>
      <p:pic>
        <p:nvPicPr>
          <p:cNvPr id="12" name="그림 11">
            <a:extLst>
              <a:ext uri="{FF2B5EF4-FFF2-40B4-BE49-F238E27FC236}">
                <a16:creationId xmlns:a16="http://schemas.microsoft.com/office/drawing/2014/main" id="{E30A81D6-F5C4-4C4B-950A-42173951D5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2406" y="1762304"/>
            <a:ext cx="3069189" cy="2752893"/>
          </a:xfrm>
          <a:prstGeom prst="rect">
            <a:avLst/>
          </a:prstGeom>
        </p:spPr>
      </p:pic>
      <p:sp>
        <p:nvSpPr>
          <p:cNvPr id="13" name="직사각형 12">
            <a:extLst>
              <a:ext uri="{FF2B5EF4-FFF2-40B4-BE49-F238E27FC236}">
                <a16:creationId xmlns:a16="http://schemas.microsoft.com/office/drawing/2014/main" id="{D45083F5-F6E0-4B32-8D36-606FB0245077}"/>
              </a:ext>
            </a:extLst>
          </p:cNvPr>
          <p:cNvSpPr/>
          <p:nvPr/>
        </p:nvSpPr>
        <p:spPr>
          <a:xfrm>
            <a:off x="1267733" y="4630877"/>
            <a:ext cx="3691474" cy="830997"/>
          </a:xfrm>
          <a:prstGeom prst="rect">
            <a:avLst/>
          </a:prstGeom>
        </p:spPr>
        <p:txBody>
          <a:bodyPr wrap="square">
            <a:spAutoFit/>
          </a:bodyPr>
          <a:lstStyle/>
          <a:p>
            <a:r>
              <a:rPr lang="en-US" altLang="ko-KR" sz="1600" dirty="0">
                <a:latin typeface="Calibri" panose="020F0502020204030204" pitchFamily="34" charset="0"/>
                <a:cs typeface="Calibri" panose="020F0502020204030204" pitchFamily="34" charset="0"/>
              </a:rPr>
              <a:t>After layers of convolution, a series of conv feature maps at several scales are generated</a:t>
            </a:r>
            <a:endParaRPr lang="ko-KR" altLang="en-US" sz="1600" dirty="0">
              <a:latin typeface="Calibri" panose="020F0502020204030204" pitchFamily="34" charset="0"/>
              <a:cs typeface="Calibri" panose="020F0502020204030204" pitchFamily="34" charset="0"/>
            </a:endParaRPr>
          </a:p>
        </p:txBody>
      </p:sp>
      <p:pic>
        <p:nvPicPr>
          <p:cNvPr id="14" name="그림 13">
            <a:extLst>
              <a:ext uri="{FF2B5EF4-FFF2-40B4-BE49-F238E27FC236}">
                <a16:creationId xmlns:a16="http://schemas.microsoft.com/office/drawing/2014/main" id="{BE0AFF47-A175-4BF4-8A0D-189064318F8B}"/>
              </a:ext>
            </a:extLst>
          </p:cNvPr>
          <p:cNvPicPr>
            <a:picLocks noChangeAspect="1"/>
          </p:cNvPicPr>
          <p:nvPr/>
        </p:nvPicPr>
        <p:blipFill>
          <a:blip r:embed="rId8"/>
          <a:stretch>
            <a:fillRect/>
          </a:stretch>
        </p:blipFill>
        <p:spPr>
          <a:xfrm>
            <a:off x="5197304" y="1939926"/>
            <a:ext cx="580627" cy="869481"/>
          </a:xfrm>
          <a:prstGeom prst="rect">
            <a:avLst/>
          </a:prstGeom>
        </p:spPr>
      </p:pic>
      <p:sp>
        <p:nvSpPr>
          <p:cNvPr id="23" name="직사각형 22">
            <a:extLst>
              <a:ext uri="{FF2B5EF4-FFF2-40B4-BE49-F238E27FC236}">
                <a16:creationId xmlns:a16="http://schemas.microsoft.com/office/drawing/2014/main" id="{CFC0708A-DC8B-4D22-A20E-A69D57400A42}"/>
              </a:ext>
            </a:extLst>
          </p:cNvPr>
          <p:cNvSpPr/>
          <p:nvPr/>
        </p:nvSpPr>
        <p:spPr>
          <a:xfrm>
            <a:off x="5047624" y="1448776"/>
            <a:ext cx="1732896" cy="369332"/>
          </a:xfrm>
          <a:prstGeom prst="rect">
            <a:avLst/>
          </a:prstGeom>
        </p:spPr>
        <p:txBody>
          <a:bodyPr wrap="square">
            <a:spAutoFit/>
          </a:bodyPr>
          <a:lstStyle/>
          <a:p>
            <a:r>
              <a:rPr lang="en-US" altLang="ko-KR" dirty="0">
                <a:latin typeface="NimbusRomNo9L-Regu"/>
              </a:rPr>
              <a:t>1</a:t>
            </a:r>
            <a:r>
              <a:rPr lang="en-US" altLang="ko-KR" baseline="30000" dirty="0">
                <a:latin typeface="NimbusRomNo9L-Regu"/>
              </a:rPr>
              <a:t>st</a:t>
            </a:r>
            <a:r>
              <a:rPr lang="en-US" altLang="ko-KR" dirty="0">
                <a:latin typeface="NimbusRomNo9L-Regu"/>
              </a:rPr>
              <a:t> branch</a:t>
            </a:r>
            <a:endParaRPr lang="ko-KR" altLang="en-US" dirty="0"/>
          </a:p>
        </p:txBody>
      </p:sp>
      <p:sp>
        <p:nvSpPr>
          <p:cNvPr id="24" name="Rectangle 115">
            <a:extLst>
              <a:ext uri="{FF2B5EF4-FFF2-40B4-BE49-F238E27FC236}">
                <a16:creationId xmlns:a16="http://schemas.microsoft.com/office/drawing/2014/main" id="{504B048E-BCA7-4226-B586-FE3D56D68432}"/>
              </a:ext>
            </a:extLst>
          </p:cNvPr>
          <p:cNvSpPr/>
          <p:nvPr/>
        </p:nvSpPr>
        <p:spPr>
          <a:xfrm>
            <a:off x="5112060" y="1794493"/>
            <a:ext cx="1432588" cy="113045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solidFill>
              <a:latin typeface="Calibri" panose="020F0502020204030204" pitchFamily="34" charset="0"/>
              <a:ea typeface="Times New Roman" charset="0"/>
              <a:cs typeface="Calibri" panose="020F0502020204030204" pitchFamily="34" charset="0"/>
            </a:endParaRPr>
          </a:p>
        </p:txBody>
      </p:sp>
      <p:sp>
        <p:nvSpPr>
          <p:cNvPr id="27" name="직사각형 26">
            <a:extLst>
              <a:ext uri="{FF2B5EF4-FFF2-40B4-BE49-F238E27FC236}">
                <a16:creationId xmlns:a16="http://schemas.microsoft.com/office/drawing/2014/main" id="{DC0E59F6-9788-43C7-B911-BA84D7ED8C7F}"/>
              </a:ext>
            </a:extLst>
          </p:cNvPr>
          <p:cNvSpPr/>
          <p:nvPr/>
        </p:nvSpPr>
        <p:spPr>
          <a:xfrm>
            <a:off x="5129073" y="3356830"/>
            <a:ext cx="1595595" cy="369332"/>
          </a:xfrm>
          <a:prstGeom prst="rect">
            <a:avLst/>
          </a:prstGeom>
        </p:spPr>
        <p:txBody>
          <a:bodyPr wrap="square">
            <a:spAutoFit/>
          </a:bodyPr>
          <a:lstStyle/>
          <a:p>
            <a:r>
              <a:rPr lang="en-US" altLang="ko-KR" dirty="0">
                <a:latin typeface="NimbusRomNo9L-Regu"/>
              </a:rPr>
              <a:t>k</a:t>
            </a:r>
            <a:r>
              <a:rPr lang="en-US" altLang="ko-KR" baseline="30000" dirty="0">
                <a:latin typeface="NimbusRomNo9L-Regu"/>
              </a:rPr>
              <a:t>th</a:t>
            </a:r>
            <a:r>
              <a:rPr lang="en-US" altLang="ko-KR" dirty="0">
                <a:latin typeface="NimbusRomNo9L-Regu"/>
              </a:rPr>
              <a:t> branch</a:t>
            </a:r>
            <a:endParaRPr lang="ko-KR" altLang="en-US" dirty="0"/>
          </a:p>
        </p:txBody>
      </p:sp>
      <p:sp>
        <p:nvSpPr>
          <p:cNvPr id="28" name="Rectangle 115">
            <a:extLst>
              <a:ext uri="{FF2B5EF4-FFF2-40B4-BE49-F238E27FC236}">
                <a16:creationId xmlns:a16="http://schemas.microsoft.com/office/drawing/2014/main" id="{BF36EC03-C34C-40E2-BADA-2B28368FECCD}"/>
              </a:ext>
            </a:extLst>
          </p:cNvPr>
          <p:cNvSpPr/>
          <p:nvPr/>
        </p:nvSpPr>
        <p:spPr>
          <a:xfrm>
            <a:off x="5129073" y="3630609"/>
            <a:ext cx="1432588" cy="120254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solidFill>
              <a:latin typeface="Calibri" panose="020F0502020204030204" pitchFamily="34" charset="0"/>
              <a:ea typeface="Times New Roman" charset="0"/>
              <a:cs typeface="Calibri" panose="020F0502020204030204" pitchFamily="34" charset="0"/>
            </a:endParaRPr>
          </a:p>
        </p:txBody>
      </p:sp>
      <p:pic>
        <p:nvPicPr>
          <p:cNvPr id="15" name="그림 14">
            <a:extLst>
              <a:ext uri="{FF2B5EF4-FFF2-40B4-BE49-F238E27FC236}">
                <a16:creationId xmlns:a16="http://schemas.microsoft.com/office/drawing/2014/main" id="{3A158F62-8751-4405-980B-7AAE6DF9CEB9}"/>
              </a:ext>
            </a:extLst>
          </p:cNvPr>
          <p:cNvPicPr>
            <a:picLocks noChangeAspect="1"/>
          </p:cNvPicPr>
          <p:nvPr/>
        </p:nvPicPr>
        <p:blipFill>
          <a:blip r:embed="rId9"/>
          <a:stretch>
            <a:fillRect/>
          </a:stretch>
        </p:blipFill>
        <p:spPr>
          <a:xfrm>
            <a:off x="5204691" y="3833879"/>
            <a:ext cx="851817" cy="891560"/>
          </a:xfrm>
          <a:prstGeom prst="rect">
            <a:avLst/>
          </a:prstGeom>
        </p:spPr>
      </p:pic>
      <p:cxnSp>
        <p:nvCxnSpPr>
          <p:cNvPr id="17" name="직선 화살표 연결선 16">
            <a:extLst>
              <a:ext uri="{FF2B5EF4-FFF2-40B4-BE49-F238E27FC236}">
                <a16:creationId xmlns:a16="http://schemas.microsoft.com/office/drawing/2014/main" id="{A9D488C5-E4DB-4110-BCE5-472AD3123A60}"/>
              </a:ext>
            </a:extLst>
          </p:cNvPr>
          <p:cNvCxnSpPr>
            <a:cxnSpLocks/>
          </p:cNvCxnSpPr>
          <p:nvPr/>
        </p:nvCxnSpPr>
        <p:spPr>
          <a:xfrm flipV="1">
            <a:off x="4431595" y="2342798"/>
            <a:ext cx="616029" cy="0"/>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32" name="직선 화살표 연결선 31">
            <a:extLst>
              <a:ext uri="{FF2B5EF4-FFF2-40B4-BE49-F238E27FC236}">
                <a16:creationId xmlns:a16="http://schemas.microsoft.com/office/drawing/2014/main" id="{B5DE852D-F397-4E90-8934-919E76173F4A}"/>
              </a:ext>
            </a:extLst>
          </p:cNvPr>
          <p:cNvCxnSpPr>
            <a:cxnSpLocks/>
          </p:cNvCxnSpPr>
          <p:nvPr/>
        </p:nvCxnSpPr>
        <p:spPr>
          <a:xfrm flipV="1">
            <a:off x="4431594" y="4126434"/>
            <a:ext cx="616029" cy="0"/>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9" name="직선 연결선 18">
            <a:extLst>
              <a:ext uri="{FF2B5EF4-FFF2-40B4-BE49-F238E27FC236}">
                <a16:creationId xmlns:a16="http://schemas.microsoft.com/office/drawing/2014/main" id="{2DDB0A64-EB41-4A62-BD7F-D634D685063C}"/>
              </a:ext>
            </a:extLst>
          </p:cNvPr>
          <p:cNvCxnSpPr>
            <a:cxnSpLocks/>
          </p:cNvCxnSpPr>
          <p:nvPr/>
        </p:nvCxnSpPr>
        <p:spPr>
          <a:xfrm>
            <a:off x="5828354" y="2974819"/>
            <a:ext cx="0" cy="431886"/>
          </a:xfrm>
          <a:prstGeom prst="line">
            <a:avLst/>
          </a:prstGeom>
          <a:solidFill>
            <a:schemeClr val="bg1"/>
          </a:solidFill>
          <a:ln w="9525">
            <a:prstDash val="dash"/>
          </a:ln>
          <a:effectLst/>
        </p:spPr>
        <p:style>
          <a:lnRef idx="2">
            <a:schemeClr val="accent1">
              <a:shade val="50000"/>
            </a:schemeClr>
          </a:lnRef>
          <a:fillRef idx="1">
            <a:schemeClr val="accent1"/>
          </a:fillRef>
          <a:effectRef idx="0">
            <a:schemeClr val="accent1"/>
          </a:effectRef>
          <a:fontRef idx="minor">
            <a:schemeClr val="lt1"/>
          </a:fontRef>
        </p:style>
      </p:cxnSp>
      <p:pic>
        <p:nvPicPr>
          <p:cNvPr id="44" name="그림 43">
            <a:extLst>
              <a:ext uri="{FF2B5EF4-FFF2-40B4-BE49-F238E27FC236}">
                <a16:creationId xmlns:a16="http://schemas.microsoft.com/office/drawing/2014/main" id="{89B465AF-77A7-488A-AE96-02BF4B7B357A}"/>
              </a:ext>
            </a:extLst>
          </p:cNvPr>
          <p:cNvPicPr>
            <a:picLocks noChangeAspect="1"/>
          </p:cNvPicPr>
          <p:nvPr/>
        </p:nvPicPr>
        <p:blipFill>
          <a:blip r:embed="rId6"/>
          <a:stretch>
            <a:fillRect/>
          </a:stretch>
        </p:blipFill>
        <p:spPr>
          <a:xfrm>
            <a:off x="7978949" y="2240411"/>
            <a:ext cx="412522" cy="568996"/>
          </a:xfrm>
          <a:prstGeom prst="rect">
            <a:avLst/>
          </a:prstGeom>
        </p:spPr>
      </p:pic>
      <p:pic>
        <p:nvPicPr>
          <p:cNvPr id="20" name="그림 19">
            <a:extLst>
              <a:ext uri="{FF2B5EF4-FFF2-40B4-BE49-F238E27FC236}">
                <a16:creationId xmlns:a16="http://schemas.microsoft.com/office/drawing/2014/main" id="{DFA6E4AD-13C0-49D3-8F62-60F9523CD3FB}"/>
              </a:ext>
            </a:extLst>
          </p:cNvPr>
          <p:cNvPicPr>
            <a:picLocks noChangeAspect="1"/>
          </p:cNvPicPr>
          <p:nvPr/>
        </p:nvPicPr>
        <p:blipFill>
          <a:blip r:embed="rId10"/>
          <a:stretch>
            <a:fillRect/>
          </a:stretch>
        </p:blipFill>
        <p:spPr>
          <a:xfrm>
            <a:off x="7685517" y="4231882"/>
            <a:ext cx="339570" cy="212231"/>
          </a:xfrm>
          <a:prstGeom prst="rect">
            <a:avLst/>
          </a:prstGeom>
        </p:spPr>
      </p:pic>
      <p:cxnSp>
        <p:nvCxnSpPr>
          <p:cNvPr id="45" name="직선 화살표 연결선 44">
            <a:extLst>
              <a:ext uri="{FF2B5EF4-FFF2-40B4-BE49-F238E27FC236}">
                <a16:creationId xmlns:a16="http://schemas.microsoft.com/office/drawing/2014/main" id="{70032A8E-FD88-4A8B-B1A1-DD717356063A}"/>
              </a:ext>
            </a:extLst>
          </p:cNvPr>
          <p:cNvCxnSpPr>
            <a:cxnSpLocks/>
            <a:stCxn id="37" idx="3"/>
          </p:cNvCxnSpPr>
          <p:nvPr/>
        </p:nvCxnSpPr>
        <p:spPr>
          <a:xfrm flipV="1">
            <a:off x="7049018" y="2825467"/>
            <a:ext cx="432460" cy="515746"/>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48" name="직선 화살표 연결선 47">
            <a:extLst>
              <a:ext uri="{FF2B5EF4-FFF2-40B4-BE49-F238E27FC236}">
                <a16:creationId xmlns:a16="http://schemas.microsoft.com/office/drawing/2014/main" id="{6B454D87-6152-4290-B031-4B64D3E9873A}"/>
              </a:ext>
            </a:extLst>
          </p:cNvPr>
          <p:cNvCxnSpPr>
            <a:cxnSpLocks/>
            <a:stCxn id="37" idx="3"/>
          </p:cNvCxnSpPr>
          <p:nvPr/>
        </p:nvCxnSpPr>
        <p:spPr>
          <a:xfrm>
            <a:off x="7049018" y="3341213"/>
            <a:ext cx="432460" cy="492666"/>
          </a:xfrm>
          <a:prstGeom prst="straightConnector1">
            <a:avLst/>
          </a:prstGeom>
          <a:solidFill>
            <a:schemeClr val="bg1"/>
          </a:solidFill>
          <a:ln w="9525">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22" name="그룹 21">
            <a:extLst>
              <a:ext uri="{FF2B5EF4-FFF2-40B4-BE49-F238E27FC236}">
                <a16:creationId xmlns:a16="http://schemas.microsoft.com/office/drawing/2014/main" id="{EEE02689-DBE6-4269-8F5D-65EB2FE02AB7}"/>
              </a:ext>
            </a:extLst>
          </p:cNvPr>
          <p:cNvGrpSpPr/>
          <p:nvPr/>
        </p:nvGrpSpPr>
        <p:grpSpPr>
          <a:xfrm>
            <a:off x="7577241" y="2597948"/>
            <a:ext cx="311413" cy="687036"/>
            <a:chOff x="7577241" y="2448704"/>
            <a:chExt cx="311413" cy="697994"/>
          </a:xfrm>
        </p:grpSpPr>
        <p:pic>
          <p:nvPicPr>
            <p:cNvPr id="21" name="그림 20">
              <a:extLst>
                <a:ext uri="{FF2B5EF4-FFF2-40B4-BE49-F238E27FC236}">
                  <a16:creationId xmlns:a16="http://schemas.microsoft.com/office/drawing/2014/main" id="{5FFC170B-14D0-433B-9352-10CD5FE4A6C9}"/>
                </a:ext>
              </a:extLst>
            </p:cNvPr>
            <p:cNvPicPr>
              <a:picLocks noChangeAspect="1"/>
            </p:cNvPicPr>
            <p:nvPr/>
          </p:nvPicPr>
          <p:blipFill>
            <a:blip r:embed="rId11"/>
            <a:stretch>
              <a:fillRect/>
            </a:stretch>
          </p:blipFill>
          <p:spPr>
            <a:xfrm>
              <a:off x="7577241" y="2448704"/>
              <a:ext cx="311413" cy="76978"/>
            </a:xfrm>
            <a:prstGeom prst="rect">
              <a:avLst/>
            </a:prstGeom>
          </p:spPr>
        </p:pic>
        <p:pic>
          <p:nvPicPr>
            <p:cNvPr id="7" name="그림 6">
              <a:extLst>
                <a:ext uri="{FF2B5EF4-FFF2-40B4-BE49-F238E27FC236}">
                  <a16:creationId xmlns:a16="http://schemas.microsoft.com/office/drawing/2014/main" id="{1DA22665-BBC9-4D7F-B580-6994B1A04701}"/>
                </a:ext>
              </a:extLst>
            </p:cNvPr>
            <p:cNvPicPr>
              <a:picLocks noChangeAspect="1"/>
            </p:cNvPicPr>
            <p:nvPr/>
          </p:nvPicPr>
          <p:blipFill>
            <a:blip r:embed="rId12"/>
            <a:stretch>
              <a:fillRect/>
            </a:stretch>
          </p:blipFill>
          <p:spPr>
            <a:xfrm>
              <a:off x="7583842" y="2525681"/>
              <a:ext cx="304812" cy="621017"/>
            </a:xfrm>
            <a:prstGeom prst="rect">
              <a:avLst/>
            </a:prstGeom>
          </p:spPr>
        </p:pic>
      </p:grpSp>
      <p:pic>
        <p:nvPicPr>
          <p:cNvPr id="11" name="그림 10">
            <a:extLst>
              <a:ext uri="{FF2B5EF4-FFF2-40B4-BE49-F238E27FC236}">
                <a16:creationId xmlns:a16="http://schemas.microsoft.com/office/drawing/2014/main" id="{3FD786C2-AD63-44C0-A756-C486D13BEACE}"/>
              </a:ext>
            </a:extLst>
          </p:cNvPr>
          <p:cNvPicPr>
            <a:picLocks noChangeAspect="1"/>
          </p:cNvPicPr>
          <p:nvPr/>
        </p:nvPicPr>
        <p:blipFill>
          <a:blip r:embed="rId13"/>
          <a:stretch>
            <a:fillRect/>
          </a:stretch>
        </p:blipFill>
        <p:spPr>
          <a:xfrm>
            <a:off x="6028324" y="2076399"/>
            <a:ext cx="327315" cy="687036"/>
          </a:xfrm>
          <a:prstGeom prst="rect">
            <a:avLst/>
          </a:prstGeom>
        </p:spPr>
      </p:pic>
      <p:pic>
        <p:nvPicPr>
          <p:cNvPr id="16" name="그림 15">
            <a:extLst>
              <a:ext uri="{FF2B5EF4-FFF2-40B4-BE49-F238E27FC236}">
                <a16:creationId xmlns:a16="http://schemas.microsoft.com/office/drawing/2014/main" id="{126B0D72-0CC7-4704-95E5-93861B456697}"/>
              </a:ext>
            </a:extLst>
          </p:cNvPr>
          <p:cNvPicPr>
            <a:picLocks noChangeAspect="1"/>
          </p:cNvPicPr>
          <p:nvPr/>
        </p:nvPicPr>
        <p:blipFill>
          <a:blip r:embed="rId14"/>
          <a:stretch>
            <a:fillRect/>
          </a:stretch>
        </p:blipFill>
        <p:spPr>
          <a:xfrm>
            <a:off x="6019636" y="1988840"/>
            <a:ext cx="341334" cy="90923"/>
          </a:xfrm>
          <a:prstGeom prst="rect">
            <a:avLst/>
          </a:prstGeom>
        </p:spPr>
      </p:pic>
      <p:grpSp>
        <p:nvGrpSpPr>
          <p:cNvPr id="18" name="그룹 17">
            <a:extLst>
              <a:ext uri="{FF2B5EF4-FFF2-40B4-BE49-F238E27FC236}">
                <a16:creationId xmlns:a16="http://schemas.microsoft.com/office/drawing/2014/main" id="{D8599712-0612-41D4-ACAD-ED0B4DC9FAD9}"/>
              </a:ext>
            </a:extLst>
          </p:cNvPr>
          <p:cNvGrpSpPr/>
          <p:nvPr/>
        </p:nvGrpSpPr>
        <p:grpSpPr>
          <a:xfrm>
            <a:off x="7568042" y="1751934"/>
            <a:ext cx="341334" cy="774595"/>
            <a:chOff x="7568042" y="1602690"/>
            <a:chExt cx="341334" cy="774595"/>
          </a:xfrm>
        </p:grpSpPr>
        <p:pic>
          <p:nvPicPr>
            <p:cNvPr id="40" name="그림 39">
              <a:extLst>
                <a:ext uri="{FF2B5EF4-FFF2-40B4-BE49-F238E27FC236}">
                  <a16:creationId xmlns:a16="http://schemas.microsoft.com/office/drawing/2014/main" id="{9C4686E9-F9B2-40FF-AF3D-93163573F77B}"/>
                </a:ext>
              </a:extLst>
            </p:cNvPr>
            <p:cNvPicPr>
              <a:picLocks noChangeAspect="1"/>
            </p:cNvPicPr>
            <p:nvPr/>
          </p:nvPicPr>
          <p:blipFill>
            <a:blip r:embed="rId13"/>
            <a:stretch>
              <a:fillRect/>
            </a:stretch>
          </p:blipFill>
          <p:spPr>
            <a:xfrm>
              <a:off x="7576730" y="1690249"/>
              <a:ext cx="327315" cy="687036"/>
            </a:xfrm>
            <a:prstGeom prst="rect">
              <a:avLst/>
            </a:prstGeom>
          </p:spPr>
        </p:pic>
        <p:pic>
          <p:nvPicPr>
            <p:cNvPr id="42" name="그림 41">
              <a:extLst>
                <a:ext uri="{FF2B5EF4-FFF2-40B4-BE49-F238E27FC236}">
                  <a16:creationId xmlns:a16="http://schemas.microsoft.com/office/drawing/2014/main" id="{CFAD9E97-050B-4BB7-9C37-94D3760F8EC4}"/>
                </a:ext>
              </a:extLst>
            </p:cNvPr>
            <p:cNvPicPr>
              <a:picLocks noChangeAspect="1"/>
            </p:cNvPicPr>
            <p:nvPr/>
          </p:nvPicPr>
          <p:blipFill>
            <a:blip r:embed="rId14"/>
            <a:stretch>
              <a:fillRect/>
            </a:stretch>
          </p:blipFill>
          <p:spPr>
            <a:xfrm>
              <a:off x="7568042" y="1602690"/>
              <a:ext cx="341334" cy="90923"/>
            </a:xfrm>
            <a:prstGeom prst="rect">
              <a:avLst/>
            </a:prstGeom>
          </p:spPr>
        </p:pic>
      </p:grpSp>
      <p:sp>
        <p:nvSpPr>
          <p:cNvPr id="43" name="직사각형 42">
            <a:extLst>
              <a:ext uri="{FF2B5EF4-FFF2-40B4-BE49-F238E27FC236}">
                <a16:creationId xmlns:a16="http://schemas.microsoft.com/office/drawing/2014/main" id="{FD6E2241-DEE2-4F87-AF0A-7A7EB1A2557D}"/>
              </a:ext>
            </a:extLst>
          </p:cNvPr>
          <p:cNvSpPr/>
          <p:nvPr/>
        </p:nvSpPr>
        <p:spPr>
          <a:xfrm>
            <a:off x="6912100" y="5067749"/>
            <a:ext cx="2131808" cy="584775"/>
          </a:xfrm>
          <a:prstGeom prst="rect">
            <a:avLst/>
          </a:prstGeom>
        </p:spPr>
        <p:txBody>
          <a:bodyPr wrap="square">
            <a:spAutoFit/>
          </a:bodyPr>
          <a:lstStyle/>
          <a:p>
            <a:r>
              <a:rPr lang="en-US" altLang="ko-KR" sz="1600" dirty="0">
                <a:latin typeface="NimbusRomNo9L-Regu"/>
              </a:rPr>
              <a:t>Initial Bounding Box Proposal</a:t>
            </a:r>
            <a:endParaRPr lang="ko-KR" altLang="en-US" sz="1600" dirty="0"/>
          </a:p>
        </p:txBody>
      </p:sp>
      <p:sp>
        <p:nvSpPr>
          <p:cNvPr id="46" name="직사각형 45">
            <a:extLst>
              <a:ext uri="{FF2B5EF4-FFF2-40B4-BE49-F238E27FC236}">
                <a16:creationId xmlns:a16="http://schemas.microsoft.com/office/drawing/2014/main" id="{33B7741F-65E6-4DC7-ADD1-98784DC832A4}"/>
              </a:ext>
            </a:extLst>
          </p:cNvPr>
          <p:cNvSpPr/>
          <p:nvPr/>
        </p:nvSpPr>
        <p:spPr>
          <a:xfrm>
            <a:off x="204758" y="5887936"/>
            <a:ext cx="8352928" cy="461665"/>
          </a:xfrm>
          <a:prstGeom prst="rect">
            <a:avLst/>
          </a:prstGeom>
        </p:spPr>
        <p:txBody>
          <a:bodyPr wrap="square">
            <a:spAutoFit/>
          </a:bodyPr>
          <a:lstStyle/>
          <a:p>
            <a:r>
              <a:rPr lang="en-US" altLang="ko-KR" sz="1200" dirty="0">
                <a:latin typeface="Calibri" panose="020F0502020204030204" pitchFamily="34" charset="0"/>
                <a:cs typeface="Calibri" panose="020F0502020204030204" pitchFamily="34" charset="0"/>
              </a:rPr>
              <a:t>[1] Bai, </a:t>
            </a:r>
            <a:r>
              <a:rPr lang="en-US" altLang="ko-KR" sz="1200" dirty="0" err="1">
                <a:latin typeface="Calibri" panose="020F0502020204030204" pitchFamily="34" charset="0"/>
                <a:cs typeface="Calibri" panose="020F0502020204030204" pitchFamily="34" charset="0"/>
              </a:rPr>
              <a:t>Yancheng</a:t>
            </a:r>
            <a:r>
              <a:rPr lang="en-US" altLang="ko-KR" sz="1200" dirty="0">
                <a:latin typeface="Calibri" panose="020F0502020204030204" pitchFamily="34" charset="0"/>
                <a:cs typeface="Calibri" panose="020F0502020204030204" pitchFamily="34" charset="0"/>
              </a:rPr>
              <a:t>, and Bernard Ghanem. "Multi-branch fully convolutional network for face detection." </a:t>
            </a:r>
            <a:r>
              <a:rPr lang="en-US" altLang="ko-KR" sz="1200" dirty="0" err="1">
                <a:latin typeface="Calibri" panose="020F0502020204030204" pitchFamily="34" charset="0"/>
                <a:cs typeface="Calibri" panose="020F0502020204030204" pitchFamily="34" charset="0"/>
              </a:rPr>
              <a:t>arXiv</a:t>
            </a:r>
            <a:r>
              <a:rPr lang="en-US" altLang="ko-KR" sz="1200" dirty="0">
                <a:latin typeface="Calibri" panose="020F0502020204030204" pitchFamily="34" charset="0"/>
                <a:cs typeface="Calibri" panose="020F0502020204030204" pitchFamily="34" charset="0"/>
              </a:rPr>
              <a:t> preprint arXiv:1707.06330 (2017).</a:t>
            </a:r>
            <a:endParaRPr lang="ko-KR"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4829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altLang="ko-KR" dirty="0"/>
              <a:t>Step </a:t>
            </a:r>
            <a:r>
              <a:rPr lang="ko-KR" altLang="en-US" dirty="0"/>
              <a:t>③ </a:t>
            </a:r>
            <a:r>
              <a:rPr lang="en-US" altLang="ko-KR" dirty="0"/>
              <a:t>Distinct People on cropped image</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72</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dirty="0"/>
              <a:t>Machine Learning Framework for In-Disaster People Detection</a:t>
            </a:r>
            <a:endParaRPr lang="ko-KR" altLang="en-US" dirty="0"/>
          </a:p>
        </p:txBody>
      </p:sp>
      <p:sp>
        <p:nvSpPr>
          <p:cNvPr id="17" name="텍스트 개체 틀 6">
            <a:extLst>
              <a:ext uri="{FF2B5EF4-FFF2-40B4-BE49-F238E27FC236}">
                <a16:creationId xmlns:a16="http://schemas.microsoft.com/office/drawing/2014/main" id="{1FA09992-B752-46C3-9690-5A10B4BE23AA}"/>
              </a:ext>
            </a:extLst>
          </p:cNvPr>
          <p:cNvSpPr txBox="1">
            <a:spLocks/>
          </p:cNvSpPr>
          <p:nvPr/>
        </p:nvSpPr>
        <p:spPr bwMode="auto">
          <a:xfrm>
            <a:off x="142843" y="764704"/>
            <a:ext cx="8858312" cy="5521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80975" indent="-180975" algn="l" rtl="0" fontAlgn="base" latinLnBrk="0">
              <a:lnSpc>
                <a:spcPct val="100000"/>
              </a:lnSpc>
              <a:spcBef>
                <a:spcPts val="1200"/>
              </a:spcBef>
              <a:spcAft>
                <a:spcPct val="0"/>
              </a:spcAft>
              <a:buFont typeface="Arial" charset="0"/>
              <a:buChar char="•"/>
              <a:defRPr sz="2400" b="1" kern="1200">
                <a:solidFill>
                  <a:srgbClr val="0000FF"/>
                </a:solidFill>
                <a:latin typeface="Calibri" panose="020F0502020204030204" pitchFamily="34" charset="0"/>
                <a:ea typeface="+mn-ea"/>
                <a:cs typeface="Calibri" panose="020F0502020204030204" pitchFamily="34" charset="0"/>
              </a:defRPr>
            </a:lvl1pPr>
            <a:lvl2pPr marL="450850" indent="-200025" algn="l" rtl="0" fontAlgn="base" latinLnBrk="0">
              <a:lnSpc>
                <a:spcPct val="100000"/>
              </a:lnSpc>
              <a:spcBef>
                <a:spcPts val="900"/>
              </a:spcBef>
              <a:spcAft>
                <a:spcPct val="0"/>
              </a:spcAft>
              <a:buFont typeface="Arial" panose="020B0604020202020204" pitchFamily="34" charset="0"/>
              <a:buChar char="•"/>
              <a:defRPr sz="2000" b="1" kern="1200">
                <a:solidFill>
                  <a:schemeClr val="tx1"/>
                </a:solidFill>
                <a:latin typeface="Calibri" panose="020F0502020204030204" pitchFamily="34" charset="0"/>
                <a:ea typeface="+mn-ea"/>
                <a:cs typeface="Calibri" panose="020F0502020204030204" pitchFamily="34" charset="0"/>
              </a:defRPr>
            </a:lvl2pPr>
            <a:lvl3pPr marL="631825" indent="-155575" algn="l" rtl="0" fontAlgn="base" latinLnBrk="0">
              <a:lnSpc>
                <a:spcPct val="100000"/>
              </a:lnSpc>
              <a:spcBef>
                <a:spcPts val="6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901700" indent="-238125" algn="l" rtl="0" fontAlgn="base" latinLnBrk="0">
              <a:lnSpc>
                <a:spcPct val="100000"/>
              </a:lnSpc>
              <a:spcBef>
                <a:spcPts val="1200"/>
              </a:spcBef>
              <a:spcAft>
                <a:spcPct val="0"/>
              </a:spcAft>
              <a:buFont typeface="Arial" charset="0"/>
              <a:buChar char="–"/>
              <a:defRPr sz="1600" kern="1200">
                <a:solidFill>
                  <a:schemeClr val="tx1"/>
                </a:solidFill>
                <a:latin typeface="Calibri" panose="020F0502020204030204" pitchFamily="34" charset="0"/>
                <a:ea typeface="+mn-ea"/>
                <a:cs typeface="Calibri" panose="020F0502020204030204" pitchFamily="34" charset="0"/>
              </a:defRPr>
            </a:lvl4pPr>
            <a:lvl5pPr marL="1081088" indent="-153988" algn="l" rtl="0" fontAlgn="base" latinLnBrk="0">
              <a:lnSpc>
                <a:spcPct val="100000"/>
              </a:lnSpc>
              <a:spcBef>
                <a:spcPts val="1200"/>
              </a:spcBef>
              <a:spcAft>
                <a:spcPct val="0"/>
              </a:spcAft>
              <a:buFont typeface="Arial" charset="0"/>
              <a:buChar char="»"/>
              <a:defRPr sz="14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dirty="0"/>
              <a:t>Algorithm of People Distinction</a:t>
            </a:r>
          </a:p>
          <a:p>
            <a:pPr marL="0" indent="0">
              <a:buFont typeface="Arial" charset="0"/>
              <a:buNone/>
            </a:pPr>
            <a:endParaRPr kumimoji="0" lang="en-US" dirty="0"/>
          </a:p>
        </p:txBody>
      </p:sp>
      <mc:AlternateContent xmlns:mc="http://schemas.openxmlformats.org/markup-compatibility/2006" xmlns:a14="http://schemas.microsoft.com/office/drawing/2010/main">
        <mc:Choice Requires="a14">
          <p:graphicFrame>
            <p:nvGraphicFramePr>
              <p:cNvPr id="18" name="표 17">
                <a:extLst>
                  <a:ext uri="{FF2B5EF4-FFF2-40B4-BE49-F238E27FC236}">
                    <a16:creationId xmlns:a16="http://schemas.microsoft.com/office/drawing/2014/main" id="{07095501-4C81-4334-83C3-9456489E7BEF}"/>
                  </a:ext>
                </a:extLst>
              </p:cNvPr>
              <p:cNvGraphicFramePr>
                <a:graphicFrameLocks noGrp="1"/>
              </p:cNvGraphicFramePr>
              <p:nvPr>
                <p:extLst>
                  <p:ext uri="{D42A27DB-BD31-4B8C-83A1-F6EECF244321}">
                    <p14:modId xmlns:p14="http://schemas.microsoft.com/office/powerpoint/2010/main" val="2268056488"/>
                  </p:ext>
                </p:extLst>
              </p:nvPr>
            </p:nvGraphicFramePr>
            <p:xfrm>
              <a:off x="863588" y="1418325"/>
              <a:ext cx="7632848" cy="3754120"/>
            </p:xfrm>
            <a:graphic>
              <a:graphicData uri="http://schemas.openxmlformats.org/drawingml/2006/table">
                <a:tbl>
                  <a:tblPr firstRow="1" bandRow="1">
                    <a:tableStyleId>{5C22544A-7EE6-4342-B048-85BDC9FD1C3A}</a:tableStyleId>
                  </a:tblPr>
                  <a:tblGrid>
                    <a:gridCol w="7632848">
                      <a:extLst>
                        <a:ext uri="{9D8B030D-6E8A-4147-A177-3AD203B41FA5}">
                          <a16:colId xmlns:a16="http://schemas.microsoft.com/office/drawing/2014/main" val="3553841158"/>
                        </a:ext>
                      </a:extLst>
                    </a:gridCol>
                  </a:tblGrid>
                  <a:tr h="370840">
                    <a:tc>
                      <a:txBody>
                        <a:bodyPr/>
                        <a:lstStyle/>
                        <a:p>
                          <a:pPr latinLnBrk="1"/>
                          <a:r>
                            <a:rPr lang="en-US" altLang="ko-KR" dirty="0">
                              <a:solidFill>
                                <a:schemeClr val="tx1"/>
                              </a:solidFill>
                              <a:latin typeface="Calibri" panose="020F0502020204030204" pitchFamily="34" charset="0"/>
                              <a:cs typeface="Calibri" panose="020F0502020204030204" pitchFamily="34" charset="0"/>
                            </a:rPr>
                            <a:t>Algorithm 2 People Distinction</a:t>
                          </a:r>
                          <a:endParaRPr lang="ko-KR" altLang="en-US" dirty="0">
                            <a:solidFill>
                              <a:schemeClr val="tx1"/>
                            </a:solidFill>
                            <a:latin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2855455"/>
                      </a:ext>
                    </a:extLst>
                  </a:tr>
                  <a:tr h="370840">
                    <a:tc>
                      <a:txBody>
                        <a:bodyPr/>
                        <a:lstStyle/>
                        <a:p>
                          <a:pPr marL="0" indent="0" latinLnBrk="1">
                            <a:buFont typeface="Arial" panose="020B0604020202020204" pitchFamily="34" charset="0"/>
                            <a:buNone/>
                          </a:pPr>
                          <a:r>
                            <a:rPr lang="en-US" altLang="ko-KR" b="1" dirty="0">
                              <a:solidFill>
                                <a:schemeClr val="tx1"/>
                              </a:solidFill>
                              <a:latin typeface="Calibri" panose="020F0502020204030204" pitchFamily="34" charset="0"/>
                              <a:cs typeface="Calibri" panose="020F0502020204030204" pitchFamily="34" charset="0"/>
                            </a:rPr>
                            <a:t>Input : </a:t>
                          </a:r>
                          <a:r>
                            <a:rPr lang="en-US" altLang="ko-KR" b="1" i="1" dirty="0">
                              <a:solidFill>
                                <a:schemeClr val="tx1"/>
                              </a:solidFill>
                              <a:latin typeface="Calibri" panose="020F0502020204030204" pitchFamily="34" charset="0"/>
                              <a:cs typeface="Calibri" panose="020F0502020204030204" pitchFamily="34" charset="0"/>
                            </a:rPr>
                            <a:t>Initial bounding box prop</a:t>
                          </a:r>
                          <a:r>
                            <a:rPr lang="en-US" altLang="ko-KR" b="1" dirty="0">
                              <a:solidFill>
                                <a:schemeClr val="tx1"/>
                              </a:solidFill>
                              <a:latin typeface="Calibri" panose="020F0502020204030204" pitchFamily="34" charset="0"/>
                              <a:cs typeface="Calibri" panose="020F0502020204030204" pitchFamily="34" charset="0"/>
                            </a:rPr>
                            <a:t>osal</a:t>
                          </a:r>
                        </a:p>
                        <a:p>
                          <a:pPr marL="285750" indent="-285750" latinLnBrk="1">
                            <a:buFont typeface="Arial" panose="020B0604020202020204" pitchFamily="34" charset="0"/>
                            <a:buChar char="•"/>
                          </a:pPr>
                          <a:r>
                            <a:rPr lang="en-US" altLang="ko-KR" b="1" dirty="0">
                              <a:solidFill>
                                <a:schemeClr val="tx1"/>
                              </a:solidFill>
                              <a:latin typeface="Calibri" panose="020F0502020204030204" pitchFamily="34" charset="0"/>
                              <a:cs typeface="Calibri" panose="020F0502020204030204" pitchFamily="34" charset="0"/>
                            </a:rPr>
                            <a:t>Initialization:</a:t>
                          </a:r>
                          <a:r>
                            <a:rPr lang="en-US" altLang="ko-KR" dirty="0">
                              <a:solidFill>
                                <a:schemeClr val="tx1"/>
                              </a:solidFill>
                              <a:latin typeface="Calibri" panose="020F0502020204030204" pitchFamily="34" charset="0"/>
                              <a:cs typeface="Calibri" panose="020F0502020204030204" pitchFamily="34" charset="0"/>
                            </a:rPr>
                            <a:t> </a:t>
                          </a:r>
                        </a:p>
                        <a:p>
                          <a:pPr marL="800100" lvl="1" indent="-342900" latinLnBrk="1">
                            <a:buFont typeface="+mj-lt"/>
                            <a:buAutoNum type="arabicParenR"/>
                          </a:pPr>
                          <a:r>
                            <a:rPr lang="en-US" altLang="ko-KR" i="0" dirty="0">
                              <a:solidFill>
                                <a:schemeClr val="tx1"/>
                              </a:solidFill>
                              <a:latin typeface="Calibri" panose="020F0502020204030204" pitchFamily="34" charset="0"/>
                              <a:cs typeface="Calibri" panose="020F0502020204030204" pitchFamily="34" charset="0"/>
                            </a:rPr>
                            <a:t>iteration Count = 0;</a:t>
                          </a:r>
                          <a:r>
                            <a:rPr lang="en-US" altLang="ko-KR" dirty="0">
                              <a:solidFill>
                                <a:schemeClr val="tx1"/>
                              </a:solidFill>
                              <a:latin typeface="Calibri" panose="020F0502020204030204" pitchFamily="34" charset="0"/>
                              <a:cs typeface="Calibri" panose="020F0502020204030204" pitchFamily="34" charset="0"/>
                            </a:rPr>
                            <a:t> </a:t>
                          </a:r>
                        </a:p>
                        <a:p>
                          <a:pPr marL="285750" indent="-285750" latinLnBrk="1">
                            <a:buFont typeface="Arial" panose="020B0604020202020204" pitchFamily="34" charset="0"/>
                            <a:buChar char="•"/>
                          </a:pPr>
                          <a:r>
                            <a:rPr lang="en-US" altLang="ko-KR" b="1" dirty="0">
                              <a:solidFill>
                                <a:schemeClr val="tx1"/>
                              </a:solidFill>
                              <a:latin typeface="Calibri" panose="020F0502020204030204" pitchFamily="34" charset="0"/>
                              <a:cs typeface="Calibri" panose="020F0502020204030204" pitchFamily="34" charset="0"/>
                            </a:rPr>
                            <a:t>While not </a:t>
                          </a:r>
                          <a:r>
                            <a:rPr lang="en-US" altLang="ko-KR" dirty="0">
                              <a:solidFill>
                                <a:schemeClr val="tx1"/>
                              </a:solidFill>
                              <a:latin typeface="Calibri" panose="020F0502020204030204" pitchFamily="34" charset="0"/>
                              <a:cs typeface="Calibri" panose="020F0502020204030204" pitchFamily="34" charset="0"/>
                            </a:rPr>
                            <a:t>compute </a:t>
                          </a:r>
                          <a:r>
                            <a:rPr lang="en-US" altLang="ko-KR" b="1" dirty="0">
                              <a:solidFill>
                                <a:schemeClr val="tx1"/>
                              </a:solidFill>
                              <a:latin typeface="Calibri" panose="020F0502020204030204" pitchFamily="34" charset="0"/>
                              <a:cs typeface="Calibri" panose="020F0502020204030204" pitchFamily="34" charset="0"/>
                            </a:rPr>
                            <a:t>do</a:t>
                          </a:r>
                        </a:p>
                        <a:p>
                          <a:pPr marL="800100" marR="0" lvl="1" indent="-342900" algn="l" defTabSz="914400" rtl="0" eaLnBrk="1" fontAlgn="auto" latinLnBrk="1" hangingPunct="1">
                            <a:lnSpc>
                              <a:spcPct val="100000"/>
                            </a:lnSpc>
                            <a:spcBef>
                              <a:spcPts val="0"/>
                            </a:spcBef>
                            <a:spcAft>
                              <a:spcPts val="0"/>
                            </a:spcAft>
                            <a:buClrTx/>
                            <a:buSzTx/>
                            <a:buFont typeface="+mj-lt"/>
                            <a:buAutoNum type="arabicParenR"/>
                            <a:tabLst/>
                            <a:defRPr/>
                          </a:pPr>
                          <a:r>
                            <a:rPr lang="en-US" altLang="ko-KR" b="0" i="0" dirty="0">
                              <a:solidFill>
                                <a:schemeClr val="tx1"/>
                              </a:solidFill>
                              <a:latin typeface="Calibri" panose="020F0502020204030204" pitchFamily="34" charset="0"/>
                              <a:cs typeface="Calibri" panose="020F0502020204030204" pitchFamily="34" charset="0"/>
                            </a:rPr>
                            <a:t>Iteration count  ++; </a:t>
                          </a:r>
                        </a:p>
                        <a:p>
                          <a:pPr marL="800100" marR="0" lvl="1" indent="-342900" algn="l" defTabSz="914400" rtl="0" eaLnBrk="1" fontAlgn="auto" latinLnBrk="1" hangingPunct="1">
                            <a:lnSpc>
                              <a:spcPct val="100000"/>
                            </a:lnSpc>
                            <a:spcBef>
                              <a:spcPts val="0"/>
                            </a:spcBef>
                            <a:spcAft>
                              <a:spcPts val="0"/>
                            </a:spcAft>
                            <a:buClrTx/>
                            <a:buSzTx/>
                            <a:buFont typeface="+mj-lt"/>
                            <a:buAutoNum type="arabicParenR"/>
                            <a:tabLst/>
                            <a:defRPr/>
                          </a:pPr>
                          <a14:m>
                            <m:oMath xmlns:m="http://schemas.openxmlformats.org/officeDocument/2006/math">
                              <m:r>
                                <a:rPr lang="en-US" altLang="ko-KR" b="0" i="1" smtClean="0">
                                  <a:solidFill>
                                    <a:schemeClr val="tx1"/>
                                  </a:solidFill>
                                  <a:latin typeface="Cambria Math" panose="02040503050406030204" pitchFamily="18" charset="0"/>
                                </a:rPr>
                                <m:t>𝑝𝑒𝑜𝑝𝑙𝑒</m:t>
                              </m:r>
                              <m:r>
                                <a:rPr lang="en-US" altLang="ko-KR" b="0" i="1" smtClean="0">
                                  <a:solidFill>
                                    <a:schemeClr val="tx1"/>
                                  </a:solidFill>
                                  <a:latin typeface="Cambria Math" panose="02040503050406030204" pitchFamily="18" charset="0"/>
                                </a:rPr>
                                <m:t> </m:t>
                              </m:r>
                              <m:r>
                                <a:rPr lang="en-US" altLang="ko-KR" b="0" i="1" smtClean="0">
                                  <a:solidFill>
                                    <a:schemeClr val="tx1"/>
                                  </a:solidFill>
                                  <a:latin typeface="Cambria Math" panose="02040503050406030204" pitchFamily="18" charset="0"/>
                                </a:rPr>
                                <m:t>𝑑𝑖𝑠𝑡𝑖𝑛𝑐𝑡𝑖𝑜𝑛</m:t>
                              </m:r>
                              <m:r>
                                <a:rPr lang="en-US" altLang="ko-KR" b="0" i="1" smtClean="0">
                                  <a:solidFill>
                                    <a:schemeClr val="tx1"/>
                                  </a:solidFill>
                                  <a:latin typeface="Cambria Math" panose="02040503050406030204" pitchFamily="18" charset="0"/>
                                </a:rPr>
                                <m:t> </m:t>
                              </m:r>
                              <m:r>
                                <a:rPr lang="en-US" altLang="ko-KR" b="0" i="1" smtClean="0">
                                  <a:solidFill>
                                    <a:schemeClr val="tx1"/>
                                  </a:solidFill>
                                  <a:latin typeface="Cambria Math" panose="02040503050406030204" pitchFamily="18" charset="0"/>
                                </a:rPr>
                                <m:t>𝑐𝑜𝑢𝑛𝑡</m:t>
                              </m:r>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𝑓</m:t>
                              </m:r>
                              <m:d>
                                <m:dPr>
                                  <m:ctrlPr>
                                    <a:rPr lang="en-US" altLang="ko-KR" b="0" i="1" smtClean="0">
                                      <a:solidFill>
                                        <a:schemeClr val="tx1"/>
                                      </a:solidFill>
                                      <a:latin typeface="Cambria Math" panose="02040503050406030204" pitchFamily="18" charset="0"/>
                                    </a:rPr>
                                  </m:ctrlPr>
                                </m:dPr>
                                <m:e>
                                  <m:r>
                                    <a:rPr lang="en-US" altLang="ko-KR" b="0" i="1" smtClean="0">
                                      <a:solidFill>
                                        <a:schemeClr val="tx1"/>
                                      </a:solidFill>
                                      <a:latin typeface="Cambria Math" panose="02040503050406030204" pitchFamily="18" charset="0"/>
                                    </a:rPr>
                                    <m:t>𝑏𝑜𝑢𝑛𝑑𝑖𝑛𝑔</m:t>
                                  </m:r>
                                  <m:r>
                                    <a:rPr lang="en-US" altLang="ko-KR" b="0" i="1" smtClean="0">
                                      <a:solidFill>
                                        <a:schemeClr val="tx1"/>
                                      </a:solidFill>
                                      <a:latin typeface="Cambria Math" panose="02040503050406030204" pitchFamily="18" charset="0"/>
                                    </a:rPr>
                                    <m:t> </m:t>
                                  </m:r>
                                  <m:r>
                                    <a:rPr lang="en-US" altLang="ko-KR" b="0" i="1" smtClean="0">
                                      <a:solidFill>
                                        <a:schemeClr val="tx1"/>
                                      </a:solidFill>
                                      <a:latin typeface="Cambria Math" panose="02040503050406030204" pitchFamily="18" charset="0"/>
                                    </a:rPr>
                                    <m:t>𝑏𝑜𝑥</m:t>
                                  </m:r>
                                  <m:r>
                                    <a:rPr lang="en-US" altLang="ko-KR" b="0" i="1" smtClean="0">
                                      <a:solidFill>
                                        <a:schemeClr val="tx1"/>
                                      </a:solidFill>
                                      <a:latin typeface="Cambria Math" panose="02040503050406030204" pitchFamily="18" charset="0"/>
                                    </a:rPr>
                                    <m:t> </m:t>
                                  </m:r>
                                  <m:r>
                                    <a:rPr lang="en-US" altLang="ko-KR" b="0" i="1" smtClean="0">
                                      <a:solidFill>
                                        <a:schemeClr val="tx1"/>
                                      </a:solidFill>
                                      <a:latin typeface="Cambria Math" panose="02040503050406030204" pitchFamily="18" charset="0"/>
                                    </a:rPr>
                                    <m:t>𝑝𝑟𝑜𝑝𝑜𝑠𝑎𝑙</m:t>
                                  </m:r>
                                </m:e>
                              </m:d>
                            </m:oMath>
                          </a14:m>
                          <a:endParaRPr lang="en-US" altLang="ko-KR" b="0" i="1" dirty="0">
                            <a:solidFill>
                              <a:schemeClr val="tx1"/>
                            </a:solidFill>
                            <a:latin typeface="Cambria Math" panose="02040503050406030204" pitchFamily="18" charset="0"/>
                          </a:endParaRPr>
                        </a:p>
                        <a:p>
                          <a:pPr marL="800100" lvl="1" indent="-342900" latinLnBrk="1">
                            <a:buFont typeface="+mj-lt"/>
                            <a:buAutoNum type="arabicParenR"/>
                          </a:pPr>
                          <a:r>
                            <a:rPr lang="en-US" altLang="ko-KR" b="0" i="0" baseline="0" dirty="0">
                              <a:solidFill>
                                <a:schemeClr val="tx1"/>
                              </a:solidFill>
                              <a:latin typeface="Calibri" panose="020F0502020204030204" pitchFamily="34" charset="0"/>
                              <a:cs typeface="Calibri" panose="020F0502020204030204" pitchFamily="34" charset="0"/>
                            </a:rPr>
                            <a:t>if </a:t>
                          </a:r>
                          <a:r>
                            <a:rPr lang="en-US" altLang="ko-KR" b="0" i="1" baseline="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n-US" altLang="ko-KR" b="0" i="1" smtClean="0">
                                  <a:solidFill>
                                    <a:schemeClr val="tx1"/>
                                  </a:solidFill>
                                  <a:latin typeface="Cambria Math" panose="02040503050406030204" pitchFamily="18" charset="0"/>
                                </a:rPr>
                                <m:t>𝑝𝑒𝑜𝑝𝑙𝑒</m:t>
                              </m:r>
                              <m:r>
                                <a:rPr lang="en-US" altLang="ko-KR" b="0" i="1" smtClean="0">
                                  <a:solidFill>
                                    <a:schemeClr val="tx1"/>
                                  </a:solidFill>
                                  <a:latin typeface="Cambria Math" panose="02040503050406030204" pitchFamily="18" charset="0"/>
                                </a:rPr>
                                <m:t> </m:t>
                              </m:r>
                              <m:r>
                                <a:rPr lang="en-US" altLang="ko-KR" b="0" i="1" smtClean="0">
                                  <a:solidFill>
                                    <a:schemeClr val="tx1"/>
                                  </a:solidFill>
                                  <a:latin typeface="Cambria Math" panose="02040503050406030204" pitchFamily="18" charset="0"/>
                                </a:rPr>
                                <m:t>𝑑𝑖𝑠𝑡𝑖𝑛𝑐𝑡𝑖𝑜𝑛</m:t>
                              </m:r>
                              <m:r>
                                <a:rPr lang="en-US" altLang="ko-KR" b="0" i="1" smtClean="0">
                                  <a:solidFill>
                                    <a:schemeClr val="tx1"/>
                                  </a:solidFill>
                                  <a:latin typeface="Cambria Math" panose="02040503050406030204" pitchFamily="18" charset="0"/>
                                </a:rPr>
                                <m:t> </m:t>
                              </m:r>
                              <m:r>
                                <a:rPr lang="en-US" altLang="ko-KR" b="0" i="1" smtClean="0">
                                  <a:solidFill>
                                    <a:schemeClr val="tx1"/>
                                  </a:solidFill>
                                  <a:latin typeface="Cambria Math" panose="02040503050406030204" pitchFamily="18" charset="0"/>
                                </a:rPr>
                                <m:t>𝑐𝑜𝑢𝑛𝑡</m:t>
                              </m:r>
                            </m:oMath>
                          </a14:m>
                          <a:r>
                            <a:rPr lang="en-US" altLang="ko-KR" b="0" i="1" baseline="0" dirty="0">
                              <a:solidFill>
                                <a:schemeClr val="tx1"/>
                              </a:solidFill>
                              <a:latin typeface="Calibri" panose="020F0502020204030204" pitchFamily="34" charset="0"/>
                              <a:cs typeface="Calibri" panose="020F0502020204030204" pitchFamily="34" charset="0"/>
                            </a:rPr>
                            <a:t> &gt;  1 and </a:t>
                          </a:r>
                          <a:br>
                            <a:rPr lang="en-US" altLang="ko-KR" b="0" i="1" baseline="0" dirty="0">
                              <a:solidFill>
                                <a:schemeClr val="tx1"/>
                              </a:solidFill>
                              <a:latin typeface="Calibri" panose="020F0502020204030204" pitchFamily="34" charset="0"/>
                              <a:cs typeface="Calibri" panose="020F0502020204030204" pitchFamily="34" charset="0"/>
                            </a:rPr>
                          </a:br>
                          <a:r>
                            <a:rPr lang="en-US" altLang="ko-KR" b="0" i="1" baseline="0" dirty="0">
                              <a:solidFill>
                                <a:schemeClr val="tx1"/>
                              </a:solidFill>
                              <a:latin typeface="Calibri" panose="020F0502020204030204" pitchFamily="34" charset="0"/>
                              <a:cs typeface="Calibri" panose="020F0502020204030204" pitchFamily="34" charset="0"/>
                            </a:rPr>
                            <a:t>Person probability ratio on input  </a:t>
                          </a:r>
                          <a:r>
                            <a:rPr lang="en-US" altLang="ko-KR" b="0" i="0" baseline="0" dirty="0">
                              <a:solidFill>
                                <a:schemeClr val="tx1"/>
                              </a:solidFill>
                              <a:latin typeface="Calibri" panose="020F0502020204030204" pitchFamily="34" charset="0"/>
                              <a:cs typeface="Calibri" panose="020F0502020204030204" pitchFamily="34" charset="0"/>
                            </a:rPr>
                            <a:t>then</a:t>
                          </a:r>
                          <a:r>
                            <a:rPr lang="en-US" altLang="ko-KR" b="0" i="1" baseline="0" dirty="0">
                              <a:solidFill>
                                <a:schemeClr val="tx1"/>
                              </a:solidFill>
                              <a:latin typeface="Calibri" panose="020F0502020204030204" pitchFamily="34" charset="0"/>
                              <a:cs typeface="Calibri" panose="020F0502020204030204" pitchFamily="34" charset="0"/>
                            </a:rPr>
                            <a:t> </a:t>
                          </a:r>
                        </a:p>
                        <a:p>
                          <a:pPr marL="457200" lvl="1" indent="0" latinLnBrk="1">
                            <a:buFont typeface="+mj-lt"/>
                            <a:buNone/>
                          </a:pPr>
                          <a:r>
                            <a:rPr lang="en-US" altLang="ko-KR" b="0" i="1" baseline="0" dirty="0">
                              <a:solidFill>
                                <a:schemeClr val="tx1"/>
                              </a:solidFill>
                              <a:latin typeface="Calibri" panose="020F0502020204030204" pitchFamily="34" charset="0"/>
                              <a:cs typeface="Calibri" panose="020F0502020204030204" pitchFamily="34" charset="0"/>
                            </a:rPr>
                            <a:t>       Refinement ;</a:t>
                          </a:r>
                          <a:br>
                            <a:rPr lang="en-US" altLang="ko-KR" b="0" i="1" baseline="0" dirty="0">
                              <a:solidFill>
                                <a:schemeClr val="tx1"/>
                              </a:solidFill>
                              <a:latin typeface="Calibri" panose="020F0502020204030204" pitchFamily="34" charset="0"/>
                              <a:cs typeface="Calibri" panose="020F0502020204030204" pitchFamily="34" charset="0"/>
                            </a:rPr>
                          </a:br>
                          <a:r>
                            <a:rPr lang="en-US" altLang="ko-KR" b="0" i="0" baseline="0" dirty="0">
                              <a:solidFill>
                                <a:schemeClr val="tx1"/>
                              </a:solidFill>
                              <a:latin typeface="Calibri" panose="020F0502020204030204" pitchFamily="34" charset="0"/>
                              <a:cs typeface="Calibri" panose="020F0502020204030204" pitchFamily="34" charset="0"/>
                            </a:rPr>
                            <a:t>else </a:t>
                          </a:r>
                          <a:r>
                            <a:rPr lang="en-US" altLang="ko-KR" b="0" i="1" baseline="0" dirty="0">
                              <a:solidFill>
                                <a:schemeClr val="tx1"/>
                              </a:solidFill>
                              <a:latin typeface="Calibri" panose="020F0502020204030204" pitchFamily="34" charset="0"/>
                              <a:cs typeface="Calibri" panose="020F0502020204030204" pitchFamily="34" charset="0"/>
                            </a:rPr>
                            <a:t>continue; </a:t>
                          </a:r>
                          <a:endParaRPr lang="en-US" altLang="ko-KR" b="0" dirty="0">
                            <a:solidFill>
                              <a:schemeClr val="tx1"/>
                            </a:solidFill>
                            <a:latin typeface="Calibri" panose="020F0502020204030204" pitchFamily="34" charset="0"/>
                            <a:cs typeface="Calibri" panose="020F0502020204030204" pitchFamily="34" charset="0"/>
                          </a:endParaRPr>
                        </a:p>
                        <a:p>
                          <a:pPr marL="0" lvl="0" indent="0" latinLnBrk="1">
                            <a:buFont typeface="+mj-lt"/>
                            <a:buNone/>
                          </a:pPr>
                          <a:r>
                            <a:rPr lang="en-US" altLang="ko-KR" b="1" dirty="0">
                              <a:solidFill>
                                <a:schemeClr val="tx1"/>
                              </a:solidFill>
                              <a:latin typeface="Calibri" panose="020F0502020204030204" pitchFamily="34" charset="0"/>
                              <a:cs typeface="Calibri" panose="020F0502020204030204" pitchFamily="34" charset="0"/>
                            </a:rPr>
                            <a:t>End while</a:t>
                          </a:r>
                        </a:p>
                        <a:p>
                          <a:pPr marL="0" lvl="0" indent="0" latinLnBrk="1">
                            <a:buFont typeface="+mj-lt"/>
                            <a:buNone/>
                          </a:pPr>
                          <a:r>
                            <a:rPr lang="en-US" altLang="ko-KR" b="1" dirty="0">
                              <a:solidFill>
                                <a:schemeClr val="tx1"/>
                              </a:solidFill>
                              <a:latin typeface="Calibri" panose="020F0502020204030204" pitchFamily="34" charset="0"/>
                              <a:cs typeface="Calibri" panose="020F0502020204030204" pitchFamily="34" charset="0"/>
                            </a:rPr>
                            <a:t>Output </a:t>
                          </a:r>
                          <a:r>
                            <a:rPr lang="en-US" altLang="ko-KR" b="1" baseline="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n-US" altLang="ko-KR" sz="1800" b="1" i="1" smtClean="0">
                                  <a:solidFill>
                                    <a:schemeClr val="tx1"/>
                                  </a:solidFill>
                                  <a:latin typeface="Cambria Math" panose="02040503050406030204" pitchFamily="18" charset="0"/>
                                  <a:ea typeface="Cambria Math" charset="0"/>
                                  <a:cs typeface="Cambria Math" charset="0"/>
                                </a:rPr>
                                <m:t>𝑰𝒏𝒊𝒕𝒊𝒂𝒍</m:t>
                              </m:r>
                              <m:r>
                                <a:rPr lang="en-US" altLang="ko-KR" sz="1800" b="1" i="1" smtClean="0">
                                  <a:solidFill>
                                    <a:schemeClr val="tx1"/>
                                  </a:solidFill>
                                  <a:latin typeface="Cambria Math" panose="02040503050406030204" pitchFamily="18" charset="0"/>
                                  <a:ea typeface="Cambria Math" charset="0"/>
                                  <a:cs typeface="Cambria Math" charset="0"/>
                                </a:rPr>
                                <m:t> </m:t>
                              </m:r>
                              <m:r>
                                <a:rPr lang="en-US" altLang="ko-KR" sz="1800" b="1" i="1" smtClean="0">
                                  <a:solidFill>
                                    <a:schemeClr val="tx1"/>
                                  </a:solidFill>
                                  <a:latin typeface="Cambria Math" panose="02040503050406030204" pitchFamily="18" charset="0"/>
                                  <a:ea typeface="Cambria Math" charset="0"/>
                                  <a:cs typeface="Cambria Math" charset="0"/>
                                </a:rPr>
                                <m:t>𝒃𝒐𝒖𝒏𝒅𝒊𝒏𝒈</m:t>
                              </m:r>
                              <m:r>
                                <a:rPr lang="en-US" altLang="ko-KR" sz="1800" b="1" i="1" smtClean="0">
                                  <a:solidFill>
                                    <a:schemeClr val="tx1"/>
                                  </a:solidFill>
                                  <a:latin typeface="Cambria Math" panose="02040503050406030204" pitchFamily="18" charset="0"/>
                                  <a:ea typeface="Cambria Math" charset="0"/>
                                  <a:cs typeface="Cambria Math" charset="0"/>
                                </a:rPr>
                                <m:t> </m:t>
                              </m:r>
                              <m:r>
                                <a:rPr lang="en-US" altLang="ko-KR" sz="1800" b="1" i="1" smtClean="0">
                                  <a:solidFill>
                                    <a:schemeClr val="tx1"/>
                                  </a:solidFill>
                                  <a:latin typeface="Cambria Math" panose="02040503050406030204" pitchFamily="18" charset="0"/>
                                  <a:ea typeface="Cambria Math" charset="0"/>
                                  <a:cs typeface="Cambria Math" charset="0"/>
                                </a:rPr>
                                <m:t>𝒃𝒐𝒙</m:t>
                              </m:r>
                              <m:r>
                                <a:rPr lang="en-US" altLang="ko-KR" sz="1800" b="1" i="1" smtClean="0">
                                  <a:solidFill>
                                    <a:schemeClr val="tx1"/>
                                  </a:solidFill>
                                  <a:latin typeface="Cambria Math" panose="02040503050406030204" pitchFamily="18" charset="0"/>
                                  <a:ea typeface="Cambria Math" charset="0"/>
                                  <a:cs typeface="Cambria Math" charset="0"/>
                                </a:rPr>
                                <m:t> </m:t>
                              </m:r>
                              <m:r>
                                <a:rPr lang="en-US" altLang="ko-KR" sz="1800" b="1" i="1" smtClean="0">
                                  <a:solidFill>
                                    <a:schemeClr val="tx1"/>
                                  </a:solidFill>
                                  <a:latin typeface="Cambria Math" panose="02040503050406030204" pitchFamily="18" charset="0"/>
                                  <a:ea typeface="Cambria Math" charset="0"/>
                                  <a:cs typeface="Cambria Math" charset="0"/>
                                </a:rPr>
                                <m:t>𝒑𝒓𝒐𝒑𝒐𝒔𝒂𝒍</m:t>
                              </m:r>
                            </m:oMath>
                          </a14:m>
                          <a:r>
                            <a:rPr lang="en-US" altLang="ko-KR" b="1" dirty="0">
                              <a:solidFill>
                                <a:schemeClr val="tx1"/>
                              </a:solidFill>
                              <a:latin typeface="Calibri" panose="020F0502020204030204" pitchFamily="34" charset="0"/>
                              <a:cs typeface="Calibri" panose="020F0502020204030204" pitchFamily="34" charset="0"/>
                            </a:rPr>
                            <a:t>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019870"/>
                      </a:ext>
                    </a:extLst>
                  </a:tr>
                </a:tbl>
              </a:graphicData>
            </a:graphic>
          </p:graphicFrame>
        </mc:Choice>
        <mc:Fallback xmlns="">
          <p:graphicFrame>
            <p:nvGraphicFramePr>
              <p:cNvPr id="18" name="표 17">
                <a:extLst>
                  <a:ext uri="{FF2B5EF4-FFF2-40B4-BE49-F238E27FC236}">
                    <a16:creationId xmlns:a16="http://schemas.microsoft.com/office/drawing/2014/main" id="{07095501-4C81-4334-83C3-9456489E7BEF}"/>
                  </a:ext>
                </a:extLst>
              </p:cNvPr>
              <p:cNvGraphicFramePr>
                <a:graphicFrameLocks noGrp="1"/>
              </p:cNvGraphicFramePr>
              <p:nvPr>
                <p:extLst>
                  <p:ext uri="{D42A27DB-BD31-4B8C-83A1-F6EECF244321}">
                    <p14:modId xmlns:p14="http://schemas.microsoft.com/office/powerpoint/2010/main" val="2268056488"/>
                  </p:ext>
                </p:extLst>
              </p:nvPr>
            </p:nvGraphicFramePr>
            <p:xfrm>
              <a:off x="863588" y="1418325"/>
              <a:ext cx="7632848" cy="3754120"/>
            </p:xfrm>
            <a:graphic>
              <a:graphicData uri="http://schemas.openxmlformats.org/drawingml/2006/table">
                <a:tbl>
                  <a:tblPr firstRow="1" bandRow="1">
                    <a:tableStyleId>{5C22544A-7EE6-4342-B048-85BDC9FD1C3A}</a:tableStyleId>
                  </a:tblPr>
                  <a:tblGrid>
                    <a:gridCol w="7632848">
                      <a:extLst>
                        <a:ext uri="{9D8B030D-6E8A-4147-A177-3AD203B41FA5}">
                          <a16:colId xmlns:a16="http://schemas.microsoft.com/office/drawing/2014/main" val="3553841158"/>
                        </a:ext>
                      </a:extLst>
                    </a:gridCol>
                  </a:tblGrid>
                  <a:tr h="370840">
                    <a:tc>
                      <a:txBody>
                        <a:bodyPr/>
                        <a:lstStyle/>
                        <a:p>
                          <a:pPr latinLnBrk="1"/>
                          <a:r>
                            <a:rPr lang="en-US" altLang="ko-KR" dirty="0">
                              <a:solidFill>
                                <a:schemeClr val="tx1"/>
                              </a:solidFill>
                              <a:latin typeface="Calibri" panose="020F0502020204030204" pitchFamily="34" charset="0"/>
                              <a:cs typeface="Calibri" panose="020F0502020204030204" pitchFamily="34" charset="0"/>
                            </a:rPr>
                            <a:t>Algorithm 2 People Distinction</a:t>
                          </a:r>
                          <a:endParaRPr lang="ko-KR" altLang="en-US" dirty="0">
                            <a:solidFill>
                              <a:schemeClr val="tx1"/>
                            </a:solidFill>
                            <a:latin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2855455"/>
                      </a:ext>
                    </a:extLst>
                  </a:tr>
                  <a:tr h="3383280">
                    <a:tc>
                      <a:txBody>
                        <a:bodyPr/>
                        <a:lstStyle/>
                        <a:p>
                          <a:endParaRPr lang="ko-K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80" t="-11871" r="-160" b="-2698"/>
                          </a:stretch>
                        </a:blipFill>
                      </a:tcPr>
                    </a:tc>
                    <a:extLst>
                      <a:ext uri="{0D108BD9-81ED-4DB2-BD59-A6C34878D82A}">
                        <a16:rowId xmlns:a16="http://schemas.microsoft.com/office/drawing/2014/main" val="71019870"/>
                      </a:ext>
                    </a:extLst>
                  </a:tr>
                </a:tbl>
              </a:graphicData>
            </a:graphic>
          </p:graphicFrame>
        </mc:Fallback>
      </mc:AlternateContent>
    </p:spTree>
    <p:extLst>
      <p:ext uri="{BB962C8B-B14F-4D97-AF65-F5344CB8AC3E}">
        <p14:creationId xmlns:p14="http://schemas.microsoft.com/office/powerpoint/2010/main" val="5665412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텍스트 개체 틀 6">
            <a:extLst>
              <a:ext uri="{FF2B5EF4-FFF2-40B4-BE49-F238E27FC236}">
                <a16:creationId xmlns:a16="http://schemas.microsoft.com/office/drawing/2014/main" id="{4A481E0E-DDC3-437C-826F-BDF04894D1B3}"/>
              </a:ext>
            </a:extLst>
          </p:cNvPr>
          <p:cNvSpPr>
            <a:spLocks noGrp="1"/>
          </p:cNvSpPr>
          <p:nvPr>
            <p:ph idx="1"/>
          </p:nvPr>
        </p:nvSpPr>
        <p:spPr>
          <a:xfrm>
            <a:off x="142844" y="764704"/>
            <a:ext cx="8858312" cy="5521816"/>
          </a:xfrm>
        </p:spPr>
        <p:txBody>
          <a:bodyPr/>
          <a:lstStyle/>
          <a:p>
            <a:r>
              <a:rPr lang="en-US" altLang="ko-KR" dirty="0"/>
              <a:t>Refinement Image Model </a:t>
            </a:r>
            <a:endParaRPr lang="en-US" dirty="0"/>
          </a:p>
          <a:p>
            <a:pPr lvl="1"/>
            <a:r>
              <a:rPr lang="en-US" altLang="ko-KR" dirty="0"/>
              <a:t>Our generator network for refinement includes two components </a:t>
            </a:r>
          </a:p>
          <a:p>
            <a:pPr lvl="2"/>
            <a:r>
              <a:rPr lang="en-US" altLang="ko-KR" dirty="0"/>
              <a:t>Up-sample sub-network : takes the low-resolution images as the inputs and the outputs are the super-resolution images</a:t>
            </a:r>
          </a:p>
          <a:p>
            <a:pPr lvl="2"/>
            <a:r>
              <a:rPr lang="en-US" altLang="ko-KR" dirty="0"/>
              <a:t>Refinement sub-network : to refine the super-resolution images from the up-samples network</a:t>
            </a:r>
          </a:p>
          <a:p>
            <a:pPr marL="0" indent="0">
              <a:buNone/>
            </a:pPr>
            <a:endParaRPr lang="en-US" dirty="0"/>
          </a:p>
        </p:txBody>
      </p:sp>
      <p:sp>
        <p:nvSpPr>
          <p:cNvPr id="3" name="Title 2"/>
          <p:cNvSpPr>
            <a:spLocks noGrp="1"/>
          </p:cNvSpPr>
          <p:nvPr>
            <p:ph type="title"/>
          </p:nvPr>
        </p:nvSpPr>
        <p:spPr/>
        <p:txBody>
          <a:bodyPr/>
          <a:lstStyle/>
          <a:p>
            <a:pPr algn="l"/>
            <a:r>
              <a:rPr lang="en-US" altLang="ko-KR" dirty="0"/>
              <a:t>Step </a:t>
            </a:r>
            <a:r>
              <a:rPr lang="ko-KR" altLang="en-US" dirty="0"/>
              <a:t>④ </a:t>
            </a:r>
            <a:r>
              <a:rPr lang="en-US" altLang="ko-KR" dirty="0"/>
              <a:t>Refine People images</a:t>
            </a:r>
            <a:r>
              <a:rPr lang="ko-KR" altLang="en-US" dirty="0"/>
              <a:t> </a:t>
            </a:r>
            <a:r>
              <a:rPr lang="en-US" altLang="ko-KR" dirty="0"/>
              <a:t> </a:t>
            </a:r>
            <a:endParaRPr lang="en-US" dirty="0"/>
          </a:p>
        </p:txBody>
      </p:sp>
      <p:sp>
        <p:nvSpPr>
          <p:cNvPr id="5" name="Footer Placeholder 4"/>
          <p:cNvSpPr>
            <a:spLocks noGrp="1"/>
          </p:cNvSpPr>
          <p:nvPr>
            <p:ph type="ftr" sz="quarter" idx="17"/>
          </p:nvPr>
        </p:nvSpPr>
        <p:spPr/>
        <p:txBody>
          <a:bodyPr/>
          <a:lstStyle/>
          <a:p>
            <a:pPr>
              <a:defRPr/>
            </a:pPr>
            <a:r>
              <a:rPr lang="en-US" altLang="ko-KR" dirty="0"/>
              <a:t>Machine Learning Framework for In-Disaster People Detection</a:t>
            </a:r>
            <a:endParaRPr lang="ko-KR" altLang="en-US" dirty="0"/>
          </a:p>
        </p:txBody>
      </p:sp>
      <p:sp>
        <p:nvSpPr>
          <p:cNvPr id="65" name="Slide Number Placeholder 3">
            <a:extLst>
              <a:ext uri="{FF2B5EF4-FFF2-40B4-BE49-F238E27FC236}">
                <a16:creationId xmlns:a16="http://schemas.microsoft.com/office/drawing/2014/main" id="{5F86A9B6-4B7A-46B3-A344-D97F92FCBD14}"/>
              </a:ext>
            </a:extLst>
          </p:cNvPr>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73</a:t>
            </a:fld>
            <a:endParaRPr lang="ko-KR" altLang="en-US" dirty="0"/>
          </a:p>
        </p:txBody>
      </p:sp>
      <p:sp>
        <p:nvSpPr>
          <p:cNvPr id="66" name="Rectangle 115">
            <a:extLst>
              <a:ext uri="{FF2B5EF4-FFF2-40B4-BE49-F238E27FC236}">
                <a16:creationId xmlns:a16="http://schemas.microsoft.com/office/drawing/2014/main" id="{886C22EE-46E1-4FC2-B7AF-1B267B8E35E7}"/>
              </a:ext>
            </a:extLst>
          </p:cNvPr>
          <p:cNvSpPr/>
          <p:nvPr/>
        </p:nvSpPr>
        <p:spPr>
          <a:xfrm>
            <a:off x="1654543" y="3104964"/>
            <a:ext cx="7335728" cy="252168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dirty="0">
                <a:solidFill>
                  <a:schemeClr val="tx1"/>
                </a:solidFill>
                <a:latin typeface="Calibri" panose="020F0502020204030204" pitchFamily="34" charset="0"/>
                <a:ea typeface="Times New Roman" charset="0"/>
                <a:cs typeface="Calibri" panose="020F0502020204030204" pitchFamily="34" charset="0"/>
              </a:rPr>
              <a:t>Generator Network</a:t>
            </a:r>
          </a:p>
        </p:txBody>
      </p:sp>
      <p:sp>
        <p:nvSpPr>
          <p:cNvPr id="67" name="Rectangle 115">
            <a:extLst>
              <a:ext uri="{FF2B5EF4-FFF2-40B4-BE49-F238E27FC236}">
                <a16:creationId xmlns:a16="http://schemas.microsoft.com/office/drawing/2014/main" id="{7F800BFC-4D20-4E37-91D5-A9DB635C81C1}"/>
              </a:ext>
            </a:extLst>
          </p:cNvPr>
          <p:cNvSpPr/>
          <p:nvPr/>
        </p:nvSpPr>
        <p:spPr>
          <a:xfrm>
            <a:off x="1754926" y="3501007"/>
            <a:ext cx="3474720" cy="204266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dirty="0">
                <a:solidFill>
                  <a:schemeClr val="tx1"/>
                </a:solidFill>
                <a:latin typeface="Calibri" panose="020F0502020204030204" pitchFamily="34" charset="0"/>
                <a:ea typeface="Times New Roman" charset="0"/>
                <a:cs typeface="Calibri" panose="020F0502020204030204" pitchFamily="34" charset="0"/>
              </a:rPr>
              <a:t>Up-Sample sub-network </a:t>
            </a:r>
            <a:br>
              <a:rPr lang="en-US" sz="1600" b="1" dirty="0">
                <a:solidFill>
                  <a:schemeClr val="tx1"/>
                </a:solidFill>
                <a:latin typeface="Calibri" panose="020F0502020204030204" pitchFamily="34" charset="0"/>
                <a:ea typeface="Times New Roman" charset="0"/>
                <a:cs typeface="Calibri" panose="020F0502020204030204" pitchFamily="34" charset="0"/>
              </a:rPr>
            </a:br>
            <a:r>
              <a:rPr lang="en-US" sz="1600" b="1" dirty="0">
                <a:solidFill>
                  <a:schemeClr val="tx1"/>
                </a:solidFill>
                <a:latin typeface="Calibri" panose="020F0502020204030204" pitchFamily="34" charset="0"/>
                <a:ea typeface="Times New Roman" charset="0"/>
                <a:cs typeface="Calibri" panose="020F0502020204030204" pitchFamily="34" charset="0"/>
              </a:rPr>
              <a:t>[</a:t>
            </a:r>
            <a:r>
              <a:rPr lang="en-US" sz="1600" b="1" dirty="0" err="1">
                <a:solidFill>
                  <a:schemeClr val="tx1"/>
                </a:solidFill>
                <a:latin typeface="Calibri" panose="020F0502020204030204" pitchFamily="34" charset="0"/>
                <a:ea typeface="Times New Roman" charset="0"/>
                <a:cs typeface="Calibri" panose="020F0502020204030204" pitchFamily="34" charset="0"/>
              </a:rPr>
              <a:t>Ledig</a:t>
            </a:r>
            <a:r>
              <a:rPr lang="en-US" sz="1600" b="1" dirty="0">
                <a:solidFill>
                  <a:schemeClr val="tx1"/>
                </a:solidFill>
                <a:latin typeface="Calibri" panose="020F0502020204030204" pitchFamily="34" charset="0"/>
                <a:ea typeface="Times New Roman" charset="0"/>
                <a:cs typeface="Calibri" panose="020F0502020204030204" pitchFamily="34" charset="0"/>
              </a:rPr>
              <a:t>, 2017, 1] </a:t>
            </a:r>
          </a:p>
        </p:txBody>
      </p:sp>
      <p:sp>
        <p:nvSpPr>
          <p:cNvPr id="68" name="Rectangle 115">
            <a:extLst>
              <a:ext uri="{FF2B5EF4-FFF2-40B4-BE49-F238E27FC236}">
                <a16:creationId xmlns:a16="http://schemas.microsoft.com/office/drawing/2014/main" id="{EDBD3EA1-3D80-4835-B6C3-300840148AEB}"/>
              </a:ext>
            </a:extLst>
          </p:cNvPr>
          <p:cNvSpPr/>
          <p:nvPr/>
        </p:nvSpPr>
        <p:spPr>
          <a:xfrm>
            <a:off x="5398959" y="3501006"/>
            <a:ext cx="3474720" cy="204266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dirty="0">
                <a:solidFill>
                  <a:schemeClr val="tx1"/>
                </a:solidFill>
                <a:latin typeface="Calibri" panose="020F0502020204030204" pitchFamily="34" charset="0"/>
                <a:ea typeface="Times New Roman" charset="0"/>
                <a:cs typeface="Calibri" panose="020F0502020204030204" pitchFamily="34" charset="0"/>
              </a:rPr>
              <a:t>Proposed Added Refinement Network </a:t>
            </a:r>
            <a:br>
              <a:rPr lang="en-US" sz="1600" b="1" dirty="0">
                <a:solidFill>
                  <a:schemeClr val="tx1"/>
                </a:solidFill>
                <a:latin typeface="Calibri" panose="020F0502020204030204" pitchFamily="34" charset="0"/>
                <a:ea typeface="Times New Roman" charset="0"/>
                <a:cs typeface="Calibri" panose="020F0502020204030204" pitchFamily="34" charset="0"/>
              </a:rPr>
            </a:br>
            <a:r>
              <a:rPr lang="en-US" sz="1600" b="1" dirty="0">
                <a:solidFill>
                  <a:schemeClr val="tx1"/>
                </a:solidFill>
                <a:latin typeface="Calibri" panose="020F0502020204030204" pitchFamily="34" charset="0"/>
                <a:ea typeface="Times New Roman" charset="0"/>
                <a:cs typeface="Calibri" panose="020F0502020204030204" pitchFamily="34" charset="0"/>
              </a:rPr>
              <a:t>for improving Accuracy </a:t>
            </a:r>
          </a:p>
        </p:txBody>
      </p:sp>
      <p:sp>
        <p:nvSpPr>
          <p:cNvPr id="78" name="Rectangle 115">
            <a:extLst>
              <a:ext uri="{FF2B5EF4-FFF2-40B4-BE49-F238E27FC236}">
                <a16:creationId xmlns:a16="http://schemas.microsoft.com/office/drawing/2014/main" id="{D03900E6-97D5-4E2D-9A27-BC7AE210A51B}"/>
              </a:ext>
            </a:extLst>
          </p:cNvPr>
          <p:cNvSpPr/>
          <p:nvPr/>
        </p:nvSpPr>
        <p:spPr>
          <a:xfrm>
            <a:off x="358399" y="3501008"/>
            <a:ext cx="1081498" cy="204266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a:solidFill>
                  <a:schemeClr val="tx1"/>
                </a:solidFill>
                <a:latin typeface="Calibri" panose="020F0502020204030204" pitchFamily="34" charset="0"/>
                <a:ea typeface="Times New Roman" charset="0"/>
                <a:cs typeface="Calibri" panose="020F0502020204030204" pitchFamily="34" charset="0"/>
              </a:rPr>
              <a:t>People </a:t>
            </a:r>
            <a:br>
              <a:rPr lang="en-US" sz="1200" dirty="0">
                <a:solidFill>
                  <a:schemeClr val="tx1"/>
                </a:solidFill>
                <a:latin typeface="Calibri" panose="020F0502020204030204" pitchFamily="34" charset="0"/>
                <a:ea typeface="Times New Roman" charset="0"/>
                <a:cs typeface="Calibri" panose="020F0502020204030204" pitchFamily="34" charset="0"/>
              </a:rPr>
            </a:br>
            <a:r>
              <a:rPr lang="en-US" sz="1200" dirty="0">
                <a:solidFill>
                  <a:schemeClr val="tx1"/>
                </a:solidFill>
                <a:latin typeface="Calibri" panose="020F0502020204030204" pitchFamily="34" charset="0"/>
                <a:ea typeface="Times New Roman" charset="0"/>
                <a:cs typeface="Calibri" panose="020F0502020204030204" pitchFamily="34" charset="0"/>
              </a:rPr>
              <a:t>Images</a:t>
            </a:r>
          </a:p>
        </p:txBody>
      </p:sp>
      <p:pic>
        <p:nvPicPr>
          <p:cNvPr id="89" name="그림 88">
            <a:extLst>
              <a:ext uri="{FF2B5EF4-FFF2-40B4-BE49-F238E27FC236}">
                <a16:creationId xmlns:a16="http://schemas.microsoft.com/office/drawing/2014/main" id="{DE6DF866-74D3-4D7D-83FA-8BE5E2EFF467}"/>
              </a:ext>
            </a:extLst>
          </p:cNvPr>
          <p:cNvPicPr>
            <a:picLocks noChangeAspect="1"/>
          </p:cNvPicPr>
          <p:nvPr/>
        </p:nvPicPr>
        <p:blipFill>
          <a:blip r:embed="rId3"/>
          <a:stretch>
            <a:fillRect/>
          </a:stretch>
        </p:blipFill>
        <p:spPr>
          <a:xfrm>
            <a:off x="850402" y="4427251"/>
            <a:ext cx="412522" cy="568996"/>
          </a:xfrm>
          <a:prstGeom prst="rect">
            <a:avLst/>
          </a:prstGeom>
        </p:spPr>
      </p:pic>
      <p:grpSp>
        <p:nvGrpSpPr>
          <p:cNvPr id="90" name="그룹 89">
            <a:extLst>
              <a:ext uri="{FF2B5EF4-FFF2-40B4-BE49-F238E27FC236}">
                <a16:creationId xmlns:a16="http://schemas.microsoft.com/office/drawing/2014/main" id="{95952A04-5031-4BE0-8AA5-0858A9F61E4B}"/>
              </a:ext>
            </a:extLst>
          </p:cNvPr>
          <p:cNvGrpSpPr/>
          <p:nvPr/>
        </p:nvGrpSpPr>
        <p:grpSpPr>
          <a:xfrm>
            <a:off x="448694" y="4784788"/>
            <a:ext cx="311413" cy="687036"/>
            <a:chOff x="7577241" y="2448704"/>
            <a:chExt cx="311413" cy="697994"/>
          </a:xfrm>
        </p:grpSpPr>
        <p:pic>
          <p:nvPicPr>
            <p:cNvPr id="91" name="그림 90">
              <a:extLst>
                <a:ext uri="{FF2B5EF4-FFF2-40B4-BE49-F238E27FC236}">
                  <a16:creationId xmlns:a16="http://schemas.microsoft.com/office/drawing/2014/main" id="{2DF07D72-D014-476E-A224-CB47E42106B6}"/>
                </a:ext>
              </a:extLst>
            </p:cNvPr>
            <p:cNvPicPr>
              <a:picLocks noChangeAspect="1"/>
            </p:cNvPicPr>
            <p:nvPr/>
          </p:nvPicPr>
          <p:blipFill>
            <a:blip r:embed="rId4"/>
            <a:stretch>
              <a:fillRect/>
            </a:stretch>
          </p:blipFill>
          <p:spPr>
            <a:xfrm>
              <a:off x="7577241" y="2448704"/>
              <a:ext cx="311413" cy="76978"/>
            </a:xfrm>
            <a:prstGeom prst="rect">
              <a:avLst/>
            </a:prstGeom>
          </p:spPr>
        </p:pic>
        <p:pic>
          <p:nvPicPr>
            <p:cNvPr id="93" name="그림 92">
              <a:extLst>
                <a:ext uri="{FF2B5EF4-FFF2-40B4-BE49-F238E27FC236}">
                  <a16:creationId xmlns:a16="http://schemas.microsoft.com/office/drawing/2014/main" id="{6A1635F4-6F11-4CB4-8F24-9718D8021E54}"/>
                </a:ext>
              </a:extLst>
            </p:cNvPr>
            <p:cNvPicPr>
              <a:picLocks noChangeAspect="1"/>
            </p:cNvPicPr>
            <p:nvPr/>
          </p:nvPicPr>
          <p:blipFill>
            <a:blip r:embed="rId5"/>
            <a:stretch>
              <a:fillRect/>
            </a:stretch>
          </p:blipFill>
          <p:spPr>
            <a:xfrm>
              <a:off x="7583842" y="2525681"/>
              <a:ext cx="304812" cy="621017"/>
            </a:xfrm>
            <a:prstGeom prst="rect">
              <a:avLst/>
            </a:prstGeom>
          </p:spPr>
        </p:pic>
      </p:grpSp>
      <p:grpSp>
        <p:nvGrpSpPr>
          <p:cNvPr id="94" name="그룹 93">
            <a:extLst>
              <a:ext uri="{FF2B5EF4-FFF2-40B4-BE49-F238E27FC236}">
                <a16:creationId xmlns:a16="http://schemas.microsoft.com/office/drawing/2014/main" id="{06CDC3B8-725F-4D16-B813-5D547171654B}"/>
              </a:ext>
            </a:extLst>
          </p:cNvPr>
          <p:cNvGrpSpPr/>
          <p:nvPr/>
        </p:nvGrpSpPr>
        <p:grpSpPr>
          <a:xfrm>
            <a:off x="439495" y="3938774"/>
            <a:ext cx="341334" cy="774595"/>
            <a:chOff x="7568042" y="1602690"/>
            <a:chExt cx="341334" cy="774595"/>
          </a:xfrm>
        </p:grpSpPr>
        <p:pic>
          <p:nvPicPr>
            <p:cNvPr id="95" name="그림 94">
              <a:extLst>
                <a:ext uri="{FF2B5EF4-FFF2-40B4-BE49-F238E27FC236}">
                  <a16:creationId xmlns:a16="http://schemas.microsoft.com/office/drawing/2014/main" id="{1FA965AF-10DE-4A73-9A0D-22FB3C686407}"/>
                </a:ext>
              </a:extLst>
            </p:cNvPr>
            <p:cNvPicPr>
              <a:picLocks noChangeAspect="1"/>
            </p:cNvPicPr>
            <p:nvPr/>
          </p:nvPicPr>
          <p:blipFill>
            <a:blip r:embed="rId6"/>
            <a:stretch>
              <a:fillRect/>
            </a:stretch>
          </p:blipFill>
          <p:spPr>
            <a:xfrm>
              <a:off x="7576730" y="1690249"/>
              <a:ext cx="327315" cy="687036"/>
            </a:xfrm>
            <a:prstGeom prst="rect">
              <a:avLst/>
            </a:prstGeom>
          </p:spPr>
        </p:pic>
        <p:pic>
          <p:nvPicPr>
            <p:cNvPr id="96" name="그림 95">
              <a:extLst>
                <a:ext uri="{FF2B5EF4-FFF2-40B4-BE49-F238E27FC236}">
                  <a16:creationId xmlns:a16="http://schemas.microsoft.com/office/drawing/2014/main" id="{8B4DE577-E264-47CC-8E39-2BE025345D50}"/>
                </a:ext>
              </a:extLst>
            </p:cNvPr>
            <p:cNvPicPr>
              <a:picLocks noChangeAspect="1"/>
            </p:cNvPicPr>
            <p:nvPr/>
          </p:nvPicPr>
          <p:blipFill>
            <a:blip r:embed="rId7"/>
            <a:stretch>
              <a:fillRect/>
            </a:stretch>
          </p:blipFill>
          <p:spPr>
            <a:xfrm>
              <a:off x="7568042" y="1602690"/>
              <a:ext cx="341334" cy="90923"/>
            </a:xfrm>
            <a:prstGeom prst="rect">
              <a:avLst/>
            </a:prstGeom>
          </p:spPr>
        </p:pic>
      </p:grpSp>
      <p:cxnSp>
        <p:nvCxnSpPr>
          <p:cNvPr id="98" name="Straight Arrow Connector 113">
            <a:extLst>
              <a:ext uri="{FF2B5EF4-FFF2-40B4-BE49-F238E27FC236}">
                <a16:creationId xmlns:a16="http://schemas.microsoft.com/office/drawing/2014/main" id="{87F3910E-AA9A-401E-A62B-C0FB1D58DDA9}"/>
              </a:ext>
            </a:extLst>
          </p:cNvPr>
          <p:cNvCxnSpPr>
            <a:cxnSpLocks/>
          </p:cNvCxnSpPr>
          <p:nvPr/>
        </p:nvCxnSpPr>
        <p:spPr>
          <a:xfrm>
            <a:off x="1262924" y="4076609"/>
            <a:ext cx="402077" cy="0"/>
          </a:xfrm>
          <a:prstGeom prst="straightConnector1">
            <a:avLst/>
          </a:prstGeom>
          <a:ln>
            <a:tailEnd type="stealth"/>
          </a:ln>
        </p:spPr>
        <p:style>
          <a:lnRef idx="1">
            <a:schemeClr val="accent2"/>
          </a:lnRef>
          <a:fillRef idx="0">
            <a:schemeClr val="accent2"/>
          </a:fillRef>
          <a:effectRef idx="0">
            <a:schemeClr val="accent2"/>
          </a:effectRef>
          <a:fontRef idx="minor">
            <a:schemeClr val="tx1"/>
          </a:fontRef>
        </p:style>
      </p:cxnSp>
      <p:sp>
        <p:nvSpPr>
          <p:cNvPr id="99" name="Rectangle 115">
            <a:extLst>
              <a:ext uri="{FF2B5EF4-FFF2-40B4-BE49-F238E27FC236}">
                <a16:creationId xmlns:a16="http://schemas.microsoft.com/office/drawing/2014/main" id="{2663510A-1344-4437-94DF-0C53642F0E6E}"/>
              </a:ext>
            </a:extLst>
          </p:cNvPr>
          <p:cNvSpPr/>
          <p:nvPr/>
        </p:nvSpPr>
        <p:spPr>
          <a:xfrm>
            <a:off x="1816768" y="4076609"/>
            <a:ext cx="3367545" cy="135979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ko-KR" sz="1200" dirty="0">
                <a:solidFill>
                  <a:schemeClr val="tx1"/>
                </a:solidFill>
                <a:latin typeface="Calibri" panose="020F0502020204030204" pitchFamily="34" charset="0"/>
                <a:cs typeface="Calibri" panose="020F0502020204030204" pitchFamily="34" charset="0"/>
              </a:rPr>
              <a:t>Similar to [</a:t>
            </a:r>
            <a:r>
              <a:rPr lang="en-US" altLang="ko-KR" sz="1200" dirty="0" err="1">
                <a:solidFill>
                  <a:schemeClr val="tx1"/>
                </a:solidFill>
                <a:latin typeface="Calibri" panose="020F0502020204030204" pitchFamily="34" charset="0"/>
                <a:cs typeface="Calibri" panose="020F0502020204030204" pitchFamily="34" charset="0"/>
              </a:rPr>
              <a:t>Ledig</a:t>
            </a:r>
            <a:r>
              <a:rPr lang="en-US" altLang="ko-KR" sz="1200" dirty="0">
                <a:solidFill>
                  <a:schemeClr val="tx1"/>
                </a:solidFill>
                <a:latin typeface="Calibri" panose="020F0502020204030204" pitchFamily="34" charset="0"/>
                <a:cs typeface="Calibri" panose="020F0502020204030204" pitchFamily="34" charset="0"/>
              </a:rPr>
              <a:t>, 2017]</a:t>
            </a:r>
          </a:p>
          <a:p>
            <a:pPr marL="228600" indent="-228600">
              <a:buAutoNum type="arabicParenR"/>
            </a:pPr>
            <a:r>
              <a:rPr lang="en-US" altLang="ko-KR" sz="1200" dirty="0">
                <a:solidFill>
                  <a:schemeClr val="tx1"/>
                </a:solidFill>
                <a:latin typeface="Calibri" panose="020F0502020204030204" pitchFamily="34" charset="0"/>
                <a:cs typeface="Calibri" panose="020F0502020204030204" pitchFamily="34" charset="0"/>
              </a:rPr>
              <a:t>There are two fractionally-</a:t>
            </a:r>
            <a:r>
              <a:rPr lang="en-US" altLang="ko-KR" sz="1200" dirty="0" err="1">
                <a:solidFill>
                  <a:schemeClr val="tx1"/>
                </a:solidFill>
                <a:latin typeface="Calibri" panose="020F0502020204030204" pitchFamily="34" charset="0"/>
                <a:cs typeface="Calibri" panose="020F0502020204030204" pitchFamily="34" charset="0"/>
              </a:rPr>
              <a:t>strided</a:t>
            </a:r>
            <a:r>
              <a:rPr lang="en-US" altLang="ko-KR" sz="1200" dirty="0">
                <a:solidFill>
                  <a:schemeClr val="tx1"/>
                </a:solidFill>
                <a:latin typeface="Calibri" panose="020F0502020204030204" pitchFamily="34" charset="0"/>
                <a:cs typeface="Calibri" panose="020F0502020204030204" pitchFamily="34" charset="0"/>
              </a:rPr>
              <a:t> convolutional layers (i.e. de-convolutional layer) in the network</a:t>
            </a:r>
          </a:p>
          <a:p>
            <a:pPr marL="228600" indent="-228600">
              <a:buAutoNum type="arabicParenR"/>
            </a:pPr>
            <a:r>
              <a:rPr lang="en-US" altLang="ko-KR" sz="1200" dirty="0">
                <a:solidFill>
                  <a:schemeClr val="tx1"/>
                </a:solidFill>
                <a:latin typeface="Calibri" panose="020F0502020204030204" pitchFamily="34" charset="0"/>
                <a:cs typeface="Calibri" panose="020F0502020204030204" pitchFamily="34" charset="0"/>
              </a:rPr>
              <a:t>Each deconvolutional layer perform up-sampling a low-resolution image to </a:t>
            </a:r>
            <a:r>
              <a:rPr lang="en-US" altLang="ko-KR" sz="1200" u="sng" dirty="0">
                <a:solidFill>
                  <a:schemeClr val="tx1"/>
                </a:solidFill>
                <a:latin typeface="Calibri" panose="020F0502020204030204" pitchFamily="34" charset="0"/>
                <a:cs typeface="Calibri" panose="020F0502020204030204" pitchFamily="34" charset="0"/>
              </a:rPr>
              <a:t>a 4× super resolution image. </a:t>
            </a:r>
          </a:p>
        </p:txBody>
      </p:sp>
      <p:sp>
        <p:nvSpPr>
          <p:cNvPr id="100" name="Rectangle 115">
            <a:extLst>
              <a:ext uri="{FF2B5EF4-FFF2-40B4-BE49-F238E27FC236}">
                <a16:creationId xmlns:a16="http://schemas.microsoft.com/office/drawing/2014/main" id="{313AD8EF-EE6C-4EF4-90FA-AFBFBA72C293}"/>
              </a:ext>
            </a:extLst>
          </p:cNvPr>
          <p:cNvSpPr/>
          <p:nvPr/>
        </p:nvSpPr>
        <p:spPr>
          <a:xfrm>
            <a:off x="5496237" y="4086139"/>
            <a:ext cx="3367545" cy="135979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ko-KR" sz="1200" dirty="0">
                <a:solidFill>
                  <a:schemeClr val="tx1"/>
                </a:solidFill>
                <a:latin typeface="Calibri" panose="020F0502020204030204" pitchFamily="34" charset="0"/>
                <a:cs typeface="Calibri" panose="020F0502020204030204" pitchFamily="34" charset="0"/>
              </a:rPr>
              <a:t>The refinement sub-network processes the blurring image, and outputs a clear super-resolution image, which is easier for the discriminator to classify the People vs. non-People objects.</a:t>
            </a:r>
          </a:p>
        </p:txBody>
      </p:sp>
      <p:sp>
        <p:nvSpPr>
          <p:cNvPr id="21" name="직사각형 20">
            <a:extLst>
              <a:ext uri="{FF2B5EF4-FFF2-40B4-BE49-F238E27FC236}">
                <a16:creationId xmlns:a16="http://schemas.microsoft.com/office/drawing/2014/main" id="{1B6E9E69-DBB8-4CCA-ADDB-A0E5DFC159BE}"/>
              </a:ext>
            </a:extLst>
          </p:cNvPr>
          <p:cNvSpPr/>
          <p:nvPr/>
        </p:nvSpPr>
        <p:spPr>
          <a:xfrm>
            <a:off x="204758" y="5887936"/>
            <a:ext cx="8352928" cy="461665"/>
          </a:xfrm>
          <a:prstGeom prst="rect">
            <a:avLst/>
          </a:prstGeom>
        </p:spPr>
        <p:txBody>
          <a:bodyPr wrap="square">
            <a:spAutoFit/>
          </a:bodyPr>
          <a:lstStyle/>
          <a:p>
            <a:r>
              <a:rPr lang="en-US" altLang="ko-KR" sz="1200" dirty="0">
                <a:latin typeface="Calibri" panose="020F0502020204030204" pitchFamily="34" charset="0"/>
                <a:cs typeface="Calibri" panose="020F0502020204030204" pitchFamily="34" charset="0"/>
              </a:rPr>
              <a:t>[1] </a:t>
            </a:r>
            <a:r>
              <a:rPr lang="en-US" altLang="ko-KR" sz="1200" dirty="0" err="1">
                <a:latin typeface="Calibri" panose="020F0502020204030204" pitchFamily="34" charset="0"/>
                <a:cs typeface="Calibri" panose="020F0502020204030204" pitchFamily="34" charset="0"/>
              </a:rPr>
              <a:t>Ledig</a:t>
            </a:r>
            <a:r>
              <a:rPr lang="en-US" altLang="ko-KR" sz="1200" dirty="0">
                <a:latin typeface="Calibri" panose="020F0502020204030204" pitchFamily="34" charset="0"/>
                <a:cs typeface="Calibri" panose="020F0502020204030204" pitchFamily="34" charset="0"/>
              </a:rPr>
              <a:t>, Christian, Lucas </a:t>
            </a:r>
            <a:r>
              <a:rPr lang="en-US" altLang="ko-KR" sz="1200" dirty="0" err="1">
                <a:latin typeface="Calibri" panose="020F0502020204030204" pitchFamily="34" charset="0"/>
                <a:cs typeface="Calibri" panose="020F0502020204030204" pitchFamily="34" charset="0"/>
              </a:rPr>
              <a:t>Theis</a:t>
            </a:r>
            <a:r>
              <a:rPr lang="en-US" altLang="ko-KR" sz="1200" dirty="0">
                <a:latin typeface="Calibri" panose="020F0502020204030204" pitchFamily="34" charset="0"/>
                <a:cs typeface="Calibri" panose="020F0502020204030204" pitchFamily="34" charset="0"/>
              </a:rPr>
              <a:t>, Ferenc </a:t>
            </a:r>
            <a:r>
              <a:rPr lang="en-US" altLang="ko-KR" sz="1200" dirty="0" err="1">
                <a:latin typeface="Calibri" panose="020F0502020204030204" pitchFamily="34" charset="0"/>
                <a:cs typeface="Calibri" panose="020F0502020204030204" pitchFamily="34" charset="0"/>
              </a:rPr>
              <a:t>Huszár</a:t>
            </a:r>
            <a:r>
              <a:rPr lang="en-US" altLang="ko-KR" sz="1200" dirty="0">
                <a:latin typeface="Calibri" panose="020F0502020204030204" pitchFamily="34" charset="0"/>
                <a:cs typeface="Calibri" panose="020F0502020204030204" pitchFamily="34" charset="0"/>
              </a:rPr>
              <a:t>, Jose Caballero, Andrew Cunningham, Alejandro Acosta, Andrew P. Aitken et al. "Photo-Realistic Single Image Super-Resolution Using a Generative Adversarial Network." In CVPR, vol. 2, no. 3, p. 4. 2017.</a:t>
            </a:r>
          </a:p>
        </p:txBody>
      </p:sp>
    </p:spTree>
    <p:extLst>
      <p:ext uri="{BB962C8B-B14F-4D97-AF65-F5344CB8AC3E}">
        <p14:creationId xmlns:p14="http://schemas.microsoft.com/office/powerpoint/2010/main" val="1085440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텍스트 개체 틀 6">
            <a:extLst>
              <a:ext uri="{FF2B5EF4-FFF2-40B4-BE49-F238E27FC236}">
                <a16:creationId xmlns:a16="http://schemas.microsoft.com/office/drawing/2014/main" id="{4A481E0E-DDC3-437C-826F-BDF04894D1B3}"/>
              </a:ext>
            </a:extLst>
          </p:cNvPr>
          <p:cNvSpPr>
            <a:spLocks noGrp="1"/>
          </p:cNvSpPr>
          <p:nvPr>
            <p:ph idx="1"/>
          </p:nvPr>
        </p:nvSpPr>
        <p:spPr>
          <a:xfrm>
            <a:off x="142844" y="764704"/>
            <a:ext cx="8858312" cy="5521816"/>
          </a:xfrm>
        </p:spPr>
        <p:txBody>
          <a:bodyPr/>
          <a:lstStyle/>
          <a:p>
            <a:r>
              <a:rPr lang="en-US" altLang="ko-KR" dirty="0"/>
              <a:t>Detecting people in an Image </a:t>
            </a:r>
            <a:endParaRPr lang="en-US" dirty="0"/>
          </a:p>
          <a:p>
            <a:pPr lvl="1"/>
            <a:r>
              <a:rPr lang="en-US" altLang="ko-KR" dirty="0"/>
              <a:t>A small region of the image is extracted(called detection window) </a:t>
            </a:r>
          </a:p>
          <a:p>
            <a:pPr lvl="1"/>
            <a:r>
              <a:rPr lang="en-US" altLang="ko-KR" dirty="0"/>
              <a:t>The detector uses the google protocol buffer framework</a:t>
            </a:r>
            <a:r>
              <a:rPr lang="en-US" altLang="ko-KR" baseline="30000" dirty="0"/>
              <a:t>[1]</a:t>
            </a:r>
            <a:r>
              <a:rPr lang="en-US" altLang="ko-KR" dirty="0"/>
              <a:t> to determine if the detection windows contains a people</a:t>
            </a:r>
          </a:p>
        </p:txBody>
      </p:sp>
      <p:sp>
        <p:nvSpPr>
          <p:cNvPr id="3" name="Title 2"/>
          <p:cNvSpPr>
            <a:spLocks noGrp="1"/>
          </p:cNvSpPr>
          <p:nvPr>
            <p:ph type="title"/>
          </p:nvPr>
        </p:nvSpPr>
        <p:spPr/>
        <p:txBody>
          <a:bodyPr/>
          <a:lstStyle/>
          <a:p>
            <a:pPr algn="l"/>
            <a:r>
              <a:rPr lang="en-US" altLang="ko-KR" dirty="0">
                <a:latin typeface="+mn-ea"/>
              </a:rPr>
              <a:t>Step </a:t>
            </a:r>
            <a:r>
              <a:rPr lang="ko-KR" altLang="en-US" dirty="0">
                <a:latin typeface="+mn-ea"/>
              </a:rPr>
              <a:t>⑤ </a:t>
            </a:r>
            <a:r>
              <a:rPr lang="en-US" altLang="ko-KR" dirty="0">
                <a:latin typeface="+mn-ea"/>
              </a:rPr>
              <a:t>Detect People</a:t>
            </a:r>
            <a:r>
              <a:rPr lang="ko-KR" altLang="en-US" dirty="0">
                <a:latin typeface="+mn-ea"/>
              </a:rPr>
              <a:t> </a:t>
            </a:r>
            <a:r>
              <a:rPr lang="en-US" altLang="ko-KR" dirty="0"/>
              <a:t> </a:t>
            </a:r>
            <a:endParaRPr lang="en-US" dirty="0"/>
          </a:p>
        </p:txBody>
      </p:sp>
      <p:sp>
        <p:nvSpPr>
          <p:cNvPr id="5" name="Footer Placeholder 4"/>
          <p:cNvSpPr>
            <a:spLocks noGrp="1"/>
          </p:cNvSpPr>
          <p:nvPr>
            <p:ph type="ftr" sz="quarter" idx="17"/>
          </p:nvPr>
        </p:nvSpPr>
        <p:spPr/>
        <p:txBody>
          <a:bodyPr/>
          <a:lstStyle/>
          <a:p>
            <a:pPr>
              <a:defRPr/>
            </a:pPr>
            <a:r>
              <a:rPr lang="en-US" altLang="ko-KR" dirty="0"/>
              <a:t>Machine Learning Framework for In-Disaster People Detection</a:t>
            </a:r>
            <a:endParaRPr lang="ko-KR" altLang="en-US" dirty="0"/>
          </a:p>
        </p:txBody>
      </p:sp>
      <p:sp>
        <p:nvSpPr>
          <p:cNvPr id="65" name="Slide Number Placeholder 3">
            <a:extLst>
              <a:ext uri="{FF2B5EF4-FFF2-40B4-BE49-F238E27FC236}">
                <a16:creationId xmlns:a16="http://schemas.microsoft.com/office/drawing/2014/main" id="{5F86A9B6-4B7A-46B3-A344-D97F92FCBD14}"/>
              </a:ext>
            </a:extLst>
          </p:cNvPr>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74</a:t>
            </a:fld>
            <a:endParaRPr lang="ko-KR" altLang="en-US" dirty="0"/>
          </a:p>
        </p:txBody>
      </p:sp>
      <p:sp>
        <p:nvSpPr>
          <p:cNvPr id="21" name="직사각형 20">
            <a:extLst>
              <a:ext uri="{FF2B5EF4-FFF2-40B4-BE49-F238E27FC236}">
                <a16:creationId xmlns:a16="http://schemas.microsoft.com/office/drawing/2014/main" id="{1B6E9E69-DBB8-4CCA-ADDB-A0E5DFC159BE}"/>
              </a:ext>
            </a:extLst>
          </p:cNvPr>
          <p:cNvSpPr/>
          <p:nvPr/>
        </p:nvSpPr>
        <p:spPr>
          <a:xfrm>
            <a:off x="204758" y="5887936"/>
            <a:ext cx="8352928" cy="276999"/>
          </a:xfrm>
          <a:prstGeom prst="rect">
            <a:avLst/>
          </a:prstGeom>
        </p:spPr>
        <p:txBody>
          <a:bodyPr wrap="square">
            <a:spAutoFit/>
          </a:bodyPr>
          <a:lstStyle/>
          <a:p>
            <a:r>
              <a:rPr lang="en-US" altLang="ko-KR" sz="1200" dirty="0">
                <a:latin typeface="Calibri" panose="020F0502020204030204" pitchFamily="34" charset="0"/>
                <a:cs typeface="Calibri" panose="020F0502020204030204" pitchFamily="34" charset="0"/>
              </a:rPr>
              <a:t>[1https://github.com/</a:t>
            </a:r>
            <a:r>
              <a:rPr lang="en-US" altLang="ko-KR" sz="1200" dirty="0" err="1">
                <a:latin typeface="Calibri" panose="020F0502020204030204" pitchFamily="34" charset="0"/>
                <a:cs typeface="Calibri" panose="020F0502020204030204" pitchFamily="34" charset="0"/>
              </a:rPr>
              <a:t>protocolbuffers</a:t>
            </a:r>
            <a:r>
              <a:rPr lang="en-US" altLang="ko-KR" sz="1200" dirty="0">
                <a:latin typeface="Calibri" panose="020F0502020204030204" pitchFamily="34" charset="0"/>
                <a:cs typeface="Calibri" panose="020F0502020204030204" pitchFamily="34" charset="0"/>
              </a:rPr>
              <a:t>/</a:t>
            </a:r>
            <a:r>
              <a:rPr lang="en-US" altLang="ko-KR" sz="1200" dirty="0" err="1">
                <a:latin typeface="Calibri" panose="020F0502020204030204" pitchFamily="34" charset="0"/>
                <a:cs typeface="Calibri" panose="020F0502020204030204" pitchFamily="34" charset="0"/>
              </a:rPr>
              <a:t>protobuf</a:t>
            </a:r>
            <a:r>
              <a:rPr lang="en-US" altLang="ko-KR" sz="1200" dirty="0">
                <a:latin typeface="Calibri" panose="020F0502020204030204" pitchFamily="34" charset="0"/>
                <a:cs typeface="Calibri" panose="020F0502020204030204" pitchFamily="34" charset="0"/>
              </a:rPr>
              <a:t>/releases</a:t>
            </a:r>
          </a:p>
        </p:txBody>
      </p:sp>
      <p:cxnSp>
        <p:nvCxnSpPr>
          <p:cNvPr id="54" name="직선 화살표 연결선 53">
            <a:extLst>
              <a:ext uri="{FF2B5EF4-FFF2-40B4-BE49-F238E27FC236}">
                <a16:creationId xmlns:a16="http://schemas.microsoft.com/office/drawing/2014/main" id="{38BA9988-E784-4104-84BF-DDFF9A240057}"/>
              </a:ext>
            </a:extLst>
          </p:cNvPr>
          <p:cNvCxnSpPr>
            <a:cxnSpLocks/>
            <a:stCxn id="81" idx="2"/>
            <a:endCxn id="58" idx="0"/>
          </p:cNvCxnSpPr>
          <p:nvPr/>
        </p:nvCxnSpPr>
        <p:spPr>
          <a:xfrm>
            <a:off x="2186933" y="2806669"/>
            <a:ext cx="7321" cy="292975"/>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8" name="사각형: 둥근 모서리 57">
            <a:extLst>
              <a:ext uri="{FF2B5EF4-FFF2-40B4-BE49-F238E27FC236}">
                <a16:creationId xmlns:a16="http://schemas.microsoft.com/office/drawing/2014/main" id="{E873752E-ED2E-4C27-A2FE-97CFAFFDFA7D}"/>
              </a:ext>
            </a:extLst>
          </p:cNvPr>
          <p:cNvSpPr/>
          <p:nvPr/>
        </p:nvSpPr>
        <p:spPr>
          <a:xfrm>
            <a:off x="1234134" y="3099644"/>
            <a:ext cx="1920240" cy="54864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Extract Detection Window</a:t>
            </a:r>
            <a:endParaRPr lang="ko-KR" altLang="en-US" sz="1600" b="1" dirty="0" err="1">
              <a:solidFill>
                <a:schemeClr val="tx2"/>
              </a:solidFill>
              <a:latin typeface="Calibri" panose="020F0502020204030204" pitchFamily="34" charset="0"/>
              <a:cs typeface="Calibri" panose="020F0502020204030204" pitchFamily="34" charset="0"/>
            </a:endParaRPr>
          </a:p>
        </p:txBody>
      </p:sp>
      <p:sp>
        <p:nvSpPr>
          <p:cNvPr id="60" name="사각형: 둥근 모서리 59">
            <a:extLst>
              <a:ext uri="{FF2B5EF4-FFF2-40B4-BE49-F238E27FC236}">
                <a16:creationId xmlns:a16="http://schemas.microsoft.com/office/drawing/2014/main" id="{8479DA43-2D09-450B-96CF-5CA2B491C18D}"/>
              </a:ext>
            </a:extLst>
          </p:cNvPr>
          <p:cNvSpPr/>
          <p:nvPr/>
        </p:nvSpPr>
        <p:spPr>
          <a:xfrm>
            <a:off x="1236773" y="4147037"/>
            <a:ext cx="1920240" cy="54864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 People Detector</a:t>
            </a:r>
            <a:endParaRPr lang="ko-KR" altLang="en-US" sz="1600" b="1" dirty="0" err="1">
              <a:solidFill>
                <a:schemeClr val="tx2"/>
              </a:solidFill>
              <a:latin typeface="Calibri" panose="020F0502020204030204" pitchFamily="34" charset="0"/>
              <a:cs typeface="Calibri" panose="020F0502020204030204" pitchFamily="34" charset="0"/>
            </a:endParaRPr>
          </a:p>
        </p:txBody>
      </p:sp>
      <p:sp>
        <p:nvSpPr>
          <p:cNvPr id="72" name="순서도: 판단 71">
            <a:extLst>
              <a:ext uri="{FF2B5EF4-FFF2-40B4-BE49-F238E27FC236}">
                <a16:creationId xmlns:a16="http://schemas.microsoft.com/office/drawing/2014/main" id="{6EFBA5C7-FF64-4508-9D5D-FC77C4443711}"/>
              </a:ext>
            </a:extLst>
          </p:cNvPr>
          <p:cNvSpPr/>
          <p:nvPr/>
        </p:nvSpPr>
        <p:spPr>
          <a:xfrm>
            <a:off x="4123412" y="3112444"/>
            <a:ext cx="1789676" cy="823239"/>
          </a:xfrm>
          <a:prstGeom prst="flowChartDecision">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050" b="1" dirty="0">
                <a:solidFill>
                  <a:schemeClr val="tx2"/>
                </a:solidFill>
                <a:latin typeface="Calibri" panose="020F0502020204030204" pitchFamily="34" charset="0"/>
                <a:cs typeface="Calibri" panose="020F0502020204030204" pitchFamily="34" charset="0"/>
              </a:rPr>
              <a:t>Probability  </a:t>
            </a:r>
            <a:endParaRPr lang="ko-KR" altLang="en-US" sz="1050" b="1" dirty="0" err="1">
              <a:solidFill>
                <a:schemeClr val="tx2"/>
              </a:solidFill>
              <a:latin typeface="Calibri" panose="020F0502020204030204" pitchFamily="34" charset="0"/>
              <a:cs typeface="Calibri" panose="020F0502020204030204" pitchFamily="34" charset="0"/>
            </a:endParaRPr>
          </a:p>
        </p:txBody>
      </p:sp>
      <p:cxnSp>
        <p:nvCxnSpPr>
          <p:cNvPr id="74" name="직선 화살표 연결선 66">
            <a:extLst>
              <a:ext uri="{FF2B5EF4-FFF2-40B4-BE49-F238E27FC236}">
                <a16:creationId xmlns:a16="http://schemas.microsoft.com/office/drawing/2014/main" id="{AD063A03-1E52-43C2-A15F-63D28B17D4A6}"/>
              </a:ext>
            </a:extLst>
          </p:cNvPr>
          <p:cNvCxnSpPr>
            <a:cxnSpLocks/>
            <a:stCxn id="58" idx="2"/>
            <a:endCxn id="60" idx="0"/>
          </p:cNvCxnSpPr>
          <p:nvPr/>
        </p:nvCxnSpPr>
        <p:spPr>
          <a:xfrm rot="16200000" flipH="1">
            <a:off x="1946197" y="3896340"/>
            <a:ext cx="498753" cy="2639"/>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66">
            <a:extLst>
              <a:ext uri="{FF2B5EF4-FFF2-40B4-BE49-F238E27FC236}">
                <a16:creationId xmlns:a16="http://schemas.microsoft.com/office/drawing/2014/main" id="{CADA24A1-88F7-452B-B660-4B1C2212D8D5}"/>
              </a:ext>
            </a:extLst>
          </p:cNvPr>
          <p:cNvCxnSpPr>
            <a:cxnSpLocks/>
            <a:stCxn id="60" idx="1"/>
            <a:endCxn id="58" idx="1"/>
          </p:cNvCxnSpPr>
          <p:nvPr/>
        </p:nvCxnSpPr>
        <p:spPr>
          <a:xfrm rot="10800000">
            <a:off x="1234135" y="3373965"/>
            <a:ext cx="2639" cy="1047393"/>
          </a:xfrm>
          <a:prstGeom prst="bentConnector3">
            <a:avLst>
              <a:gd name="adj1" fmla="val 8762372"/>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2951123-5EFE-4F0C-AB24-662AF7F92DDC}"/>
              </a:ext>
            </a:extLst>
          </p:cNvPr>
          <p:cNvSpPr txBox="1"/>
          <p:nvPr/>
        </p:nvSpPr>
        <p:spPr>
          <a:xfrm>
            <a:off x="1210238" y="2498892"/>
            <a:ext cx="1953390" cy="307777"/>
          </a:xfrm>
          <a:prstGeom prst="rect">
            <a:avLst/>
          </a:prstGeom>
          <a:noFill/>
          <a:ln>
            <a:noFill/>
          </a:ln>
        </p:spPr>
        <p:txBody>
          <a:bodyPr wrap="square" rtlCol="0">
            <a:spAutoFit/>
          </a:bodyPr>
          <a:lstStyle/>
          <a:p>
            <a:pPr algn="ctr"/>
            <a:r>
              <a:rPr lang="en-US" sz="1400" dirty="0">
                <a:latin typeface="Calibri" panose="020F0502020204030204" pitchFamily="34" charset="0"/>
                <a:cs typeface="Calibri" panose="020F0502020204030204" pitchFamily="34" charset="0"/>
              </a:rPr>
              <a:t>Refinement Image</a:t>
            </a:r>
          </a:p>
        </p:txBody>
      </p:sp>
      <p:cxnSp>
        <p:nvCxnSpPr>
          <p:cNvPr id="82" name="직선 화살표 연결선 66">
            <a:extLst>
              <a:ext uri="{FF2B5EF4-FFF2-40B4-BE49-F238E27FC236}">
                <a16:creationId xmlns:a16="http://schemas.microsoft.com/office/drawing/2014/main" id="{C5452937-7869-46B8-AAA5-91D72C12CB6A}"/>
              </a:ext>
            </a:extLst>
          </p:cNvPr>
          <p:cNvCxnSpPr>
            <a:cxnSpLocks/>
            <a:stCxn id="72" idx="3"/>
            <a:endCxn id="66" idx="1"/>
          </p:cNvCxnSpPr>
          <p:nvPr/>
        </p:nvCxnSpPr>
        <p:spPr>
          <a:xfrm flipV="1">
            <a:off x="5913088" y="3524063"/>
            <a:ext cx="1497045" cy="1"/>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C54AB815-96E9-42A8-A91B-7D3488F66867}"/>
              </a:ext>
            </a:extLst>
          </p:cNvPr>
          <p:cNvSpPr/>
          <p:nvPr/>
        </p:nvSpPr>
        <p:spPr>
          <a:xfrm>
            <a:off x="4462703" y="2399138"/>
            <a:ext cx="1111094" cy="307777"/>
          </a:xfrm>
          <a:prstGeom prst="rect">
            <a:avLst/>
          </a:prstGeom>
        </p:spPr>
        <p:txBody>
          <a:bodyPr wrap="square">
            <a:spAutoFit/>
          </a:bodyPr>
          <a:lstStyle/>
          <a:p>
            <a:r>
              <a:rPr lang="en-US" altLang="ko-KR" sz="1400" b="1" dirty="0">
                <a:latin typeface="NimbusRomNo9L-Regu"/>
              </a:rPr>
              <a:t>No Match</a:t>
            </a:r>
            <a:endParaRPr lang="ko-KR" altLang="en-US" sz="1400" b="1" dirty="0"/>
          </a:p>
        </p:txBody>
      </p:sp>
      <p:sp>
        <p:nvSpPr>
          <p:cNvPr id="66" name="직사각형 65">
            <a:extLst>
              <a:ext uri="{FF2B5EF4-FFF2-40B4-BE49-F238E27FC236}">
                <a16:creationId xmlns:a16="http://schemas.microsoft.com/office/drawing/2014/main" id="{1D28054F-5AFE-4040-A4D3-0B22DC4E346E}"/>
              </a:ext>
            </a:extLst>
          </p:cNvPr>
          <p:cNvSpPr/>
          <p:nvPr/>
        </p:nvSpPr>
        <p:spPr>
          <a:xfrm>
            <a:off x="7410133" y="3370174"/>
            <a:ext cx="1111094" cy="307777"/>
          </a:xfrm>
          <a:prstGeom prst="rect">
            <a:avLst/>
          </a:prstGeom>
        </p:spPr>
        <p:txBody>
          <a:bodyPr wrap="square">
            <a:spAutoFit/>
          </a:bodyPr>
          <a:lstStyle/>
          <a:p>
            <a:r>
              <a:rPr lang="en-US" altLang="ko-KR" sz="1400" b="1" dirty="0">
                <a:latin typeface="NimbusRomNo9L-Regu"/>
              </a:rPr>
              <a:t>Match</a:t>
            </a:r>
            <a:endParaRPr lang="ko-KR" altLang="en-US" sz="1400" b="1" dirty="0"/>
          </a:p>
        </p:txBody>
      </p:sp>
      <p:sp>
        <p:nvSpPr>
          <p:cNvPr id="67" name="사각형: 둥근 모서리 66">
            <a:extLst>
              <a:ext uri="{FF2B5EF4-FFF2-40B4-BE49-F238E27FC236}">
                <a16:creationId xmlns:a16="http://schemas.microsoft.com/office/drawing/2014/main" id="{989EAFA0-3B4A-40CE-A6B8-4A45F8901357}"/>
              </a:ext>
            </a:extLst>
          </p:cNvPr>
          <p:cNvSpPr/>
          <p:nvPr/>
        </p:nvSpPr>
        <p:spPr>
          <a:xfrm>
            <a:off x="4066258" y="4154216"/>
            <a:ext cx="1920240" cy="54864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 Determine Contour</a:t>
            </a:r>
            <a:endParaRPr lang="ko-KR" altLang="en-US" sz="1600" b="1" dirty="0" err="1">
              <a:solidFill>
                <a:schemeClr val="tx2"/>
              </a:solidFill>
              <a:latin typeface="Calibri" panose="020F0502020204030204" pitchFamily="34" charset="0"/>
              <a:cs typeface="Calibri" panose="020F0502020204030204" pitchFamily="34" charset="0"/>
            </a:endParaRPr>
          </a:p>
        </p:txBody>
      </p:sp>
      <p:cxnSp>
        <p:nvCxnSpPr>
          <p:cNvPr id="68" name="직선 화살표 연결선 66">
            <a:extLst>
              <a:ext uri="{FF2B5EF4-FFF2-40B4-BE49-F238E27FC236}">
                <a16:creationId xmlns:a16="http://schemas.microsoft.com/office/drawing/2014/main" id="{35C80CDE-1CD9-486D-B2D7-66F9B50BA942}"/>
              </a:ext>
            </a:extLst>
          </p:cNvPr>
          <p:cNvCxnSpPr>
            <a:cxnSpLocks/>
            <a:stCxn id="60" idx="2"/>
            <a:endCxn id="72" idx="1"/>
          </p:cNvCxnSpPr>
          <p:nvPr/>
        </p:nvCxnSpPr>
        <p:spPr>
          <a:xfrm rot="5400000" flipH="1" flipV="1">
            <a:off x="2574345" y="3146611"/>
            <a:ext cx="1171613" cy="1926519"/>
          </a:xfrm>
          <a:prstGeom prst="bentConnector4">
            <a:avLst>
              <a:gd name="adj1" fmla="val -19512"/>
              <a:gd name="adj2" fmla="val 74918"/>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8" name="사각형: 둥근 모서리 77">
            <a:extLst>
              <a:ext uri="{FF2B5EF4-FFF2-40B4-BE49-F238E27FC236}">
                <a16:creationId xmlns:a16="http://schemas.microsoft.com/office/drawing/2014/main" id="{D4E1593B-C104-4A85-9600-26E6C9B8705C}"/>
              </a:ext>
            </a:extLst>
          </p:cNvPr>
          <p:cNvSpPr/>
          <p:nvPr/>
        </p:nvSpPr>
        <p:spPr>
          <a:xfrm>
            <a:off x="4068897" y="4849256"/>
            <a:ext cx="1920240" cy="548640"/>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600" b="1" dirty="0">
                <a:solidFill>
                  <a:schemeClr val="tx2"/>
                </a:solidFill>
                <a:latin typeface="Calibri" panose="020F0502020204030204" pitchFamily="34" charset="0"/>
                <a:cs typeface="Calibri" panose="020F0502020204030204" pitchFamily="34" charset="0"/>
              </a:rPr>
              <a:t> Analyze Shape</a:t>
            </a:r>
            <a:endParaRPr lang="ko-KR" altLang="en-US" sz="1600" b="1" dirty="0" err="1">
              <a:solidFill>
                <a:schemeClr val="tx2"/>
              </a:solidFill>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AB509FEA-3DE0-49CA-86C6-B1DF551D1F4A}"/>
              </a:ext>
            </a:extLst>
          </p:cNvPr>
          <p:cNvSpPr/>
          <p:nvPr/>
        </p:nvSpPr>
        <p:spPr>
          <a:xfrm>
            <a:off x="2641412" y="4896776"/>
            <a:ext cx="1111094" cy="307777"/>
          </a:xfrm>
          <a:prstGeom prst="rect">
            <a:avLst/>
          </a:prstGeom>
        </p:spPr>
        <p:txBody>
          <a:bodyPr wrap="square">
            <a:spAutoFit/>
          </a:bodyPr>
          <a:lstStyle/>
          <a:p>
            <a:r>
              <a:rPr lang="en-US" altLang="ko-KR" sz="1400" dirty="0">
                <a:latin typeface="NimbusRomNo9L-Regu"/>
              </a:rPr>
              <a:t>Probability</a:t>
            </a:r>
            <a:endParaRPr lang="ko-KR" altLang="en-US" sz="1400" dirty="0"/>
          </a:p>
        </p:txBody>
      </p:sp>
      <p:cxnSp>
        <p:nvCxnSpPr>
          <p:cNvPr id="89" name="직선 화살표 연결선 88">
            <a:extLst>
              <a:ext uri="{FF2B5EF4-FFF2-40B4-BE49-F238E27FC236}">
                <a16:creationId xmlns:a16="http://schemas.microsoft.com/office/drawing/2014/main" id="{78981466-8CD2-4554-9C4F-B43E4D8D678E}"/>
              </a:ext>
            </a:extLst>
          </p:cNvPr>
          <p:cNvCxnSpPr>
            <a:cxnSpLocks/>
            <a:stCxn id="72" idx="0"/>
            <a:endCxn id="83" idx="2"/>
          </p:cNvCxnSpPr>
          <p:nvPr/>
        </p:nvCxnSpPr>
        <p:spPr>
          <a:xfrm flipV="1">
            <a:off x="5018250" y="2706915"/>
            <a:ext cx="0" cy="40552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0" name="직사각형 89">
            <a:extLst>
              <a:ext uri="{FF2B5EF4-FFF2-40B4-BE49-F238E27FC236}">
                <a16:creationId xmlns:a16="http://schemas.microsoft.com/office/drawing/2014/main" id="{5C20088F-6D16-40FA-BDEF-97081DCDFD4B}"/>
              </a:ext>
            </a:extLst>
          </p:cNvPr>
          <p:cNvSpPr/>
          <p:nvPr/>
        </p:nvSpPr>
        <p:spPr>
          <a:xfrm>
            <a:off x="4625971" y="2812408"/>
            <a:ext cx="1111094" cy="307777"/>
          </a:xfrm>
          <a:prstGeom prst="rect">
            <a:avLst/>
          </a:prstGeom>
        </p:spPr>
        <p:txBody>
          <a:bodyPr wrap="square">
            <a:spAutoFit/>
          </a:bodyPr>
          <a:lstStyle/>
          <a:p>
            <a:r>
              <a:rPr lang="en-US" altLang="ko-KR" sz="1400" dirty="0">
                <a:latin typeface="NimbusRomNo9L-Regu"/>
              </a:rPr>
              <a:t>= 0 </a:t>
            </a:r>
            <a:endParaRPr lang="ko-KR" altLang="en-US" sz="1400" dirty="0"/>
          </a:p>
        </p:txBody>
      </p:sp>
      <p:sp>
        <p:nvSpPr>
          <p:cNvPr id="91" name="직사각형 90">
            <a:extLst>
              <a:ext uri="{FF2B5EF4-FFF2-40B4-BE49-F238E27FC236}">
                <a16:creationId xmlns:a16="http://schemas.microsoft.com/office/drawing/2014/main" id="{7E7089B6-033E-463A-BAE9-B91E0BD8E0BF}"/>
              </a:ext>
            </a:extLst>
          </p:cNvPr>
          <p:cNvSpPr/>
          <p:nvPr/>
        </p:nvSpPr>
        <p:spPr>
          <a:xfrm>
            <a:off x="6854586" y="3249088"/>
            <a:ext cx="555547" cy="307778"/>
          </a:xfrm>
          <a:prstGeom prst="rect">
            <a:avLst/>
          </a:prstGeom>
        </p:spPr>
        <p:txBody>
          <a:bodyPr wrap="square">
            <a:spAutoFit/>
          </a:bodyPr>
          <a:lstStyle/>
          <a:p>
            <a:r>
              <a:rPr lang="en-US" altLang="ko-KR" sz="1400" dirty="0">
                <a:latin typeface="NimbusRomNo9L-Regu"/>
              </a:rPr>
              <a:t>&gt; 1</a:t>
            </a:r>
            <a:endParaRPr lang="ko-KR" altLang="en-US" sz="1400" dirty="0"/>
          </a:p>
        </p:txBody>
      </p:sp>
      <p:sp>
        <p:nvSpPr>
          <p:cNvPr id="92" name="직사각형 91">
            <a:extLst>
              <a:ext uri="{FF2B5EF4-FFF2-40B4-BE49-F238E27FC236}">
                <a16:creationId xmlns:a16="http://schemas.microsoft.com/office/drawing/2014/main" id="{6821FC4B-A545-4DD2-B03A-9686B2062E30}"/>
              </a:ext>
            </a:extLst>
          </p:cNvPr>
          <p:cNvSpPr/>
          <p:nvPr/>
        </p:nvSpPr>
        <p:spPr>
          <a:xfrm>
            <a:off x="3978999" y="3839466"/>
            <a:ext cx="1111094" cy="307777"/>
          </a:xfrm>
          <a:prstGeom prst="rect">
            <a:avLst/>
          </a:prstGeom>
        </p:spPr>
        <p:txBody>
          <a:bodyPr wrap="square">
            <a:spAutoFit/>
          </a:bodyPr>
          <a:lstStyle/>
          <a:p>
            <a:r>
              <a:rPr lang="en-US" altLang="ko-KR" sz="1400" dirty="0">
                <a:latin typeface="NimbusRomNo9L-Regu"/>
              </a:rPr>
              <a:t>&gt; Threshold  </a:t>
            </a:r>
            <a:endParaRPr lang="ko-KR" altLang="en-US" sz="1400" dirty="0"/>
          </a:p>
        </p:txBody>
      </p:sp>
      <p:cxnSp>
        <p:nvCxnSpPr>
          <p:cNvPr id="93" name="직선 화살표 연결선 66">
            <a:extLst>
              <a:ext uri="{FF2B5EF4-FFF2-40B4-BE49-F238E27FC236}">
                <a16:creationId xmlns:a16="http://schemas.microsoft.com/office/drawing/2014/main" id="{A1F6AFD9-6D48-4F14-B37F-6A9F77632FFF}"/>
              </a:ext>
            </a:extLst>
          </p:cNvPr>
          <p:cNvCxnSpPr>
            <a:cxnSpLocks/>
            <a:stCxn id="78" idx="2"/>
            <a:endCxn id="40" idx="1"/>
          </p:cNvCxnSpPr>
          <p:nvPr/>
        </p:nvCxnSpPr>
        <p:spPr>
          <a:xfrm rot="16200000" flipH="1">
            <a:off x="5968687" y="4458226"/>
            <a:ext cx="461375" cy="2340714"/>
          </a:xfrm>
          <a:prstGeom prst="bentConnector2">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66">
            <a:extLst>
              <a:ext uri="{FF2B5EF4-FFF2-40B4-BE49-F238E27FC236}">
                <a16:creationId xmlns:a16="http://schemas.microsoft.com/office/drawing/2014/main" id="{D41BCD6B-A710-48DE-AEB8-800EEBD834A4}"/>
              </a:ext>
            </a:extLst>
          </p:cNvPr>
          <p:cNvCxnSpPr>
            <a:cxnSpLocks/>
            <a:stCxn id="72" idx="2"/>
            <a:endCxn id="67" idx="0"/>
          </p:cNvCxnSpPr>
          <p:nvPr/>
        </p:nvCxnSpPr>
        <p:spPr>
          <a:xfrm rot="16200000" flipH="1">
            <a:off x="4913048" y="4040885"/>
            <a:ext cx="218533" cy="8128"/>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7482C584-F435-4883-BB69-121C56A9453C}"/>
              </a:ext>
            </a:extLst>
          </p:cNvPr>
          <p:cNvSpPr/>
          <p:nvPr/>
        </p:nvSpPr>
        <p:spPr>
          <a:xfrm>
            <a:off x="4957483" y="5958976"/>
            <a:ext cx="2278813" cy="307777"/>
          </a:xfrm>
          <a:prstGeom prst="rect">
            <a:avLst/>
          </a:prstGeom>
        </p:spPr>
        <p:txBody>
          <a:bodyPr wrap="square">
            <a:spAutoFit/>
          </a:bodyPr>
          <a:lstStyle/>
          <a:p>
            <a:r>
              <a:rPr lang="en-US" altLang="ko-KR" sz="1400" dirty="0">
                <a:latin typeface="NimbusRomNo9L-Regu"/>
              </a:rPr>
              <a:t>No feature (head, shape, etc.)</a:t>
            </a:r>
            <a:endParaRPr lang="ko-KR" altLang="en-US" sz="1400" dirty="0"/>
          </a:p>
        </p:txBody>
      </p:sp>
      <p:sp>
        <p:nvSpPr>
          <p:cNvPr id="30" name="직사각형 29">
            <a:extLst>
              <a:ext uri="{FF2B5EF4-FFF2-40B4-BE49-F238E27FC236}">
                <a16:creationId xmlns:a16="http://schemas.microsoft.com/office/drawing/2014/main" id="{E8FD3C26-022A-4168-BB3A-BC4687EA1BBC}"/>
              </a:ext>
            </a:extLst>
          </p:cNvPr>
          <p:cNvSpPr/>
          <p:nvPr/>
        </p:nvSpPr>
        <p:spPr>
          <a:xfrm>
            <a:off x="7353830" y="4969687"/>
            <a:ext cx="1111094" cy="307777"/>
          </a:xfrm>
          <a:prstGeom prst="rect">
            <a:avLst/>
          </a:prstGeom>
        </p:spPr>
        <p:txBody>
          <a:bodyPr wrap="square">
            <a:spAutoFit/>
          </a:bodyPr>
          <a:lstStyle/>
          <a:p>
            <a:r>
              <a:rPr lang="en-US" altLang="ko-KR" sz="1400" b="1" dirty="0">
                <a:latin typeface="NimbusRomNo9L-Regu"/>
              </a:rPr>
              <a:t>Match</a:t>
            </a:r>
            <a:endParaRPr lang="ko-KR" altLang="en-US" sz="1400" b="1" dirty="0"/>
          </a:p>
        </p:txBody>
      </p:sp>
      <p:cxnSp>
        <p:nvCxnSpPr>
          <p:cNvPr id="31" name="직선 화살표 연결선 66">
            <a:extLst>
              <a:ext uri="{FF2B5EF4-FFF2-40B4-BE49-F238E27FC236}">
                <a16:creationId xmlns:a16="http://schemas.microsoft.com/office/drawing/2014/main" id="{8E94571C-FB77-475E-92D4-1E1B1C479040}"/>
              </a:ext>
            </a:extLst>
          </p:cNvPr>
          <p:cNvCxnSpPr>
            <a:cxnSpLocks/>
            <a:stCxn id="67" idx="2"/>
            <a:endCxn id="78" idx="0"/>
          </p:cNvCxnSpPr>
          <p:nvPr/>
        </p:nvCxnSpPr>
        <p:spPr>
          <a:xfrm rot="16200000" flipH="1">
            <a:off x="4954497" y="4774736"/>
            <a:ext cx="146400" cy="2639"/>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66">
            <a:extLst>
              <a:ext uri="{FF2B5EF4-FFF2-40B4-BE49-F238E27FC236}">
                <a16:creationId xmlns:a16="http://schemas.microsoft.com/office/drawing/2014/main" id="{5B217B0E-D839-469A-BD09-37D0056A579A}"/>
              </a:ext>
            </a:extLst>
          </p:cNvPr>
          <p:cNvCxnSpPr>
            <a:cxnSpLocks/>
            <a:stCxn id="78" idx="3"/>
            <a:endCxn id="30" idx="1"/>
          </p:cNvCxnSpPr>
          <p:nvPr/>
        </p:nvCxnSpPr>
        <p:spPr>
          <a:xfrm>
            <a:off x="5989137" y="5123576"/>
            <a:ext cx="1364693" cy="12700"/>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AA41FABC-8813-4FF9-8459-F1CD8AB69E50}"/>
              </a:ext>
            </a:extLst>
          </p:cNvPr>
          <p:cNvSpPr/>
          <p:nvPr/>
        </p:nvSpPr>
        <p:spPr>
          <a:xfrm>
            <a:off x="7369731" y="5705382"/>
            <a:ext cx="1111094" cy="307777"/>
          </a:xfrm>
          <a:prstGeom prst="rect">
            <a:avLst/>
          </a:prstGeom>
        </p:spPr>
        <p:txBody>
          <a:bodyPr wrap="square">
            <a:spAutoFit/>
          </a:bodyPr>
          <a:lstStyle/>
          <a:p>
            <a:r>
              <a:rPr lang="en-US" altLang="ko-KR" sz="1400" b="1" dirty="0">
                <a:latin typeface="NimbusRomNo9L-Regu"/>
              </a:rPr>
              <a:t>No Match</a:t>
            </a:r>
            <a:endParaRPr lang="ko-KR" altLang="en-US" sz="1400" b="1" dirty="0"/>
          </a:p>
        </p:txBody>
      </p:sp>
    </p:spTree>
    <p:extLst>
      <p:ext uri="{BB962C8B-B14F-4D97-AF65-F5344CB8AC3E}">
        <p14:creationId xmlns:p14="http://schemas.microsoft.com/office/powerpoint/2010/main" val="2567586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75</a:t>
            </a:fld>
            <a:endParaRPr lang="ko-KR" altLang="en-US" dirty="0"/>
          </a:p>
        </p:txBody>
      </p:sp>
      <p:sp>
        <p:nvSpPr>
          <p:cNvPr id="8" name="제목 7"/>
          <p:cNvSpPr>
            <a:spLocks noGrp="1"/>
          </p:cNvSpPr>
          <p:nvPr>
            <p:ph type="ctrTitle"/>
          </p:nvPr>
        </p:nvSpPr>
        <p:spPr/>
        <p:txBody>
          <a:bodyPr/>
          <a:lstStyle/>
          <a:p>
            <a:r>
              <a:rPr lang="en-US" altLang="ko-KR" dirty="0"/>
              <a:t>Unit 6</a:t>
            </a:r>
            <a:br>
              <a:rPr lang="en-US" altLang="ko-KR" dirty="0"/>
            </a:br>
            <a:r>
              <a:rPr lang="en-US" altLang="ko-KR" dirty="0"/>
              <a:t>Design for Quality Requirements</a:t>
            </a:r>
            <a:endParaRPr lang="en-US" dirty="0"/>
          </a:p>
        </p:txBody>
      </p:sp>
      <p:sp>
        <p:nvSpPr>
          <p:cNvPr id="9" name="부제목 8"/>
          <p:cNvSpPr>
            <a:spLocks noGrp="1"/>
          </p:cNvSpPr>
          <p:nvPr>
            <p:ph type="subTitle" idx="1"/>
          </p:nvPr>
        </p:nvSpPr>
        <p:spPr/>
        <p:txBody>
          <a:bodyPr/>
          <a:lstStyle/>
          <a:p>
            <a:endParaRPr lang="en-US"/>
          </a:p>
        </p:txBody>
      </p:sp>
      <p:sp>
        <p:nvSpPr>
          <p:cNvPr id="5" name="바닥글 개체 틀 4"/>
          <p:cNvSpPr>
            <a:spLocks noGrp="1"/>
          </p:cNvSpPr>
          <p:nvPr>
            <p:ph type="ftr" sz="quarter" idx="13"/>
          </p:nvPr>
        </p:nvSpPr>
        <p:spPr/>
        <p:txBody>
          <a:bodyPr/>
          <a:lstStyle/>
          <a:p>
            <a:pPr>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3381152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180" y="764704"/>
            <a:ext cx="8858312" cy="5521816"/>
          </a:xfrm>
        </p:spPr>
        <p:txBody>
          <a:bodyPr/>
          <a:lstStyle/>
          <a:p>
            <a:r>
              <a:rPr lang="en-US" dirty="0"/>
              <a:t>High accuracy</a:t>
            </a:r>
          </a:p>
          <a:p>
            <a:pPr lvl="1"/>
            <a:r>
              <a:rPr lang="en-US" altLang="ko-KR" dirty="0"/>
              <a:t>1) Convert Blur or Noise image  to clear and Super Resolution Image</a:t>
            </a:r>
          </a:p>
          <a:p>
            <a:pPr lvl="1"/>
            <a:r>
              <a:rPr lang="en-US" altLang="ko-KR" dirty="0"/>
              <a:t>2) Use Not only Image but also Profile textual context </a:t>
            </a:r>
          </a:p>
          <a:p>
            <a:pPr marL="476250" lvl="2" indent="0">
              <a:buNone/>
            </a:pPr>
            <a:endParaRPr kumimoji="1" lang="en-US" altLang="ko-KR" sz="1600" b="1" dirty="0">
              <a:solidFill>
                <a:schemeClr val="tx2"/>
              </a:solidFill>
            </a:endParaRPr>
          </a:p>
          <a:p>
            <a:pPr marL="476250" lvl="2" indent="0">
              <a:buNone/>
            </a:pPr>
            <a:endParaRPr kumimoji="1" lang="en-US" altLang="ko-KR" sz="1600" b="1" dirty="0">
              <a:solidFill>
                <a:schemeClr val="tx2"/>
              </a:solidFill>
            </a:endParaRPr>
          </a:p>
          <a:p>
            <a:r>
              <a:rPr lang="en-US" altLang="ko-KR" dirty="0"/>
              <a:t>Time Efficiency</a:t>
            </a:r>
          </a:p>
          <a:p>
            <a:pPr lvl="1"/>
            <a:r>
              <a:rPr lang="en-US" altLang="ko-KR" dirty="0"/>
              <a:t>1) Removing unimportant steps or refinement step at initial proposed phase.</a:t>
            </a:r>
          </a:p>
          <a:p>
            <a:pPr lvl="1"/>
            <a:r>
              <a:rPr lang="en-US" altLang="ko-KR" dirty="0"/>
              <a:t>2) Uses initial proposed image for people detecting</a:t>
            </a:r>
          </a:p>
        </p:txBody>
      </p:sp>
      <p:sp>
        <p:nvSpPr>
          <p:cNvPr id="3" name="Title 2"/>
          <p:cNvSpPr>
            <a:spLocks noGrp="1"/>
          </p:cNvSpPr>
          <p:nvPr>
            <p:ph type="title"/>
          </p:nvPr>
        </p:nvSpPr>
        <p:spPr/>
        <p:txBody>
          <a:bodyPr/>
          <a:lstStyle/>
          <a:p>
            <a:r>
              <a:rPr lang="en-US" altLang="ko-KR" dirty="0"/>
              <a:t>My proposal for Quality Requirement</a:t>
            </a:r>
            <a:endParaRPr lang="en-US" dirty="0"/>
          </a:p>
        </p:txBody>
      </p:sp>
      <p:sp>
        <p:nvSpPr>
          <p:cNvPr id="4" name="Slide Number Placeholder 3"/>
          <p:cNvSpPr>
            <a:spLocks noGrp="1"/>
          </p:cNvSpPr>
          <p:nvPr>
            <p:ph type="sldNum" sz="quarter" idx="10"/>
          </p:nvPr>
        </p:nvSpPr>
        <p:spPr>
          <a:xfrm>
            <a:off x="8244407" y="6357938"/>
            <a:ext cx="756717" cy="363537"/>
          </a:xfrm>
        </p:spPr>
        <p:txBody>
          <a:bodyPr/>
          <a:lstStyle/>
          <a:p>
            <a:pPr>
              <a:defRPr/>
            </a:pPr>
            <a:fld id="{0BDF5A50-FEA7-4531-911E-E701FBDB2E78}" type="slidenum">
              <a:rPr lang="ko-KR" altLang="en-US" smtClean="0"/>
              <a:pPr>
                <a:defRPr/>
              </a:pPr>
              <a:t>76</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3174938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77</a:t>
            </a:fld>
            <a:endParaRPr lang="ko-KR" altLang="en-US" dirty="0"/>
          </a:p>
        </p:txBody>
      </p:sp>
      <p:sp>
        <p:nvSpPr>
          <p:cNvPr id="8" name="제목 7"/>
          <p:cNvSpPr>
            <a:spLocks noGrp="1"/>
          </p:cNvSpPr>
          <p:nvPr>
            <p:ph type="ctrTitle"/>
          </p:nvPr>
        </p:nvSpPr>
        <p:spPr/>
        <p:txBody>
          <a:bodyPr/>
          <a:lstStyle/>
          <a:p>
            <a:r>
              <a:rPr lang="en-US" altLang="ko-KR" dirty="0"/>
              <a:t>Unit 6.1</a:t>
            </a:r>
            <a:br>
              <a:rPr lang="en-US" altLang="ko-KR" dirty="0"/>
            </a:br>
            <a:r>
              <a:rPr lang="en-US" altLang="ko-KR" dirty="0"/>
              <a:t>Design for High Accuracy</a:t>
            </a:r>
            <a:endParaRPr lang="en-US" dirty="0"/>
          </a:p>
        </p:txBody>
      </p:sp>
      <p:sp>
        <p:nvSpPr>
          <p:cNvPr id="9" name="부제목 8"/>
          <p:cNvSpPr>
            <a:spLocks noGrp="1"/>
          </p:cNvSpPr>
          <p:nvPr>
            <p:ph type="subTitle" idx="1"/>
          </p:nvPr>
        </p:nvSpPr>
        <p:spPr/>
        <p:txBody>
          <a:bodyPr/>
          <a:lstStyle/>
          <a:p>
            <a:endParaRPr lang="en-US"/>
          </a:p>
        </p:txBody>
      </p:sp>
      <p:sp>
        <p:nvSpPr>
          <p:cNvPr id="5" name="바닥글 개체 틀 4"/>
          <p:cNvSpPr>
            <a:spLocks noGrp="1"/>
          </p:cNvSpPr>
          <p:nvPr>
            <p:ph type="ftr" sz="quarter" idx="13"/>
          </p:nvPr>
        </p:nvSpPr>
        <p:spPr/>
        <p:txBody>
          <a:bodyPr/>
          <a:lstStyle/>
          <a:p>
            <a:pPr>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21423676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a:t>Design for Accuracy(1)</a:t>
            </a:r>
            <a:endParaRPr lang="en-US" dirty="0"/>
          </a:p>
        </p:txBody>
      </p:sp>
      <p:sp>
        <p:nvSpPr>
          <p:cNvPr id="4" name="Slide Number Placeholder 3"/>
          <p:cNvSpPr>
            <a:spLocks noGrp="1"/>
          </p:cNvSpPr>
          <p:nvPr>
            <p:ph type="sldNum" sz="quarter" idx="10"/>
          </p:nvPr>
        </p:nvSpPr>
        <p:spPr/>
        <p:txBody>
          <a:bodyPr/>
          <a:lstStyle/>
          <a:p>
            <a:pPr>
              <a:defRPr/>
            </a:pPr>
            <a:fld id="{0BDF5A50-FEA7-4531-911E-E701FBDB2E78}" type="slidenum">
              <a:rPr lang="ko-KR" altLang="en-US" smtClean="0"/>
              <a:pPr>
                <a:defRPr/>
              </a:pPr>
              <a:t>78</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a:t>Machine Learning Framework for In-Disaster People Detection</a:t>
            </a:r>
            <a:endParaRPr lang="ko-KR" altLang="en-US" dirty="0"/>
          </a:p>
        </p:txBody>
      </p:sp>
      <p:sp>
        <p:nvSpPr>
          <p:cNvPr id="6" name="텍스트 개체 틀 6">
            <a:extLst>
              <a:ext uri="{FF2B5EF4-FFF2-40B4-BE49-F238E27FC236}">
                <a16:creationId xmlns:a16="http://schemas.microsoft.com/office/drawing/2014/main" id="{F28B2389-AEE3-4849-9D1C-D184F78DD06A}"/>
              </a:ext>
            </a:extLst>
          </p:cNvPr>
          <p:cNvSpPr txBox="1">
            <a:spLocks/>
          </p:cNvSpPr>
          <p:nvPr/>
        </p:nvSpPr>
        <p:spPr bwMode="auto">
          <a:xfrm>
            <a:off x="142844" y="764704"/>
            <a:ext cx="8858312" cy="5521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80975" indent="-180975" algn="l" rtl="0" fontAlgn="base" latinLnBrk="0">
              <a:lnSpc>
                <a:spcPct val="100000"/>
              </a:lnSpc>
              <a:spcBef>
                <a:spcPts val="1200"/>
              </a:spcBef>
              <a:spcAft>
                <a:spcPct val="0"/>
              </a:spcAft>
              <a:buFont typeface="Arial" charset="0"/>
              <a:buChar char="•"/>
              <a:defRPr sz="2400" b="1" kern="1200">
                <a:solidFill>
                  <a:schemeClr val="accent2"/>
                </a:solidFill>
                <a:latin typeface="Calibri" panose="020F0502020204030204" pitchFamily="34" charset="0"/>
                <a:ea typeface="+mn-ea"/>
                <a:cs typeface="Calibri" panose="020F0502020204030204" pitchFamily="34" charset="0"/>
              </a:defRPr>
            </a:lvl1pPr>
            <a:lvl2pPr marL="450850" indent="-200025" algn="l" rtl="0" fontAlgn="base" latinLnBrk="0">
              <a:lnSpc>
                <a:spcPct val="100000"/>
              </a:lnSpc>
              <a:spcBef>
                <a:spcPts val="900"/>
              </a:spcBef>
              <a:spcAft>
                <a:spcPct val="0"/>
              </a:spcAft>
              <a:buFont typeface="Arial" charset="0"/>
              <a:buChar char="–"/>
              <a:defRPr sz="2000" b="1" kern="1200">
                <a:solidFill>
                  <a:schemeClr val="tx1"/>
                </a:solidFill>
                <a:latin typeface="Calibri" panose="020F0502020204030204" pitchFamily="34" charset="0"/>
                <a:ea typeface="+mn-ea"/>
                <a:cs typeface="Calibri" panose="020F0502020204030204" pitchFamily="34" charset="0"/>
              </a:defRPr>
            </a:lvl2pPr>
            <a:lvl3pPr marL="631825" indent="-155575" algn="l" rtl="0" fontAlgn="base" latinLnBrk="0">
              <a:lnSpc>
                <a:spcPct val="100000"/>
              </a:lnSpc>
              <a:spcBef>
                <a:spcPts val="6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901700" indent="-238125" algn="l" rtl="0" fontAlgn="base" latinLnBrk="0">
              <a:lnSpc>
                <a:spcPct val="100000"/>
              </a:lnSpc>
              <a:spcBef>
                <a:spcPts val="1200"/>
              </a:spcBef>
              <a:spcAft>
                <a:spcPct val="0"/>
              </a:spcAft>
              <a:buFont typeface="Arial" charset="0"/>
              <a:buChar char="–"/>
              <a:defRPr sz="1600" kern="1200">
                <a:solidFill>
                  <a:schemeClr val="tx1"/>
                </a:solidFill>
                <a:latin typeface="Calibri" panose="020F0502020204030204" pitchFamily="34" charset="0"/>
                <a:ea typeface="+mn-ea"/>
                <a:cs typeface="Calibri" panose="020F0502020204030204" pitchFamily="34" charset="0"/>
              </a:defRPr>
            </a:lvl4pPr>
            <a:lvl5pPr marL="1081088" indent="-153988" algn="l" rtl="0" fontAlgn="base" latinLnBrk="0">
              <a:lnSpc>
                <a:spcPct val="100000"/>
              </a:lnSpc>
              <a:spcBef>
                <a:spcPts val="1200"/>
              </a:spcBef>
              <a:spcAft>
                <a:spcPct val="0"/>
              </a:spcAft>
              <a:buFont typeface="Arial" charset="0"/>
              <a:buChar char="»"/>
              <a:defRPr sz="14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975" lvl="1" indent="-180975">
              <a:spcBef>
                <a:spcPts val="1200"/>
              </a:spcBef>
              <a:buFont typeface="Arial" charset="0"/>
              <a:buChar char="•"/>
            </a:pPr>
            <a:r>
              <a:rPr lang="en-US" sz="2400" dirty="0">
                <a:solidFill>
                  <a:srgbClr val="0000FF"/>
                </a:solidFill>
              </a:rPr>
              <a:t>Up-sample resolution</a:t>
            </a:r>
          </a:p>
          <a:p>
            <a:pPr marL="631825" lvl="3" indent="-180975"/>
            <a:r>
              <a:rPr lang="en-US" altLang="ko-KR" sz="2000" dirty="0"/>
              <a:t>4 x Up-scaling</a:t>
            </a:r>
            <a:br>
              <a:rPr lang="en-US" altLang="ko-KR" sz="2000" dirty="0"/>
            </a:br>
            <a:r>
              <a:rPr lang="en-US" altLang="ko-KR" sz="2000" dirty="0"/>
              <a:t>Use the super-resolution network to generate clear and fine people with high resolution (4× up-scaling)</a:t>
            </a:r>
            <a:endParaRPr lang="en-US" sz="2000" dirty="0">
              <a:solidFill>
                <a:schemeClr val="accent2"/>
              </a:solidFill>
            </a:endParaRPr>
          </a:p>
          <a:p>
            <a:pPr marL="180975" lvl="1" indent="-180975">
              <a:spcBef>
                <a:spcPts val="1200"/>
              </a:spcBef>
              <a:buFont typeface="Arial" charset="0"/>
              <a:buChar char="•"/>
            </a:pPr>
            <a:r>
              <a:rPr lang="en-US" sz="2400" dirty="0">
                <a:solidFill>
                  <a:srgbClr val="0000FF"/>
                </a:solidFill>
              </a:rPr>
              <a:t>Refinement Network</a:t>
            </a:r>
          </a:p>
          <a:p>
            <a:pPr marL="631825" lvl="3" indent="-180975"/>
            <a:r>
              <a:rPr lang="en-US" sz="2000" dirty="0"/>
              <a:t>Our refinement network plays two roles:</a:t>
            </a:r>
            <a:br>
              <a:rPr lang="en-US" sz="2000" dirty="0"/>
            </a:br>
            <a:r>
              <a:rPr lang="en-US" sz="2000" dirty="0"/>
              <a:t>The first role is to promote the generator network to reconstruct sharper images.</a:t>
            </a:r>
            <a:br>
              <a:rPr lang="en-US" sz="2000" dirty="0"/>
            </a:br>
            <a:r>
              <a:rPr lang="en-US" sz="2000" dirty="0"/>
              <a:t>T</a:t>
            </a:r>
            <a:r>
              <a:rPr lang="en-US" altLang="ko-KR" sz="2000" dirty="0"/>
              <a:t>he Second is to provide the high-resolution images to the people detector, including both the generated and the natural real high-resolution images, people or non-people in the discriminator network. </a:t>
            </a:r>
          </a:p>
          <a:p>
            <a:pPr marL="450850" lvl="3" indent="0">
              <a:buNone/>
            </a:pPr>
            <a:endParaRPr lang="en-US" sz="2000" dirty="0"/>
          </a:p>
          <a:p>
            <a:pPr lvl="1"/>
            <a:endParaRPr kumimoji="0" lang="en-US" sz="1400" dirty="0"/>
          </a:p>
        </p:txBody>
      </p:sp>
    </p:spTree>
    <p:extLst>
      <p:ext uri="{BB962C8B-B14F-4D97-AF65-F5344CB8AC3E}">
        <p14:creationId xmlns:p14="http://schemas.microsoft.com/office/powerpoint/2010/main" val="5160460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79</a:t>
            </a:fld>
            <a:endParaRPr lang="ko-KR" altLang="en-US" dirty="0"/>
          </a:p>
        </p:txBody>
      </p:sp>
      <p:sp>
        <p:nvSpPr>
          <p:cNvPr id="8" name="제목 7"/>
          <p:cNvSpPr>
            <a:spLocks noGrp="1"/>
          </p:cNvSpPr>
          <p:nvPr>
            <p:ph type="ctrTitle"/>
          </p:nvPr>
        </p:nvSpPr>
        <p:spPr/>
        <p:txBody>
          <a:bodyPr/>
          <a:lstStyle/>
          <a:p>
            <a:r>
              <a:rPr lang="en-US" altLang="ko-KR" dirty="0"/>
              <a:t>Unit 6.2</a:t>
            </a:r>
            <a:br>
              <a:rPr lang="en-US" altLang="ko-KR" dirty="0"/>
            </a:br>
            <a:r>
              <a:rPr lang="en-US" altLang="ko-KR" dirty="0"/>
              <a:t>Design for Time Efficiency</a:t>
            </a:r>
            <a:endParaRPr lang="en-US" dirty="0"/>
          </a:p>
        </p:txBody>
      </p:sp>
      <p:sp>
        <p:nvSpPr>
          <p:cNvPr id="9" name="부제목 8"/>
          <p:cNvSpPr>
            <a:spLocks noGrp="1"/>
          </p:cNvSpPr>
          <p:nvPr>
            <p:ph type="subTitle" idx="1"/>
          </p:nvPr>
        </p:nvSpPr>
        <p:spPr/>
        <p:txBody>
          <a:bodyPr/>
          <a:lstStyle/>
          <a:p>
            <a:endParaRPr lang="en-US"/>
          </a:p>
        </p:txBody>
      </p:sp>
      <p:sp>
        <p:nvSpPr>
          <p:cNvPr id="5" name="바닥글 개체 틀 4"/>
          <p:cNvSpPr>
            <a:spLocks noGrp="1"/>
          </p:cNvSpPr>
          <p:nvPr>
            <p:ph type="ftr" sz="quarter" idx="13"/>
          </p:nvPr>
        </p:nvSpPr>
        <p:spPr/>
        <p:txBody>
          <a:bodyPr/>
          <a:lstStyle/>
          <a:p>
            <a:pPr>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2568822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ko-KR" altLang="en-US" sz="2800" dirty="0"/>
              <a:t>의견 </a:t>
            </a:r>
            <a:r>
              <a:rPr lang="en-US" altLang="ko-KR" sz="2800" dirty="0"/>
              <a:t>1</a:t>
            </a:r>
            <a:r>
              <a:rPr lang="ko-KR" altLang="en-US" sz="2800" dirty="0"/>
              <a:t>에 대한 반영내용</a:t>
            </a:r>
          </a:p>
        </p:txBody>
      </p:sp>
      <p:sp>
        <p:nvSpPr>
          <p:cNvPr id="4" name="슬라이드 번호 개체 틀 3"/>
          <p:cNvSpPr>
            <a:spLocks noGrp="1"/>
          </p:cNvSpPr>
          <p:nvPr>
            <p:ph type="sldNum" sz="quarter" idx="15"/>
          </p:nvPr>
        </p:nvSpPr>
        <p:spPr/>
        <p:txBody>
          <a:bodyPr/>
          <a:lstStyle/>
          <a:p>
            <a:fld id="{0BDF5A50-FEA7-4531-911E-E701FBDB2E78}" type="slidenum">
              <a:rPr lang="ko-KR" altLang="en-US" smtClean="0"/>
              <a:pPr/>
              <a:t>8</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graphicFrame>
        <p:nvGraphicFramePr>
          <p:cNvPr id="6" name="표 5">
            <a:extLst>
              <a:ext uri="{FF2B5EF4-FFF2-40B4-BE49-F238E27FC236}">
                <a16:creationId xmlns:a16="http://schemas.microsoft.com/office/drawing/2014/main" id="{BDA0393F-EE0F-4280-A368-681D9F8E1175}"/>
              </a:ext>
            </a:extLst>
          </p:cNvPr>
          <p:cNvGraphicFramePr>
            <a:graphicFrameLocks noGrp="1"/>
          </p:cNvGraphicFramePr>
          <p:nvPr>
            <p:extLst>
              <p:ext uri="{D42A27DB-BD31-4B8C-83A1-F6EECF244321}">
                <p14:modId xmlns:p14="http://schemas.microsoft.com/office/powerpoint/2010/main" val="3135761287"/>
              </p:ext>
            </p:extLst>
          </p:nvPr>
        </p:nvGraphicFramePr>
        <p:xfrm>
          <a:off x="258536" y="800708"/>
          <a:ext cx="8453924" cy="5309661"/>
        </p:xfrm>
        <a:graphic>
          <a:graphicData uri="http://schemas.openxmlformats.org/drawingml/2006/table">
            <a:tbl>
              <a:tblPr firstRow="1" bandRow="1">
                <a:tableStyleId>{5C22544A-7EE6-4342-B048-85BDC9FD1C3A}</a:tableStyleId>
              </a:tblPr>
              <a:tblGrid>
                <a:gridCol w="486677">
                  <a:extLst>
                    <a:ext uri="{9D8B030D-6E8A-4147-A177-3AD203B41FA5}">
                      <a16:colId xmlns:a16="http://schemas.microsoft.com/office/drawing/2014/main" val="20000"/>
                    </a:ext>
                  </a:extLst>
                </a:gridCol>
                <a:gridCol w="5711034">
                  <a:extLst>
                    <a:ext uri="{9D8B030D-6E8A-4147-A177-3AD203B41FA5}">
                      <a16:colId xmlns:a16="http://schemas.microsoft.com/office/drawing/2014/main" val="20001"/>
                    </a:ext>
                  </a:extLst>
                </a:gridCol>
                <a:gridCol w="916586">
                  <a:extLst>
                    <a:ext uri="{9D8B030D-6E8A-4147-A177-3AD203B41FA5}">
                      <a16:colId xmlns:a16="http://schemas.microsoft.com/office/drawing/2014/main" val="20002"/>
                    </a:ext>
                  </a:extLst>
                </a:gridCol>
                <a:gridCol w="1339627">
                  <a:extLst>
                    <a:ext uri="{9D8B030D-6E8A-4147-A177-3AD203B41FA5}">
                      <a16:colId xmlns:a16="http://schemas.microsoft.com/office/drawing/2014/main" val="20003"/>
                    </a:ext>
                  </a:extLst>
                </a:gridCol>
              </a:tblGrid>
              <a:tr h="1299194">
                <a:tc>
                  <a:txBody>
                    <a:bodyPr/>
                    <a:lstStyle/>
                    <a:p>
                      <a:pPr algn="ctr" latinLnBrk="0">
                        <a:lnSpc>
                          <a:spcPct val="200000"/>
                        </a:lnSpc>
                      </a:pPr>
                      <a:r>
                        <a:rPr lang="ko-KR" altLang="en-US" sz="1400" b="1" dirty="0">
                          <a:solidFill>
                            <a:schemeClr val="bg1"/>
                          </a:solidFill>
                          <a:latin typeface="+mn-ea"/>
                          <a:ea typeface="+mn-ea"/>
                        </a:rPr>
                        <a:t>의견</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l" defTabSz="914400" rtl="0" eaLnBrk="1" latinLnBrk="0" hangingPunct="1">
                        <a:lnSpc>
                          <a:spcPct val="200000"/>
                        </a:lnSpc>
                      </a:pPr>
                      <a:r>
                        <a:rPr lang="ko-KR" altLang="en-US" sz="1400" b="1" kern="1200" dirty="0">
                          <a:solidFill>
                            <a:schemeClr val="tx1"/>
                          </a:solidFill>
                          <a:latin typeface="+mn-ea"/>
                          <a:ea typeface="+mn-ea"/>
                          <a:cs typeface="+mn-cs"/>
                        </a:rPr>
                        <a:t>재난 상황의 훈련</a:t>
                      </a:r>
                      <a:r>
                        <a:rPr lang="en-US" altLang="ko-KR" sz="1400" b="1" kern="1200" dirty="0">
                          <a:solidFill>
                            <a:schemeClr val="tx1"/>
                          </a:solidFill>
                          <a:latin typeface="+mn-ea"/>
                          <a:ea typeface="+mn-ea"/>
                          <a:cs typeface="+mn-cs"/>
                        </a:rPr>
                        <a:t>, </a:t>
                      </a:r>
                      <a:r>
                        <a:rPr lang="ko-KR" altLang="en-US" sz="1400" b="1" kern="1200" dirty="0">
                          <a:solidFill>
                            <a:schemeClr val="tx1"/>
                          </a:solidFill>
                          <a:latin typeface="+mn-ea"/>
                          <a:ea typeface="+mn-ea"/>
                          <a:cs typeface="+mn-cs"/>
                        </a:rPr>
                        <a:t>모델 개선된 데이터 기술이 필요함</a:t>
                      </a:r>
                      <a:r>
                        <a:rPr lang="en-US" altLang="ko-KR" sz="1400" b="1" kern="1200" dirty="0">
                          <a:solidFill>
                            <a:schemeClr val="tx1"/>
                          </a:solidFill>
                          <a:latin typeface="+mn-ea"/>
                          <a:ea typeface="+mn-ea"/>
                          <a:cs typeface="+mn-cs"/>
                        </a:rPr>
                        <a:t>. </a:t>
                      </a:r>
                    </a:p>
                    <a:p>
                      <a:pPr marL="0" algn="l" defTabSz="914400" rtl="0" eaLnBrk="1" latinLnBrk="0" hangingPunct="1">
                        <a:lnSpc>
                          <a:spcPct val="200000"/>
                        </a:lnSpc>
                      </a:pPr>
                      <a:r>
                        <a:rPr lang="en-US" altLang="ko-KR" sz="1400" b="1" kern="1200" dirty="0">
                          <a:solidFill>
                            <a:schemeClr val="tx1"/>
                          </a:solidFill>
                          <a:latin typeface="+mn-ea"/>
                          <a:ea typeface="+mn-ea"/>
                          <a:cs typeface="+mn-cs"/>
                        </a:rPr>
                        <a:t>Training </a:t>
                      </a:r>
                      <a:r>
                        <a:rPr lang="ko-KR" altLang="en-US" sz="1400" b="1" kern="1200" dirty="0">
                          <a:solidFill>
                            <a:schemeClr val="tx1"/>
                          </a:solidFill>
                          <a:latin typeface="+mn-ea"/>
                          <a:ea typeface="+mn-ea"/>
                          <a:cs typeface="+mn-cs"/>
                        </a:rPr>
                        <a:t>단계 초기 </a:t>
                      </a:r>
                      <a:r>
                        <a:rPr lang="en-US" altLang="ko-KR" sz="1400" b="1" kern="1200" dirty="0">
                          <a:solidFill>
                            <a:schemeClr val="tx1"/>
                          </a:solidFill>
                          <a:latin typeface="+mn-ea"/>
                          <a:ea typeface="+mn-ea"/>
                          <a:cs typeface="+mn-cs"/>
                        </a:rPr>
                        <a:t>Parameter</a:t>
                      </a:r>
                      <a:r>
                        <a:rPr lang="ko-KR" altLang="en-US" sz="1400" b="1" kern="1200" dirty="0">
                          <a:solidFill>
                            <a:schemeClr val="tx1"/>
                          </a:solidFill>
                          <a:latin typeface="+mn-ea"/>
                          <a:ea typeface="+mn-ea"/>
                          <a:cs typeface="+mn-cs"/>
                        </a:rPr>
                        <a:t>를 설정</a:t>
                      </a:r>
                      <a:r>
                        <a:rPr lang="en-US" altLang="ko-KR" sz="1400" b="1" kern="1200" dirty="0">
                          <a:solidFill>
                            <a:schemeClr val="tx1"/>
                          </a:solidFill>
                          <a:latin typeface="+mn-ea"/>
                          <a:ea typeface="+mn-ea"/>
                          <a:cs typeface="+mn-cs"/>
                        </a:rPr>
                        <a:t>, </a:t>
                      </a:r>
                      <a:r>
                        <a:rPr lang="ko-KR" altLang="en-US" sz="1400" b="1" kern="1200" dirty="0">
                          <a:solidFill>
                            <a:schemeClr val="tx1"/>
                          </a:solidFill>
                          <a:latin typeface="+mn-ea"/>
                          <a:ea typeface="+mn-ea"/>
                          <a:cs typeface="+mn-cs"/>
                        </a:rPr>
                        <a:t>훈련 시 파라미터 튜닝을 통한 파라미터의 정확도를 높이는 절차를 기술할 필요가 있음</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200000"/>
                        </a:lnSpc>
                      </a:pPr>
                      <a:r>
                        <a:rPr lang="ko-KR" altLang="en-US" sz="1400" b="1" kern="1200" dirty="0">
                          <a:solidFill>
                            <a:schemeClr val="bg1"/>
                          </a:solidFill>
                          <a:latin typeface="+mn-ea"/>
                          <a:ea typeface="+mn-ea"/>
                          <a:cs typeface="+mn-cs"/>
                        </a:rPr>
                        <a:t>심사 위원</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ctr" defTabSz="914400" rtl="0" eaLnBrk="1" latinLnBrk="0" hangingPunct="1">
                        <a:lnSpc>
                          <a:spcPct val="200000"/>
                        </a:lnSpc>
                      </a:pPr>
                      <a:r>
                        <a:rPr lang="ko-KR" altLang="en-US" sz="1400" b="1" kern="1200" dirty="0">
                          <a:solidFill>
                            <a:schemeClr val="tx1"/>
                          </a:solidFill>
                          <a:latin typeface="+mn-ea"/>
                          <a:ea typeface="+mn-ea"/>
                          <a:cs typeface="+mn-cs"/>
                        </a:rPr>
                        <a:t>이정진 교수님</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49148">
                <a:tc gridSpan="4">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ko-KR" altLang="en-US" sz="1400" b="1" dirty="0" err="1">
                          <a:solidFill>
                            <a:schemeClr val="bg1"/>
                          </a:solidFill>
                          <a:latin typeface="+mn-ea"/>
                          <a:ea typeface="+mn-ea"/>
                        </a:rPr>
                        <a:t>반영내용</a:t>
                      </a:r>
                      <a:endParaRPr lang="ko-KR" altLang="en-US" sz="1400" b="1" dirty="0">
                        <a:solidFill>
                          <a:schemeClr val="bg1"/>
                        </a:solidFill>
                        <a:latin typeface="+mn-ea"/>
                        <a:ea typeface="+mn-ea"/>
                      </a:endParaRPr>
                    </a:p>
                  </a:txBody>
                  <a:tcPr marL="92403" marR="92403" marT="46201" marB="46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66106"/>
                  </a:ext>
                </a:extLst>
              </a:tr>
              <a:tr h="3553173">
                <a:tc gridSpan="4">
                  <a:txBody>
                    <a:bodyPr/>
                    <a:lstStyle/>
                    <a:p>
                      <a:pPr marL="274320" lvl="1" indent="0" algn="l">
                        <a:lnSpc>
                          <a:spcPct val="200000"/>
                        </a:lnSpc>
                        <a:spcBef>
                          <a:spcPts val="600"/>
                        </a:spcBef>
                        <a:spcAft>
                          <a:spcPts val="600"/>
                        </a:spcAft>
                      </a:pPr>
                      <a:r>
                        <a:rPr lang="ko-KR" altLang="en-US" sz="1400" b="1" kern="1200" dirty="0">
                          <a:solidFill>
                            <a:schemeClr val="tx1"/>
                          </a:solidFill>
                          <a:latin typeface="+mn-ea"/>
                          <a:ea typeface="+mn-ea"/>
                          <a:cs typeface="+mn-cs"/>
                        </a:rPr>
                        <a:t>심사의견에 따라 </a:t>
                      </a:r>
                      <a:r>
                        <a:rPr lang="en-US" altLang="ko-KR" sz="1400" b="1" kern="1200" dirty="0">
                          <a:solidFill>
                            <a:schemeClr val="tx1"/>
                          </a:solidFill>
                          <a:latin typeface="+mn-ea"/>
                          <a:ea typeface="+mn-ea"/>
                          <a:cs typeface="+mn-cs"/>
                        </a:rPr>
                        <a:t>7.2 experiment</a:t>
                      </a:r>
                      <a:r>
                        <a:rPr lang="ko-KR" altLang="en-US" sz="1400" b="1" kern="1200" dirty="0">
                          <a:solidFill>
                            <a:schemeClr val="tx1"/>
                          </a:solidFill>
                          <a:latin typeface="+mn-ea"/>
                          <a:ea typeface="+mn-ea"/>
                          <a:cs typeface="+mn-cs"/>
                        </a:rPr>
                        <a:t>에 재난 및 </a:t>
                      </a:r>
                      <a:r>
                        <a:rPr lang="en-US" altLang="ko-KR" sz="1400" b="1" kern="1200" dirty="0">
                          <a:solidFill>
                            <a:schemeClr val="tx1"/>
                          </a:solidFill>
                          <a:latin typeface="+mn-ea"/>
                          <a:ea typeface="+mn-ea"/>
                          <a:cs typeface="+mn-cs"/>
                        </a:rPr>
                        <a:t>People Detection</a:t>
                      </a:r>
                      <a:r>
                        <a:rPr lang="ko-KR" altLang="en-US" sz="1400" b="1" kern="1200" dirty="0">
                          <a:solidFill>
                            <a:schemeClr val="tx1"/>
                          </a:solidFill>
                          <a:latin typeface="+mn-ea"/>
                          <a:ea typeface="+mn-ea"/>
                          <a:cs typeface="+mn-cs"/>
                        </a:rPr>
                        <a:t>을 위한</a:t>
                      </a:r>
                      <a:r>
                        <a:rPr lang="en-US" altLang="ko-KR" sz="1400" b="1" kern="1200" dirty="0">
                          <a:solidFill>
                            <a:schemeClr val="tx1"/>
                          </a:solidFill>
                          <a:latin typeface="+mn-ea"/>
                          <a:ea typeface="+mn-ea"/>
                          <a:cs typeface="+mn-cs"/>
                        </a:rPr>
                        <a:t> training</a:t>
                      </a:r>
                      <a:r>
                        <a:rPr lang="ko-KR" altLang="en-US" sz="1400" b="1" kern="1200" dirty="0">
                          <a:solidFill>
                            <a:schemeClr val="tx1"/>
                          </a:solidFill>
                          <a:latin typeface="+mn-ea"/>
                          <a:ea typeface="+mn-ea"/>
                          <a:cs typeface="+mn-cs"/>
                        </a:rPr>
                        <a:t> </a:t>
                      </a:r>
                      <a:r>
                        <a:rPr lang="en-US" altLang="ko-KR" sz="1400" b="1" kern="1200" dirty="0">
                          <a:solidFill>
                            <a:schemeClr val="tx1"/>
                          </a:solidFill>
                          <a:latin typeface="+mn-ea"/>
                          <a:ea typeface="+mn-ea"/>
                          <a:cs typeface="+mn-cs"/>
                        </a:rPr>
                        <a:t>data</a:t>
                      </a:r>
                      <a:r>
                        <a:rPr lang="ko-KR" altLang="en-US" sz="1400" b="1" kern="1200" dirty="0">
                          <a:solidFill>
                            <a:schemeClr val="tx1"/>
                          </a:solidFill>
                          <a:latin typeface="+mn-ea"/>
                          <a:ea typeface="+mn-ea"/>
                          <a:cs typeface="+mn-cs"/>
                        </a:rPr>
                        <a:t> </a:t>
                      </a:r>
                      <a:r>
                        <a:rPr lang="en-US" altLang="ko-KR" sz="1400" b="1" kern="1200" dirty="0">
                          <a:solidFill>
                            <a:schemeClr val="tx1"/>
                          </a:solidFill>
                          <a:latin typeface="+mn-ea"/>
                          <a:ea typeface="+mn-ea"/>
                          <a:cs typeface="+mn-cs"/>
                        </a:rPr>
                        <a:t>set, </a:t>
                      </a:r>
                      <a:r>
                        <a:rPr lang="ko-KR" altLang="en-US" sz="1400" b="1" kern="1200" dirty="0">
                          <a:solidFill>
                            <a:schemeClr val="tx1"/>
                          </a:solidFill>
                          <a:latin typeface="+mn-ea"/>
                          <a:ea typeface="+mn-ea"/>
                          <a:cs typeface="+mn-cs"/>
                        </a:rPr>
                        <a:t>초기</a:t>
                      </a:r>
                      <a:r>
                        <a:rPr lang="en-US" altLang="ko-KR" sz="1400" b="1" kern="1200" dirty="0">
                          <a:solidFill>
                            <a:schemeClr val="tx1"/>
                          </a:solidFill>
                          <a:latin typeface="+mn-ea"/>
                          <a:ea typeface="+mn-ea"/>
                          <a:cs typeface="+mn-cs"/>
                        </a:rPr>
                        <a:t> parameter,</a:t>
                      </a:r>
                      <a:r>
                        <a:rPr lang="ko-KR" altLang="en-US" sz="1400" b="1" kern="1200" dirty="0">
                          <a:solidFill>
                            <a:schemeClr val="tx1"/>
                          </a:solidFill>
                          <a:latin typeface="+mn-ea"/>
                          <a:ea typeface="+mn-ea"/>
                          <a:cs typeface="+mn-cs"/>
                        </a:rPr>
                        <a:t> 튜닝 이후의 </a:t>
                      </a:r>
                      <a:r>
                        <a:rPr lang="en-US" altLang="ko-KR" sz="1400" b="1" kern="1200" dirty="0">
                          <a:solidFill>
                            <a:schemeClr val="tx1"/>
                          </a:solidFill>
                          <a:latin typeface="+mn-ea"/>
                          <a:ea typeface="+mn-ea"/>
                          <a:cs typeface="+mn-cs"/>
                        </a:rPr>
                        <a:t>parameter</a:t>
                      </a:r>
                      <a:r>
                        <a:rPr lang="ko-KR" altLang="en-US" sz="1400" b="1" kern="1200" dirty="0">
                          <a:solidFill>
                            <a:schemeClr val="tx1"/>
                          </a:solidFill>
                          <a:latin typeface="+mn-ea"/>
                          <a:ea typeface="+mn-ea"/>
                          <a:cs typeface="+mn-cs"/>
                        </a:rPr>
                        <a:t>와  </a:t>
                      </a:r>
                      <a:r>
                        <a:rPr lang="en-US" altLang="ko-KR" sz="1400" b="1" kern="1200" dirty="0">
                          <a:solidFill>
                            <a:schemeClr val="tx1"/>
                          </a:solidFill>
                          <a:latin typeface="+mn-ea"/>
                          <a:ea typeface="+mn-ea"/>
                          <a:cs typeface="+mn-cs"/>
                        </a:rPr>
                        <a:t>training </a:t>
                      </a:r>
                      <a:r>
                        <a:rPr lang="ko-KR" altLang="en-US" sz="1400" b="1" kern="1200" dirty="0">
                          <a:solidFill>
                            <a:schemeClr val="tx1"/>
                          </a:solidFill>
                          <a:latin typeface="+mn-ea"/>
                          <a:ea typeface="+mn-ea"/>
                          <a:cs typeface="+mn-cs"/>
                        </a:rPr>
                        <a:t>단계에 대한 구체적 사례 및 절차를 제시하였습니다</a:t>
                      </a:r>
                      <a:r>
                        <a:rPr lang="en-US" altLang="ko-KR" sz="1400" b="1" kern="1200" dirty="0">
                          <a:solidFill>
                            <a:schemeClr val="tx1"/>
                          </a:solidFill>
                          <a:latin typeface="+mn-ea"/>
                          <a:ea typeface="+mn-ea"/>
                          <a:cs typeface="+mn-cs"/>
                        </a:rPr>
                        <a:t>. </a:t>
                      </a:r>
                    </a:p>
                    <a:p>
                      <a:pPr marL="274320" marR="0" indent="0" algn="l" defTabSz="914400" rtl="0" eaLnBrk="1" fontAlgn="auto" latinLnBrk="0" hangingPunct="1">
                        <a:lnSpc>
                          <a:spcPct val="200000"/>
                        </a:lnSpc>
                        <a:spcBef>
                          <a:spcPts val="600"/>
                        </a:spcBef>
                        <a:spcAft>
                          <a:spcPts val="600"/>
                        </a:spcAft>
                        <a:buClrTx/>
                        <a:buSzTx/>
                        <a:buFont typeface="Arial" panose="020B0604020202020204" pitchFamily="34" charset="0"/>
                        <a:buNone/>
                        <a:tabLst/>
                        <a:defRPr/>
                      </a:pPr>
                      <a:br>
                        <a:rPr lang="en-US" altLang="ko-KR" sz="1400" b="1" kern="1200" dirty="0">
                          <a:solidFill>
                            <a:schemeClr val="tx1"/>
                          </a:solidFill>
                          <a:latin typeface="+mn-ea"/>
                          <a:ea typeface="+mn-ea"/>
                          <a:cs typeface="+mn-cs"/>
                        </a:rPr>
                      </a:br>
                      <a:r>
                        <a:rPr lang="en-US" altLang="ko-KR" sz="1400" b="1" kern="1200" dirty="0">
                          <a:solidFill>
                            <a:schemeClr val="tx1"/>
                          </a:solidFill>
                          <a:latin typeface="+mn-ea"/>
                          <a:ea typeface="+mn-ea"/>
                          <a:cs typeface="+mn-cs"/>
                          <a:sym typeface="Wingdings" panose="05000000000000000000" pitchFamily="2" charset="2"/>
                        </a:rPr>
                        <a:t> ‘7.2’ experiment : </a:t>
                      </a:r>
                      <a:r>
                        <a:rPr lang="ko-KR" altLang="en-US" sz="1400" b="1" kern="1200" dirty="0">
                          <a:solidFill>
                            <a:schemeClr val="tx1"/>
                          </a:solidFill>
                          <a:latin typeface="+mn-ea"/>
                          <a:ea typeface="+mn-ea"/>
                          <a:cs typeface="+mn-cs"/>
                          <a:sym typeface="Wingdings" panose="05000000000000000000" pitchFamily="2" charset="2"/>
                        </a:rPr>
                        <a:t>모델 </a:t>
                      </a:r>
                      <a:r>
                        <a:rPr lang="en-US" altLang="ko-KR" sz="1400" b="1" kern="1200" dirty="0">
                          <a:solidFill>
                            <a:schemeClr val="tx1"/>
                          </a:solidFill>
                          <a:latin typeface="+mn-ea"/>
                          <a:ea typeface="+mn-ea"/>
                          <a:cs typeface="+mn-cs"/>
                          <a:sym typeface="Wingdings" panose="05000000000000000000" pitchFamily="2" charset="2"/>
                        </a:rPr>
                        <a:t>Training </a:t>
                      </a:r>
                      <a:r>
                        <a:rPr lang="ko-KR" altLang="en-US" sz="1400" b="1" kern="1200" dirty="0">
                          <a:solidFill>
                            <a:schemeClr val="tx1"/>
                          </a:solidFill>
                          <a:latin typeface="+mn-ea"/>
                          <a:ea typeface="+mn-ea"/>
                          <a:cs typeface="+mn-cs"/>
                          <a:sym typeface="Wingdings" panose="05000000000000000000" pitchFamily="2" charset="2"/>
                        </a:rPr>
                        <a:t>을 위한 재난과 </a:t>
                      </a:r>
                      <a:r>
                        <a:rPr lang="en-US" altLang="ko-KR" sz="1400" b="1" kern="1200" dirty="0">
                          <a:solidFill>
                            <a:schemeClr val="tx1"/>
                          </a:solidFill>
                          <a:latin typeface="+mn-ea"/>
                          <a:ea typeface="+mn-ea"/>
                          <a:cs typeface="+mn-cs"/>
                          <a:sym typeface="Wingdings" panose="05000000000000000000" pitchFamily="2" charset="2"/>
                        </a:rPr>
                        <a:t>People training data, parameter </a:t>
                      </a:r>
                      <a:r>
                        <a:rPr lang="ko-KR" altLang="en-US" sz="1400" b="1" kern="1200" dirty="0">
                          <a:solidFill>
                            <a:schemeClr val="tx1"/>
                          </a:solidFill>
                          <a:latin typeface="+mn-ea"/>
                          <a:ea typeface="+mn-ea"/>
                          <a:cs typeface="+mn-cs"/>
                          <a:sym typeface="Wingdings" panose="05000000000000000000" pitchFamily="2" charset="2"/>
                        </a:rPr>
                        <a:t>튜닝 방법을 제시함</a:t>
                      </a:r>
                      <a:r>
                        <a:rPr lang="en-US" altLang="ko-KR" sz="1400" b="1" kern="1200" dirty="0">
                          <a:solidFill>
                            <a:schemeClr val="tx1"/>
                          </a:solidFill>
                          <a:latin typeface="+mn-ea"/>
                          <a:ea typeface="+mn-ea"/>
                          <a:cs typeface="+mn-cs"/>
                          <a:sym typeface="Wingdings" panose="05000000000000000000" pitchFamily="2" charset="2"/>
                        </a:rPr>
                        <a:t>. </a:t>
                      </a:r>
                      <a:endParaRPr lang="ko-KR" altLang="en-US" sz="1400" b="1" kern="1200" dirty="0">
                        <a:solidFill>
                          <a:schemeClr val="tx1"/>
                        </a:solidFill>
                        <a:latin typeface="+mn-ea"/>
                        <a:ea typeface="+mn-ea"/>
                        <a:cs typeface="+mn-cs"/>
                        <a:sym typeface="Wingdings" panose="05000000000000000000" pitchFamily="2" charset="2"/>
                      </a:endParaRPr>
                    </a:p>
                  </a:txBody>
                  <a:tcPr marL="92403" marR="92403" marT="46201" marB="462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261768"/>
                  </a:ext>
                </a:extLst>
              </a:tr>
            </a:tbl>
          </a:graphicData>
        </a:graphic>
      </p:graphicFrame>
    </p:spTree>
    <p:extLst>
      <p:ext uri="{BB962C8B-B14F-4D97-AF65-F5344CB8AC3E}">
        <p14:creationId xmlns:p14="http://schemas.microsoft.com/office/powerpoint/2010/main" val="2391257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a:t>Design for Time Efficiency</a:t>
            </a:r>
            <a:endParaRPr lang="en-US" dirty="0"/>
          </a:p>
        </p:txBody>
      </p:sp>
      <p:sp>
        <p:nvSpPr>
          <p:cNvPr id="4" name="Slide Number Placeholder 3"/>
          <p:cNvSpPr>
            <a:spLocks noGrp="1"/>
          </p:cNvSpPr>
          <p:nvPr>
            <p:ph type="sldNum" sz="quarter" idx="10"/>
          </p:nvPr>
        </p:nvSpPr>
        <p:spPr/>
        <p:txBody>
          <a:bodyPr/>
          <a:lstStyle/>
          <a:p>
            <a:pPr>
              <a:defRPr/>
            </a:pPr>
            <a:fld id="{0BDF5A50-FEA7-4531-911E-E701FBDB2E78}" type="slidenum">
              <a:rPr lang="ko-KR" altLang="en-US" smtClean="0"/>
              <a:pPr>
                <a:defRPr/>
              </a:pPr>
              <a:t>80</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a:t>Machine Learning Framework for In-Disaster People Detection</a:t>
            </a:r>
            <a:endParaRPr lang="ko-KR" altLang="en-US" dirty="0"/>
          </a:p>
        </p:txBody>
      </p:sp>
      <p:sp>
        <p:nvSpPr>
          <p:cNvPr id="6" name="텍스트 개체 틀 6">
            <a:extLst>
              <a:ext uri="{FF2B5EF4-FFF2-40B4-BE49-F238E27FC236}">
                <a16:creationId xmlns:a16="http://schemas.microsoft.com/office/drawing/2014/main" id="{F28B2389-AEE3-4849-9D1C-D184F78DD06A}"/>
              </a:ext>
            </a:extLst>
          </p:cNvPr>
          <p:cNvSpPr txBox="1">
            <a:spLocks/>
          </p:cNvSpPr>
          <p:nvPr/>
        </p:nvSpPr>
        <p:spPr bwMode="auto">
          <a:xfrm>
            <a:off x="142844" y="764704"/>
            <a:ext cx="8858312" cy="5521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80975" indent="-180975" algn="l" rtl="0" fontAlgn="base" latinLnBrk="0">
              <a:lnSpc>
                <a:spcPct val="100000"/>
              </a:lnSpc>
              <a:spcBef>
                <a:spcPts val="1200"/>
              </a:spcBef>
              <a:spcAft>
                <a:spcPct val="0"/>
              </a:spcAft>
              <a:buFont typeface="Arial" charset="0"/>
              <a:buChar char="•"/>
              <a:defRPr sz="2400" b="1" kern="1200">
                <a:solidFill>
                  <a:schemeClr val="accent2"/>
                </a:solidFill>
                <a:latin typeface="Calibri" panose="020F0502020204030204" pitchFamily="34" charset="0"/>
                <a:ea typeface="+mn-ea"/>
                <a:cs typeface="Calibri" panose="020F0502020204030204" pitchFamily="34" charset="0"/>
              </a:defRPr>
            </a:lvl1pPr>
            <a:lvl2pPr marL="450850" indent="-200025" algn="l" rtl="0" fontAlgn="base" latinLnBrk="0">
              <a:lnSpc>
                <a:spcPct val="100000"/>
              </a:lnSpc>
              <a:spcBef>
                <a:spcPts val="900"/>
              </a:spcBef>
              <a:spcAft>
                <a:spcPct val="0"/>
              </a:spcAft>
              <a:buFont typeface="Arial" charset="0"/>
              <a:buChar char="–"/>
              <a:defRPr sz="2000" b="1" kern="1200">
                <a:solidFill>
                  <a:schemeClr val="tx1"/>
                </a:solidFill>
                <a:latin typeface="Calibri" panose="020F0502020204030204" pitchFamily="34" charset="0"/>
                <a:ea typeface="+mn-ea"/>
                <a:cs typeface="Calibri" panose="020F0502020204030204" pitchFamily="34" charset="0"/>
              </a:defRPr>
            </a:lvl2pPr>
            <a:lvl3pPr marL="631825" indent="-155575" algn="l" rtl="0" fontAlgn="base" latinLnBrk="0">
              <a:lnSpc>
                <a:spcPct val="100000"/>
              </a:lnSpc>
              <a:spcBef>
                <a:spcPts val="6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901700" indent="-238125" algn="l" rtl="0" fontAlgn="base" latinLnBrk="0">
              <a:lnSpc>
                <a:spcPct val="100000"/>
              </a:lnSpc>
              <a:spcBef>
                <a:spcPts val="1200"/>
              </a:spcBef>
              <a:spcAft>
                <a:spcPct val="0"/>
              </a:spcAft>
              <a:buFont typeface="Arial" charset="0"/>
              <a:buChar char="–"/>
              <a:defRPr sz="1600" kern="1200">
                <a:solidFill>
                  <a:schemeClr val="tx1"/>
                </a:solidFill>
                <a:latin typeface="Calibri" panose="020F0502020204030204" pitchFamily="34" charset="0"/>
                <a:ea typeface="+mn-ea"/>
                <a:cs typeface="Calibri" panose="020F0502020204030204" pitchFamily="34" charset="0"/>
              </a:defRPr>
            </a:lvl4pPr>
            <a:lvl5pPr marL="1081088" indent="-153988" algn="l" rtl="0" fontAlgn="base" latinLnBrk="0">
              <a:lnSpc>
                <a:spcPct val="100000"/>
              </a:lnSpc>
              <a:spcBef>
                <a:spcPts val="1200"/>
              </a:spcBef>
              <a:spcAft>
                <a:spcPct val="0"/>
              </a:spcAft>
              <a:buFont typeface="Arial" charset="0"/>
              <a:buChar char="»"/>
              <a:defRPr sz="14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975" lvl="1" indent="-180975">
              <a:spcBef>
                <a:spcPts val="1200"/>
              </a:spcBef>
              <a:buFont typeface="Arial" charset="0"/>
              <a:buChar char="•"/>
            </a:pPr>
            <a:r>
              <a:rPr lang="en-US" sz="2400" dirty="0">
                <a:solidFill>
                  <a:srgbClr val="0000FF"/>
                </a:solidFill>
              </a:rPr>
              <a:t>Timeliness in Disaster Analytics</a:t>
            </a:r>
          </a:p>
          <a:p>
            <a:pPr marL="466725" lvl="2" indent="-285750">
              <a:buFont typeface="Arial" panose="020B0604020202020204" pitchFamily="34" charset="0"/>
              <a:buChar char="•"/>
            </a:pPr>
            <a:r>
              <a:rPr kumimoji="0" lang="en-US" sz="1400" dirty="0"/>
              <a:t>Time to detect disaster</a:t>
            </a:r>
          </a:p>
          <a:p>
            <a:pPr marL="466725" lvl="2" indent="-285750">
              <a:buFont typeface="Arial" panose="020B0604020202020204" pitchFamily="34" charset="0"/>
              <a:buChar char="•"/>
            </a:pPr>
            <a:r>
              <a:rPr kumimoji="0" lang="en-US" sz="1400" dirty="0"/>
              <a:t>Time to detect people and their locations</a:t>
            </a:r>
          </a:p>
          <a:p>
            <a:pPr marL="466725" lvl="2" indent="-285750">
              <a:buFont typeface="Arial" panose="020B0604020202020204" pitchFamily="34" charset="0"/>
              <a:buChar char="•"/>
            </a:pPr>
            <a:r>
              <a:rPr kumimoji="0" lang="en-US" sz="1400" dirty="0"/>
              <a:t>Time to deliver the analytics results</a:t>
            </a:r>
          </a:p>
          <a:p>
            <a:pPr marL="180975" lvl="1" indent="-180975">
              <a:spcBef>
                <a:spcPts val="1200"/>
              </a:spcBef>
              <a:buFont typeface="Arial" charset="0"/>
              <a:buChar char="•"/>
            </a:pPr>
            <a:r>
              <a:rPr lang="en-US" sz="2400" dirty="0">
                <a:solidFill>
                  <a:srgbClr val="0000FF"/>
                </a:solidFill>
              </a:rPr>
              <a:t>Minimize the total time, Tsum</a:t>
            </a:r>
          </a:p>
          <a:p>
            <a:pPr marL="466725" lvl="2" indent="-285750">
              <a:buFont typeface="Arial" panose="020B0604020202020204" pitchFamily="34" charset="0"/>
              <a:buChar char="•"/>
            </a:pPr>
            <a:r>
              <a:rPr kumimoji="0" lang="en-US" sz="1400" dirty="0"/>
              <a:t>T</a:t>
            </a:r>
            <a:r>
              <a:rPr kumimoji="0" lang="en-US" sz="1400" baseline="-25000" dirty="0"/>
              <a:t>sum</a:t>
            </a:r>
            <a:r>
              <a:rPr kumimoji="0" lang="en-US" sz="1400" dirty="0"/>
              <a:t> = T</a:t>
            </a:r>
            <a:r>
              <a:rPr kumimoji="0" lang="en-US" sz="1400" baseline="-25000" dirty="0"/>
              <a:t>1</a:t>
            </a:r>
            <a:r>
              <a:rPr kumimoji="0" lang="en-US" sz="1400" dirty="0"/>
              <a:t> + T</a:t>
            </a:r>
            <a:r>
              <a:rPr kumimoji="0" lang="en-US" sz="1400" baseline="-25000" dirty="0"/>
              <a:t>2 </a:t>
            </a:r>
            <a:r>
              <a:rPr kumimoji="0" lang="en-US" dirty="0"/>
              <a:t>+</a:t>
            </a:r>
            <a:r>
              <a:rPr kumimoji="0" lang="en-US" sz="1400" baseline="-25000" dirty="0"/>
              <a:t> </a:t>
            </a:r>
            <a:r>
              <a:rPr kumimoji="0" lang="en-US" sz="1400" dirty="0"/>
              <a:t>T</a:t>
            </a:r>
            <a:r>
              <a:rPr kumimoji="0" lang="en-US" sz="1400" baseline="-25000" dirty="0"/>
              <a:t>3</a:t>
            </a:r>
          </a:p>
          <a:p>
            <a:pPr marL="466725" lvl="2" indent="-285750">
              <a:buFont typeface="Arial" panose="020B0604020202020204" pitchFamily="34" charset="0"/>
              <a:buChar char="•"/>
            </a:pPr>
            <a:endParaRPr kumimoji="0" lang="en-US" sz="1400" baseline="-25000" dirty="0"/>
          </a:p>
          <a:p>
            <a:pPr marL="466725" lvl="2" indent="-285750">
              <a:buFont typeface="Arial" panose="020B0604020202020204" pitchFamily="34" charset="0"/>
              <a:buChar char="•"/>
            </a:pPr>
            <a:endParaRPr kumimoji="0" lang="en-US" sz="1400" baseline="-25000" dirty="0"/>
          </a:p>
          <a:p>
            <a:pPr marL="466725" lvl="2" indent="-285750">
              <a:buFont typeface="Arial" panose="020B0604020202020204" pitchFamily="34" charset="0"/>
              <a:buChar char="•"/>
            </a:pPr>
            <a:endParaRPr kumimoji="0" lang="en-US" sz="1400" baseline="-25000" dirty="0"/>
          </a:p>
          <a:p>
            <a:pPr marL="466725" lvl="2" indent="-285750">
              <a:buFont typeface="Arial" panose="020B0604020202020204" pitchFamily="34" charset="0"/>
              <a:buChar char="•"/>
            </a:pPr>
            <a:endParaRPr kumimoji="0" lang="en-US" sz="1400" baseline="-25000" dirty="0"/>
          </a:p>
          <a:p>
            <a:pPr marL="466725" lvl="2" indent="-285750">
              <a:buFont typeface="Arial" panose="020B0604020202020204" pitchFamily="34" charset="0"/>
              <a:buChar char="•"/>
            </a:pPr>
            <a:endParaRPr kumimoji="0" lang="en-US" sz="1400" baseline="-25000" dirty="0"/>
          </a:p>
          <a:p>
            <a:pPr marL="466725" lvl="2" indent="-285750">
              <a:buFont typeface="Arial" panose="020B0604020202020204" pitchFamily="34" charset="0"/>
              <a:buChar char="•"/>
            </a:pPr>
            <a:endParaRPr kumimoji="0" lang="en-US" sz="1400" baseline="-25000" dirty="0"/>
          </a:p>
          <a:p>
            <a:pPr marL="466725" lvl="2" indent="-285750">
              <a:buFont typeface="Arial" panose="020B0604020202020204" pitchFamily="34" charset="0"/>
              <a:buChar char="•"/>
            </a:pPr>
            <a:endParaRPr kumimoji="0" lang="en-US" sz="1400" baseline="-25000" dirty="0"/>
          </a:p>
          <a:p>
            <a:pPr marL="466725" lvl="2" indent="-285750">
              <a:buFont typeface="Arial" panose="020B0604020202020204" pitchFamily="34" charset="0"/>
              <a:buChar char="•"/>
            </a:pPr>
            <a:endParaRPr kumimoji="0" lang="en-US" sz="1400" dirty="0"/>
          </a:p>
        </p:txBody>
      </p:sp>
      <p:cxnSp>
        <p:nvCxnSpPr>
          <p:cNvPr id="7" name="직선 화살표 연결선 6">
            <a:extLst>
              <a:ext uri="{FF2B5EF4-FFF2-40B4-BE49-F238E27FC236}">
                <a16:creationId xmlns:a16="http://schemas.microsoft.com/office/drawing/2014/main" id="{5E348A7C-2824-4C45-BCD5-AB7D53165F0A}"/>
              </a:ext>
            </a:extLst>
          </p:cNvPr>
          <p:cNvCxnSpPr/>
          <p:nvPr/>
        </p:nvCxnSpPr>
        <p:spPr>
          <a:xfrm>
            <a:off x="1727684" y="4292334"/>
            <a:ext cx="4536504" cy="0"/>
          </a:xfrm>
          <a:prstGeom prst="straightConnector1">
            <a:avLst/>
          </a:prstGeom>
          <a:solidFill>
            <a:schemeClr val="bg1"/>
          </a:solidFill>
          <a:ln w="28575">
            <a:solidFill>
              <a:srgbClr val="0070C0"/>
            </a:solidFill>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8" name="TextBox 7">
            <a:extLst>
              <a:ext uri="{FF2B5EF4-FFF2-40B4-BE49-F238E27FC236}">
                <a16:creationId xmlns:a16="http://schemas.microsoft.com/office/drawing/2014/main" id="{A96E1EBF-F4F9-4397-9FFC-6DB60BE42122}"/>
              </a:ext>
            </a:extLst>
          </p:cNvPr>
          <p:cNvSpPr txBox="1"/>
          <p:nvPr/>
        </p:nvSpPr>
        <p:spPr>
          <a:xfrm>
            <a:off x="1594595" y="3716073"/>
            <a:ext cx="668773" cy="338554"/>
          </a:xfrm>
          <a:prstGeom prst="rect">
            <a:avLst/>
          </a:prstGeom>
          <a:noFill/>
          <a:ln>
            <a:noFill/>
          </a:ln>
        </p:spPr>
        <p:txBody>
          <a:bodyPr wrap="none" rtlCol="0" anchor="ctr">
            <a:spAutoFit/>
          </a:bodyPr>
          <a:lstStyle/>
          <a:p>
            <a:pPr algn="ctr">
              <a:lnSpc>
                <a:spcPct val="80000"/>
              </a:lnSpc>
            </a:pPr>
            <a:r>
              <a:rPr lang="en-US" altLang="ko-KR" sz="1000" b="1" dirty="0">
                <a:latin typeface="Calibri" panose="020F0502020204030204" pitchFamily="34" charset="0"/>
                <a:ea typeface="+mn-ea"/>
                <a:cs typeface="Calibri" panose="020F0502020204030204" pitchFamily="34" charset="0"/>
              </a:rPr>
              <a:t>Disaster</a:t>
            </a:r>
            <a:br>
              <a:rPr lang="en-US" altLang="ko-KR" sz="1000" b="1" dirty="0">
                <a:latin typeface="Calibri" panose="020F0502020204030204" pitchFamily="34" charset="0"/>
                <a:ea typeface="+mn-ea"/>
                <a:cs typeface="Calibri" panose="020F0502020204030204" pitchFamily="34" charset="0"/>
              </a:rPr>
            </a:br>
            <a:r>
              <a:rPr lang="en-US" altLang="ko-KR" sz="1000" b="1" dirty="0">
                <a:latin typeface="Calibri" panose="020F0502020204030204" pitchFamily="34" charset="0"/>
                <a:ea typeface="+mn-ea"/>
                <a:cs typeface="Calibri" panose="020F0502020204030204" pitchFamily="34" charset="0"/>
              </a:rPr>
              <a:t>Occurred</a:t>
            </a:r>
            <a:endParaRPr lang="ko-KR" altLang="en-US" sz="1000" b="1" dirty="0">
              <a:latin typeface="Calibri" panose="020F0502020204030204" pitchFamily="34" charset="0"/>
              <a:ea typeface="+mn-ea"/>
              <a:cs typeface="Calibri" panose="020F0502020204030204" pitchFamily="34" charset="0"/>
            </a:endParaRPr>
          </a:p>
        </p:txBody>
      </p:sp>
      <p:sp>
        <p:nvSpPr>
          <p:cNvPr id="9" name="TextBox 8">
            <a:extLst>
              <a:ext uri="{FF2B5EF4-FFF2-40B4-BE49-F238E27FC236}">
                <a16:creationId xmlns:a16="http://schemas.microsoft.com/office/drawing/2014/main" id="{100CBF6C-EFBC-49FA-A7E0-8017F31A35B1}"/>
              </a:ext>
            </a:extLst>
          </p:cNvPr>
          <p:cNvSpPr txBox="1"/>
          <p:nvPr/>
        </p:nvSpPr>
        <p:spPr>
          <a:xfrm>
            <a:off x="6227891" y="4148386"/>
            <a:ext cx="449162" cy="246221"/>
          </a:xfrm>
          <a:prstGeom prst="rect">
            <a:avLst/>
          </a:prstGeom>
          <a:noFill/>
          <a:ln>
            <a:noFill/>
          </a:ln>
        </p:spPr>
        <p:txBody>
          <a:bodyPr wrap="none" rtlCol="0" anchor="ctr">
            <a:spAutoFit/>
          </a:bodyPr>
          <a:lstStyle/>
          <a:p>
            <a:pPr algn="ctr"/>
            <a:r>
              <a:rPr lang="en-US" altLang="ko-KR" sz="1000" b="1" dirty="0">
                <a:solidFill>
                  <a:srgbClr val="0070C0"/>
                </a:solidFill>
                <a:latin typeface="Calibri" panose="020F0502020204030204" pitchFamily="34" charset="0"/>
                <a:ea typeface="+mn-ea"/>
                <a:cs typeface="Calibri" panose="020F0502020204030204" pitchFamily="34" charset="0"/>
              </a:rPr>
              <a:t>Time</a:t>
            </a:r>
            <a:endParaRPr lang="ko-KR" altLang="en-US" sz="1000" b="1" dirty="0">
              <a:solidFill>
                <a:srgbClr val="0070C0"/>
              </a:solidFill>
              <a:latin typeface="Calibri" panose="020F0502020204030204" pitchFamily="34" charset="0"/>
              <a:ea typeface="+mn-ea"/>
              <a:cs typeface="Calibri" panose="020F0502020204030204" pitchFamily="34" charset="0"/>
            </a:endParaRPr>
          </a:p>
        </p:txBody>
      </p:sp>
      <p:sp>
        <p:nvSpPr>
          <p:cNvPr id="10" name="Down Arrow 18">
            <a:extLst>
              <a:ext uri="{FF2B5EF4-FFF2-40B4-BE49-F238E27FC236}">
                <a16:creationId xmlns:a16="http://schemas.microsoft.com/office/drawing/2014/main" id="{E9665DD5-F64C-4D8B-9AED-6D46F17DEE41}"/>
              </a:ext>
            </a:extLst>
          </p:cNvPr>
          <p:cNvSpPr/>
          <p:nvPr/>
        </p:nvSpPr>
        <p:spPr>
          <a:xfrm>
            <a:off x="1853697" y="4017089"/>
            <a:ext cx="126015" cy="254408"/>
          </a:xfrm>
          <a:prstGeom prst="downArrow">
            <a:avLst/>
          </a:prstGeom>
          <a:solidFill>
            <a:schemeClr val="accent6">
              <a:lumMod val="20000"/>
              <a:lumOff val="80000"/>
            </a:schemeClr>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sz="1000" dirty="0" err="1">
              <a:solidFill>
                <a:schemeClr val="tx2"/>
              </a:solidFill>
            </a:endParaRPr>
          </a:p>
        </p:txBody>
      </p:sp>
      <p:sp>
        <p:nvSpPr>
          <p:cNvPr id="11" name="TextBox 10">
            <a:extLst>
              <a:ext uri="{FF2B5EF4-FFF2-40B4-BE49-F238E27FC236}">
                <a16:creationId xmlns:a16="http://schemas.microsoft.com/office/drawing/2014/main" id="{18E9B5B9-1B55-49CB-BCDB-5812D1E92F19}"/>
              </a:ext>
            </a:extLst>
          </p:cNvPr>
          <p:cNvSpPr txBox="1"/>
          <p:nvPr/>
        </p:nvSpPr>
        <p:spPr>
          <a:xfrm>
            <a:off x="2659346" y="3714534"/>
            <a:ext cx="668774" cy="341632"/>
          </a:xfrm>
          <a:prstGeom prst="rect">
            <a:avLst/>
          </a:prstGeom>
          <a:noFill/>
          <a:ln>
            <a:noFill/>
          </a:ln>
        </p:spPr>
        <p:txBody>
          <a:bodyPr wrap="none" rtlCol="0" anchor="ctr">
            <a:spAutoFit/>
          </a:bodyPr>
          <a:lstStyle/>
          <a:p>
            <a:pPr algn="ctr">
              <a:lnSpc>
                <a:spcPct val="80000"/>
              </a:lnSpc>
            </a:pPr>
            <a:r>
              <a:rPr lang="en-US" altLang="ko-KR" sz="1000" b="1" dirty="0">
                <a:latin typeface="Calibri" panose="020F0502020204030204" pitchFamily="34" charset="0"/>
                <a:ea typeface="+mn-ea"/>
                <a:cs typeface="Calibri" panose="020F0502020204030204" pitchFamily="34" charset="0"/>
              </a:rPr>
              <a:t>Disaster</a:t>
            </a:r>
            <a:br>
              <a:rPr lang="en-US" altLang="ko-KR" sz="1000" b="1" dirty="0">
                <a:latin typeface="Calibri" panose="020F0502020204030204" pitchFamily="34" charset="0"/>
                <a:ea typeface="+mn-ea"/>
                <a:cs typeface="Calibri" panose="020F0502020204030204" pitchFamily="34" charset="0"/>
              </a:rPr>
            </a:br>
            <a:r>
              <a:rPr lang="en-US" altLang="ko-KR" sz="1000" b="1" dirty="0">
                <a:latin typeface="Calibri" panose="020F0502020204030204" pitchFamily="34" charset="0"/>
                <a:ea typeface="+mn-ea"/>
                <a:cs typeface="Calibri" panose="020F0502020204030204" pitchFamily="34" charset="0"/>
              </a:rPr>
              <a:t>Detected</a:t>
            </a:r>
            <a:endParaRPr lang="ko-KR" altLang="en-US" sz="1000" b="1" dirty="0">
              <a:latin typeface="Calibri" panose="020F0502020204030204" pitchFamily="34" charset="0"/>
              <a:ea typeface="+mn-ea"/>
              <a:cs typeface="Calibri" panose="020F0502020204030204" pitchFamily="34" charset="0"/>
            </a:endParaRPr>
          </a:p>
        </p:txBody>
      </p:sp>
      <p:sp>
        <p:nvSpPr>
          <p:cNvPr id="12" name="Down Arrow 20">
            <a:extLst>
              <a:ext uri="{FF2B5EF4-FFF2-40B4-BE49-F238E27FC236}">
                <a16:creationId xmlns:a16="http://schemas.microsoft.com/office/drawing/2014/main" id="{2BCCD0B5-E4BA-418B-8689-B22EACB0AF1F}"/>
              </a:ext>
            </a:extLst>
          </p:cNvPr>
          <p:cNvSpPr/>
          <p:nvPr/>
        </p:nvSpPr>
        <p:spPr>
          <a:xfrm>
            <a:off x="2918449" y="4017089"/>
            <a:ext cx="126015" cy="254408"/>
          </a:xfrm>
          <a:prstGeom prst="downArrow">
            <a:avLst/>
          </a:prstGeom>
          <a:solidFill>
            <a:schemeClr val="accent6">
              <a:lumMod val="20000"/>
              <a:lumOff val="80000"/>
            </a:schemeClr>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sz="1000" dirty="0" err="1">
              <a:solidFill>
                <a:schemeClr val="tx2"/>
              </a:solidFill>
            </a:endParaRPr>
          </a:p>
        </p:txBody>
      </p:sp>
      <p:sp>
        <p:nvSpPr>
          <p:cNvPr id="13" name="TextBox 12">
            <a:extLst>
              <a:ext uri="{FF2B5EF4-FFF2-40B4-BE49-F238E27FC236}">
                <a16:creationId xmlns:a16="http://schemas.microsoft.com/office/drawing/2014/main" id="{DC16A0CE-D927-45FE-BAE3-2D91AA2E4022}"/>
              </a:ext>
            </a:extLst>
          </p:cNvPr>
          <p:cNvSpPr txBox="1"/>
          <p:nvPr/>
        </p:nvSpPr>
        <p:spPr>
          <a:xfrm>
            <a:off x="3997047" y="3714534"/>
            <a:ext cx="668774" cy="341632"/>
          </a:xfrm>
          <a:prstGeom prst="rect">
            <a:avLst/>
          </a:prstGeom>
          <a:noFill/>
          <a:ln>
            <a:noFill/>
          </a:ln>
        </p:spPr>
        <p:txBody>
          <a:bodyPr wrap="none" rtlCol="0" anchor="ctr">
            <a:spAutoFit/>
          </a:bodyPr>
          <a:lstStyle/>
          <a:p>
            <a:pPr algn="ctr">
              <a:lnSpc>
                <a:spcPct val="80000"/>
              </a:lnSpc>
            </a:pPr>
            <a:r>
              <a:rPr lang="en-US" altLang="ko-KR" sz="1000" b="1" dirty="0">
                <a:latin typeface="Calibri" panose="020F0502020204030204" pitchFamily="34" charset="0"/>
                <a:ea typeface="+mn-ea"/>
                <a:cs typeface="Calibri" panose="020F0502020204030204" pitchFamily="34" charset="0"/>
              </a:rPr>
              <a:t>People</a:t>
            </a:r>
            <a:br>
              <a:rPr lang="en-US" altLang="ko-KR" sz="1000" b="1" dirty="0">
                <a:latin typeface="Calibri" panose="020F0502020204030204" pitchFamily="34" charset="0"/>
                <a:ea typeface="+mn-ea"/>
                <a:cs typeface="Calibri" panose="020F0502020204030204" pitchFamily="34" charset="0"/>
              </a:rPr>
            </a:br>
            <a:r>
              <a:rPr lang="en-US" altLang="ko-KR" sz="1000" b="1" dirty="0">
                <a:latin typeface="Calibri" panose="020F0502020204030204" pitchFamily="34" charset="0"/>
                <a:ea typeface="+mn-ea"/>
                <a:cs typeface="Calibri" panose="020F0502020204030204" pitchFamily="34" charset="0"/>
              </a:rPr>
              <a:t>Detected</a:t>
            </a:r>
            <a:endParaRPr lang="ko-KR" altLang="en-US" sz="1000" b="1" dirty="0">
              <a:latin typeface="Calibri" panose="020F0502020204030204" pitchFamily="34" charset="0"/>
              <a:ea typeface="+mn-ea"/>
              <a:cs typeface="Calibri" panose="020F0502020204030204" pitchFamily="34" charset="0"/>
            </a:endParaRPr>
          </a:p>
        </p:txBody>
      </p:sp>
      <p:sp>
        <p:nvSpPr>
          <p:cNvPr id="14" name="Down Arrow 22">
            <a:extLst>
              <a:ext uri="{FF2B5EF4-FFF2-40B4-BE49-F238E27FC236}">
                <a16:creationId xmlns:a16="http://schemas.microsoft.com/office/drawing/2014/main" id="{43359843-5456-46B3-BA3F-D76FFD7B6948}"/>
              </a:ext>
            </a:extLst>
          </p:cNvPr>
          <p:cNvSpPr/>
          <p:nvPr/>
        </p:nvSpPr>
        <p:spPr>
          <a:xfrm>
            <a:off x="4256150" y="4017089"/>
            <a:ext cx="126015" cy="254408"/>
          </a:xfrm>
          <a:prstGeom prst="downArrow">
            <a:avLst/>
          </a:prstGeom>
          <a:solidFill>
            <a:schemeClr val="accent6">
              <a:lumMod val="20000"/>
              <a:lumOff val="80000"/>
            </a:schemeClr>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sz="1000" dirty="0" err="1">
              <a:solidFill>
                <a:schemeClr val="tx2"/>
              </a:solidFill>
            </a:endParaRPr>
          </a:p>
        </p:txBody>
      </p:sp>
      <p:sp>
        <p:nvSpPr>
          <p:cNvPr id="15" name="TextBox 14">
            <a:extLst>
              <a:ext uri="{FF2B5EF4-FFF2-40B4-BE49-F238E27FC236}">
                <a16:creationId xmlns:a16="http://schemas.microsoft.com/office/drawing/2014/main" id="{FCA927B1-2766-430D-A531-B94EED6C2F0A}"/>
              </a:ext>
            </a:extLst>
          </p:cNvPr>
          <p:cNvSpPr txBox="1"/>
          <p:nvPr/>
        </p:nvSpPr>
        <p:spPr>
          <a:xfrm>
            <a:off x="5081584" y="3716073"/>
            <a:ext cx="696024" cy="338554"/>
          </a:xfrm>
          <a:prstGeom prst="rect">
            <a:avLst/>
          </a:prstGeom>
          <a:noFill/>
          <a:ln>
            <a:noFill/>
          </a:ln>
        </p:spPr>
        <p:txBody>
          <a:bodyPr wrap="none" rtlCol="0" anchor="ctr">
            <a:spAutoFit/>
          </a:bodyPr>
          <a:lstStyle/>
          <a:p>
            <a:pPr algn="ctr">
              <a:lnSpc>
                <a:spcPct val="80000"/>
              </a:lnSpc>
            </a:pPr>
            <a:r>
              <a:rPr lang="en-US" altLang="ko-KR" sz="1000" b="1" dirty="0">
                <a:latin typeface="Calibri" panose="020F0502020204030204" pitchFamily="34" charset="0"/>
                <a:ea typeface="+mn-ea"/>
                <a:cs typeface="Calibri" panose="020F0502020204030204" pitchFamily="34" charset="0"/>
              </a:rPr>
              <a:t>Results</a:t>
            </a:r>
            <a:br>
              <a:rPr lang="en-US" altLang="ko-KR" sz="1000" b="1" dirty="0">
                <a:latin typeface="Calibri" panose="020F0502020204030204" pitchFamily="34" charset="0"/>
                <a:ea typeface="+mn-ea"/>
                <a:cs typeface="Calibri" panose="020F0502020204030204" pitchFamily="34" charset="0"/>
              </a:rPr>
            </a:br>
            <a:r>
              <a:rPr lang="en-US" altLang="ko-KR" sz="1000" b="1" dirty="0">
                <a:latin typeface="Calibri" panose="020F0502020204030204" pitchFamily="34" charset="0"/>
                <a:ea typeface="+mn-ea"/>
                <a:cs typeface="Calibri" panose="020F0502020204030204" pitchFamily="34" charset="0"/>
              </a:rPr>
              <a:t>Delivered</a:t>
            </a:r>
            <a:endParaRPr lang="ko-KR" altLang="en-US" sz="1000" b="1" dirty="0">
              <a:latin typeface="Calibri" panose="020F0502020204030204" pitchFamily="34" charset="0"/>
              <a:ea typeface="+mn-ea"/>
              <a:cs typeface="Calibri" panose="020F0502020204030204" pitchFamily="34" charset="0"/>
            </a:endParaRPr>
          </a:p>
        </p:txBody>
      </p:sp>
      <p:sp>
        <p:nvSpPr>
          <p:cNvPr id="16" name="Down Arrow 24">
            <a:extLst>
              <a:ext uri="{FF2B5EF4-FFF2-40B4-BE49-F238E27FC236}">
                <a16:creationId xmlns:a16="http://schemas.microsoft.com/office/drawing/2014/main" id="{D1CA6777-3315-457B-B444-F3382184B787}"/>
              </a:ext>
            </a:extLst>
          </p:cNvPr>
          <p:cNvSpPr/>
          <p:nvPr/>
        </p:nvSpPr>
        <p:spPr>
          <a:xfrm>
            <a:off x="5354311" y="4017089"/>
            <a:ext cx="126015" cy="254408"/>
          </a:xfrm>
          <a:prstGeom prst="downArrow">
            <a:avLst/>
          </a:prstGeom>
          <a:solidFill>
            <a:schemeClr val="accent6">
              <a:lumMod val="20000"/>
              <a:lumOff val="80000"/>
            </a:schemeClr>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sz="1000" dirty="0" err="1">
              <a:solidFill>
                <a:schemeClr val="tx2"/>
              </a:solidFill>
            </a:endParaRPr>
          </a:p>
        </p:txBody>
      </p:sp>
      <p:sp>
        <p:nvSpPr>
          <p:cNvPr id="17" name="Right Brace 26">
            <a:extLst>
              <a:ext uri="{FF2B5EF4-FFF2-40B4-BE49-F238E27FC236}">
                <a16:creationId xmlns:a16="http://schemas.microsoft.com/office/drawing/2014/main" id="{92BAE4AD-B918-446C-A5FB-1D755B03D246}"/>
              </a:ext>
            </a:extLst>
          </p:cNvPr>
          <p:cNvSpPr/>
          <p:nvPr/>
        </p:nvSpPr>
        <p:spPr>
          <a:xfrm rot="5400000">
            <a:off x="2293214" y="3964176"/>
            <a:ext cx="318100" cy="1071120"/>
          </a:xfrm>
          <a:prstGeom prst="rightBrace">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Brace 27">
            <a:extLst>
              <a:ext uri="{FF2B5EF4-FFF2-40B4-BE49-F238E27FC236}">
                <a16:creationId xmlns:a16="http://schemas.microsoft.com/office/drawing/2014/main" id="{C041EEFA-D00D-4E76-BED9-41C964AC6837}"/>
              </a:ext>
            </a:extLst>
          </p:cNvPr>
          <p:cNvSpPr/>
          <p:nvPr/>
        </p:nvSpPr>
        <p:spPr>
          <a:xfrm rot="5400000">
            <a:off x="3511370" y="3850184"/>
            <a:ext cx="318100" cy="1299104"/>
          </a:xfrm>
          <a:prstGeom prst="rightBrace">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Brace 28">
            <a:extLst>
              <a:ext uri="{FF2B5EF4-FFF2-40B4-BE49-F238E27FC236}">
                <a16:creationId xmlns:a16="http://schemas.microsoft.com/office/drawing/2014/main" id="{2D99E164-FA39-4D70-9294-A941BD788247}"/>
              </a:ext>
            </a:extLst>
          </p:cNvPr>
          <p:cNvSpPr/>
          <p:nvPr/>
        </p:nvSpPr>
        <p:spPr>
          <a:xfrm rot="5400000">
            <a:off x="4737114" y="3956588"/>
            <a:ext cx="318100" cy="1086296"/>
          </a:xfrm>
          <a:prstGeom prst="rightBrace">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F3DB30E-EED6-4E76-89DB-C44CBA9251D5}"/>
              </a:ext>
            </a:extLst>
          </p:cNvPr>
          <p:cNvSpPr txBox="1"/>
          <p:nvPr/>
        </p:nvSpPr>
        <p:spPr>
          <a:xfrm>
            <a:off x="2323158" y="4639705"/>
            <a:ext cx="303289" cy="227755"/>
          </a:xfrm>
          <a:prstGeom prst="rect">
            <a:avLst/>
          </a:prstGeom>
          <a:noFill/>
          <a:ln>
            <a:noFill/>
          </a:ln>
        </p:spPr>
        <p:txBody>
          <a:bodyPr wrap="none" rtlCol="0" anchor="ctr">
            <a:spAutoFit/>
          </a:bodyPr>
          <a:lstStyle/>
          <a:p>
            <a:pPr algn="ctr">
              <a:lnSpc>
                <a:spcPct val="80000"/>
              </a:lnSpc>
            </a:pPr>
            <a:r>
              <a:rPr lang="en-US" altLang="ko-KR" sz="1100" b="1" dirty="0">
                <a:latin typeface="Calibri" panose="020F0502020204030204" pitchFamily="34" charset="0"/>
                <a:ea typeface="+mn-ea"/>
                <a:cs typeface="Calibri" panose="020F0502020204030204" pitchFamily="34" charset="0"/>
              </a:rPr>
              <a:t>T</a:t>
            </a:r>
            <a:r>
              <a:rPr lang="en-US" altLang="ko-KR" sz="1100" b="1" baseline="-25000" dirty="0">
                <a:latin typeface="Calibri" panose="020F0502020204030204" pitchFamily="34" charset="0"/>
                <a:ea typeface="+mn-ea"/>
                <a:cs typeface="Calibri" panose="020F0502020204030204" pitchFamily="34" charset="0"/>
              </a:rPr>
              <a:t>1</a:t>
            </a:r>
            <a:endParaRPr lang="ko-KR" altLang="en-US" sz="1100" b="1" baseline="-25000" dirty="0">
              <a:latin typeface="Calibri" panose="020F0502020204030204" pitchFamily="34" charset="0"/>
              <a:ea typeface="+mn-ea"/>
              <a:cs typeface="Calibri" panose="020F0502020204030204" pitchFamily="34" charset="0"/>
            </a:endParaRPr>
          </a:p>
        </p:txBody>
      </p:sp>
      <p:sp>
        <p:nvSpPr>
          <p:cNvPr id="21" name="TextBox 20">
            <a:extLst>
              <a:ext uri="{FF2B5EF4-FFF2-40B4-BE49-F238E27FC236}">
                <a16:creationId xmlns:a16="http://schemas.microsoft.com/office/drawing/2014/main" id="{8C06917D-B66C-4664-B925-04B09BB2E16B}"/>
              </a:ext>
            </a:extLst>
          </p:cNvPr>
          <p:cNvSpPr txBox="1"/>
          <p:nvPr/>
        </p:nvSpPr>
        <p:spPr>
          <a:xfrm>
            <a:off x="3547820" y="4638006"/>
            <a:ext cx="303288" cy="231154"/>
          </a:xfrm>
          <a:prstGeom prst="rect">
            <a:avLst/>
          </a:prstGeom>
          <a:noFill/>
          <a:ln>
            <a:noFill/>
          </a:ln>
        </p:spPr>
        <p:txBody>
          <a:bodyPr wrap="none" rtlCol="0" anchor="ctr">
            <a:spAutoFit/>
          </a:bodyPr>
          <a:lstStyle/>
          <a:p>
            <a:pPr algn="ctr">
              <a:lnSpc>
                <a:spcPct val="80000"/>
              </a:lnSpc>
            </a:pPr>
            <a:r>
              <a:rPr lang="en-US" altLang="ko-KR" sz="1100" b="1" dirty="0">
                <a:latin typeface="Calibri" panose="020F0502020204030204" pitchFamily="34" charset="0"/>
                <a:ea typeface="+mn-ea"/>
                <a:cs typeface="Calibri" panose="020F0502020204030204" pitchFamily="34" charset="0"/>
              </a:rPr>
              <a:t>T</a:t>
            </a:r>
            <a:r>
              <a:rPr lang="en-US" altLang="ko-KR" sz="1100" b="1" baseline="-25000" dirty="0">
                <a:latin typeface="Calibri" panose="020F0502020204030204" pitchFamily="34" charset="0"/>
                <a:ea typeface="+mn-ea"/>
                <a:cs typeface="Calibri" panose="020F0502020204030204" pitchFamily="34" charset="0"/>
              </a:rPr>
              <a:t>2</a:t>
            </a:r>
            <a:endParaRPr lang="ko-KR" altLang="en-US" sz="1100" b="1" baseline="-25000" dirty="0">
              <a:latin typeface="Calibri" panose="020F0502020204030204" pitchFamily="34" charset="0"/>
              <a:ea typeface="+mn-ea"/>
              <a:cs typeface="Calibri" panose="020F0502020204030204" pitchFamily="34" charset="0"/>
            </a:endParaRPr>
          </a:p>
        </p:txBody>
      </p:sp>
      <p:sp>
        <p:nvSpPr>
          <p:cNvPr id="22" name="TextBox 21">
            <a:extLst>
              <a:ext uri="{FF2B5EF4-FFF2-40B4-BE49-F238E27FC236}">
                <a16:creationId xmlns:a16="http://schemas.microsoft.com/office/drawing/2014/main" id="{3E27D93A-123B-4D59-9665-DFC35C176DB0}"/>
              </a:ext>
            </a:extLst>
          </p:cNvPr>
          <p:cNvSpPr txBox="1"/>
          <p:nvPr/>
        </p:nvSpPr>
        <p:spPr>
          <a:xfrm>
            <a:off x="4756818" y="4638006"/>
            <a:ext cx="327334" cy="231154"/>
          </a:xfrm>
          <a:prstGeom prst="rect">
            <a:avLst/>
          </a:prstGeom>
          <a:noFill/>
          <a:ln>
            <a:noFill/>
          </a:ln>
        </p:spPr>
        <p:txBody>
          <a:bodyPr wrap="none" rtlCol="0" anchor="ctr">
            <a:spAutoFit/>
          </a:bodyPr>
          <a:lstStyle/>
          <a:p>
            <a:pPr algn="ctr">
              <a:lnSpc>
                <a:spcPct val="80000"/>
              </a:lnSpc>
            </a:pPr>
            <a:r>
              <a:rPr lang="en-US" altLang="ko-KR" sz="1100" b="1" dirty="0">
                <a:latin typeface="Calibri" panose="020F0502020204030204" pitchFamily="34" charset="0"/>
                <a:ea typeface="+mn-ea"/>
                <a:cs typeface="Calibri" panose="020F0502020204030204" pitchFamily="34" charset="0"/>
              </a:rPr>
              <a:t>T3</a:t>
            </a:r>
            <a:endParaRPr lang="ko-KR" altLang="en-US" sz="1100" b="1" baseline="-25000"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702892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81</a:t>
            </a:fld>
            <a:endParaRPr lang="ko-KR" altLang="en-US" dirty="0"/>
          </a:p>
        </p:txBody>
      </p:sp>
      <p:sp>
        <p:nvSpPr>
          <p:cNvPr id="8" name="제목 7"/>
          <p:cNvSpPr>
            <a:spLocks noGrp="1"/>
          </p:cNvSpPr>
          <p:nvPr>
            <p:ph type="ctrTitle"/>
          </p:nvPr>
        </p:nvSpPr>
        <p:spPr/>
        <p:txBody>
          <a:bodyPr/>
          <a:lstStyle/>
          <a:p>
            <a:r>
              <a:rPr lang="en-US" altLang="ko-KR" dirty="0"/>
              <a:t>Unit 7.</a:t>
            </a:r>
            <a:br>
              <a:rPr lang="en-US" altLang="ko-KR" dirty="0"/>
            </a:br>
            <a:r>
              <a:rPr lang="en-US" altLang="ko-KR" dirty="0" err="1"/>
              <a:t>PoC</a:t>
            </a:r>
            <a:r>
              <a:rPr lang="en-US" altLang="ko-KR" dirty="0"/>
              <a:t> Implementation &amp; Experiments</a:t>
            </a:r>
            <a:endParaRPr lang="en-US" dirty="0"/>
          </a:p>
        </p:txBody>
      </p:sp>
      <p:sp>
        <p:nvSpPr>
          <p:cNvPr id="9" name="부제목 8"/>
          <p:cNvSpPr>
            <a:spLocks noGrp="1"/>
          </p:cNvSpPr>
          <p:nvPr>
            <p:ph type="subTitle" idx="1"/>
          </p:nvPr>
        </p:nvSpPr>
        <p:spPr/>
        <p:txBody>
          <a:bodyPr/>
          <a:lstStyle/>
          <a:p>
            <a:endParaRPr lang="en-US"/>
          </a:p>
        </p:txBody>
      </p:sp>
      <p:sp>
        <p:nvSpPr>
          <p:cNvPr id="5" name="바닥글 개체 틀 4"/>
          <p:cNvSpPr>
            <a:spLocks noGrp="1"/>
          </p:cNvSpPr>
          <p:nvPr>
            <p:ph type="ftr" sz="quarter" idx="13"/>
          </p:nvPr>
        </p:nvSpPr>
        <p:spPr/>
        <p:txBody>
          <a:bodyPr/>
          <a:lstStyle/>
          <a:p>
            <a:pPr>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2191673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dirty="0" err="1"/>
              <a:t>PoC</a:t>
            </a:r>
            <a:r>
              <a:rPr lang="en-US" altLang="ko-KR" dirty="0"/>
              <a:t> Implementation</a:t>
            </a:r>
          </a:p>
          <a:p>
            <a:pPr lvl="1"/>
            <a:r>
              <a:rPr lang="en-US" altLang="ko-KR" dirty="0"/>
              <a:t>To develop key components for detecting of disaster and people</a:t>
            </a:r>
          </a:p>
          <a:p>
            <a:pPr lvl="2"/>
            <a:r>
              <a:rPr lang="en-US" altLang="ko-KR" dirty="0"/>
              <a:t>Image Converter Component</a:t>
            </a:r>
          </a:p>
          <a:p>
            <a:pPr lvl="2"/>
            <a:r>
              <a:rPr lang="en-US" altLang="ko-KR" dirty="0"/>
              <a:t>Detection Model Building Component</a:t>
            </a:r>
          </a:p>
          <a:p>
            <a:pPr lvl="2"/>
            <a:r>
              <a:rPr lang="en-US" altLang="ko-KR" dirty="0"/>
              <a:t>Event Learning Component</a:t>
            </a:r>
          </a:p>
          <a:p>
            <a:pPr lvl="2"/>
            <a:r>
              <a:rPr lang="en-US" altLang="ko-KR" dirty="0"/>
              <a:t>Detection Model Component</a:t>
            </a:r>
          </a:p>
          <a:p>
            <a:pPr lvl="1"/>
            <a:r>
              <a:rPr lang="en-US" altLang="ko-KR" dirty="0"/>
              <a:t>To experiments the framework using the proposed design</a:t>
            </a:r>
          </a:p>
        </p:txBody>
      </p:sp>
      <p:sp>
        <p:nvSpPr>
          <p:cNvPr id="3" name="Title 2"/>
          <p:cNvSpPr>
            <a:spLocks noGrp="1"/>
          </p:cNvSpPr>
          <p:nvPr>
            <p:ph type="title"/>
          </p:nvPr>
        </p:nvSpPr>
        <p:spPr/>
        <p:txBody>
          <a:bodyPr/>
          <a:lstStyle/>
          <a:p>
            <a:r>
              <a:rPr lang="en-US" dirty="0" err="1"/>
              <a:t>PoC</a:t>
            </a:r>
            <a:r>
              <a:rPr lang="ko-KR" altLang="en-US" dirty="0"/>
              <a:t> </a:t>
            </a:r>
            <a:r>
              <a:rPr lang="en-US" altLang="ko-KR" dirty="0"/>
              <a:t>Environment</a:t>
            </a:r>
            <a:endParaRPr lang="en-US" dirty="0"/>
          </a:p>
        </p:txBody>
      </p:sp>
      <p:sp>
        <p:nvSpPr>
          <p:cNvPr id="4" name="Slide Number Placeholder 3"/>
          <p:cNvSpPr>
            <a:spLocks noGrp="1"/>
          </p:cNvSpPr>
          <p:nvPr>
            <p:ph type="sldNum" sz="quarter" idx="10"/>
          </p:nvPr>
        </p:nvSpPr>
        <p:spPr/>
        <p:txBody>
          <a:bodyPr/>
          <a:lstStyle/>
          <a:p>
            <a:pPr>
              <a:defRPr/>
            </a:pPr>
            <a:fld id="{0BDF5A50-FEA7-4531-911E-E701FBDB2E78}" type="slidenum">
              <a:rPr lang="ko-KR" altLang="en-US" smtClean="0"/>
              <a:pPr>
                <a:defRPr/>
              </a:pPr>
              <a:t>82</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a:t>Machine Learning Framework for In-Disaster People Detection</a:t>
            </a:r>
            <a:endParaRPr lang="ko-KR" altLang="en-US" dirty="0"/>
          </a:p>
        </p:txBody>
      </p:sp>
      <p:graphicFrame>
        <p:nvGraphicFramePr>
          <p:cNvPr id="6" name="표 5">
            <a:extLst>
              <a:ext uri="{FF2B5EF4-FFF2-40B4-BE49-F238E27FC236}">
                <a16:creationId xmlns:a16="http://schemas.microsoft.com/office/drawing/2014/main" id="{485C7C98-C5C3-428B-AC3A-7E0174CD0736}"/>
              </a:ext>
            </a:extLst>
          </p:cNvPr>
          <p:cNvGraphicFramePr>
            <a:graphicFrameLocks noGrp="1"/>
          </p:cNvGraphicFramePr>
          <p:nvPr>
            <p:extLst>
              <p:ext uri="{D42A27DB-BD31-4B8C-83A1-F6EECF244321}">
                <p14:modId xmlns:p14="http://schemas.microsoft.com/office/powerpoint/2010/main" val="673232835"/>
              </p:ext>
            </p:extLst>
          </p:nvPr>
        </p:nvGraphicFramePr>
        <p:xfrm>
          <a:off x="863587" y="3530524"/>
          <a:ext cx="6876765" cy="1914700"/>
        </p:xfrm>
        <a:graphic>
          <a:graphicData uri="http://schemas.openxmlformats.org/drawingml/2006/table">
            <a:tbl>
              <a:tblPr firstRow="1" firstCol="1" bandRow="1">
                <a:tableStyleId>{5C22544A-7EE6-4342-B048-85BDC9FD1C3A}</a:tableStyleId>
              </a:tblPr>
              <a:tblGrid>
                <a:gridCol w="1455124">
                  <a:extLst>
                    <a:ext uri="{9D8B030D-6E8A-4147-A177-3AD203B41FA5}">
                      <a16:colId xmlns:a16="http://schemas.microsoft.com/office/drawing/2014/main" val="964204674"/>
                    </a:ext>
                  </a:extLst>
                </a:gridCol>
                <a:gridCol w="1752199">
                  <a:extLst>
                    <a:ext uri="{9D8B030D-6E8A-4147-A177-3AD203B41FA5}">
                      <a16:colId xmlns:a16="http://schemas.microsoft.com/office/drawing/2014/main" val="73328819"/>
                    </a:ext>
                  </a:extLst>
                </a:gridCol>
                <a:gridCol w="3669442">
                  <a:extLst>
                    <a:ext uri="{9D8B030D-6E8A-4147-A177-3AD203B41FA5}">
                      <a16:colId xmlns:a16="http://schemas.microsoft.com/office/drawing/2014/main" val="1856429092"/>
                    </a:ext>
                  </a:extLst>
                </a:gridCol>
              </a:tblGrid>
              <a:tr h="240008">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Category</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Item</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Description</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1705868"/>
                  </a:ext>
                </a:extLst>
              </a:tr>
              <a:tr h="418673">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Language</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Python</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Development Language and algorithm Library</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659975"/>
                  </a:ext>
                </a:extLst>
              </a:tr>
              <a:tr h="418673">
                <a:tc>
                  <a:txBody>
                    <a:bodyPr/>
                    <a:lstStyle/>
                    <a:p>
                      <a:pPr algn="ctr" latinLnBrk="1">
                        <a:lnSpc>
                          <a:spcPct val="80000"/>
                        </a:lnSpc>
                        <a:spcAft>
                          <a:spcPts val="0"/>
                        </a:spcAft>
                      </a:pPr>
                      <a:r>
                        <a:rPr lang="en-US" sz="1050" kern="0">
                          <a:solidFill>
                            <a:schemeClr val="tx1"/>
                          </a:solidFill>
                          <a:effectLst/>
                          <a:latin typeface="Calibri" panose="020F0502020204030204" pitchFamily="34" charset="0"/>
                          <a:cs typeface="Calibri" panose="020F0502020204030204" pitchFamily="34" charset="0"/>
                        </a:rPr>
                        <a:t>Database</a:t>
                      </a:r>
                      <a:endParaRPr lang="ko-KR" sz="1200" kern="10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SQLite3, Hive</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Event Transaction Store and learning Result store</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0102114"/>
                  </a:ext>
                </a:extLst>
              </a:tr>
              <a:tr h="418673">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Data Processor</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spcAft>
                          <a:spcPts val="0"/>
                        </a:spcAft>
                      </a:pPr>
                      <a:r>
                        <a:rPr lang="en-US" sz="1050" kern="0">
                          <a:solidFill>
                            <a:schemeClr val="tx1"/>
                          </a:solidFill>
                          <a:effectLst/>
                          <a:latin typeface="Calibri" panose="020F0502020204030204" pitchFamily="34" charset="0"/>
                          <a:cs typeface="Calibri" panose="020F0502020204030204" pitchFamily="34" charset="0"/>
                        </a:rPr>
                        <a:t>Apache Spark</a:t>
                      </a:r>
                      <a:endParaRPr lang="ko-KR" sz="1200" kern="10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spcAft>
                          <a:spcPts val="0"/>
                        </a:spcAft>
                      </a:pPr>
                      <a:r>
                        <a:rPr lang="en-US" sz="1050" kern="0">
                          <a:solidFill>
                            <a:schemeClr val="tx1"/>
                          </a:solidFill>
                          <a:effectLst/>
                          <a:latin typeface="Calibri" panose="020F0502020204030204" pitchFamily="34" charset="0"/>
                          <a:cs typeface="Calibri" panose="020F0502020204030204" pitchFamily="34" charset="0"/>
                        </a:rPr>
                        <a:t>Large scale data processing</a:t>
                      </a:r>
                      <a:endParaRPr lang="ko-KR" sz="1200" kern="10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9883435"/>
                  </a:ext>
                </a:extLst>
              </a:tr>
              <a:tr h="418673">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Web Server</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Tornado</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spcAft>
                          <a:spcPts val="0"/>
                        </a:spcAft>
                      </a:pPr>
                      <a:r>
                        <a:rPr lang="en-US" sz="1050" kern="0" dirty="0">
                          <a:solidFill>
                            <a:schemeClr val="tx1"/>
                          </a:solidFill>
                          <a:effectLst/>
                          <a:latin typeface="Calibri" panose="020F0502020204030204" pitchFamily="34" charset="0"/>
                          <a:cs typeface="Calibri" panose="020F0502020204030204" pitchFamily="34" charset="0"/>
                        </a:rPr>
                        <a:t>Web Socket server</a:t>
                      </a:r>
                      <a:endParaRPr lang="ko-KR" sz="1200"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0" marR="0" marT="17780" marB="177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8679665"/>
                  </a:ext>
                </a:extLst>
              </a:tr>
            </a:tbl>
          </a:graphicData>
        </a:graphic>
      </p:graphicFrame>
      <p:sp>
        <p:nvSpPr>
          <p:cNvPr id="9" name="Rectangle 122">
            <a:extLst>
              <a:ext uri="{FF2B5EF4-FFF2-40B4-BE49-F238E27FC236}">
                <a16:creationId xmlns:a16="http://schemas.microsoft.com/office/drawing/2014/main" id="{4F81F729-D29B-490B-85CE-9A79F440CF84}"/>
              </a:ext>
            </a:extLst>
          </p:cNvPr>
          <p:cNvSpPr/>
          <p:nvPr/>
        </p:nvSpPr>
        <p:spPr>
          <a:xfrm>
            <a:off x="12354381" y="3138274"/>
            <a:ext cx="3241154" cy="1269096"/>
          </a:xfrm>
          <a:prstGeom prst="rect">
            <a:avLst/>
          </a:prstGeom>
          <a:solidFill>
            <a:sysClr val="window" lastClr="FFFFFF"/>
          </a:solidFill>
          <a:ln w="9525" cap="flat" cmpd="sng" algn="ctr">
            <a:solidFill>
              <a:srgbClr val="00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400" b="1" kern="0" dirty="0">
                <a:solidFill>
                  <a:srgbClr val="000000"/>
                </a:solidFill>
                <a:latin typeface="Calibri" panose="020F0502020204030204"/>
                <a:ea typeface="맑은 고딕" panose="020B0503020000020004" pitchFamily="50" charset="-127"/>
              </a:rPr>
              <a:t>Event Learning Service Layer</a:t>
            </a:r>
            <a:endParaRPr kumimoji="0" lang="ko-KR" altLang="en-US" sz="1400" b="1" i="0" u="none" strike="noStrike" kern="0" cap="none" spc="0" normalizeH="0" baseline="0" noProof="0" dirty="0">
              <a:ln>
                <a:noFill/>
              </a:ln>
              <a:solidFill>
                <a:srgbClr val="000000"/>
              </a:solidFill>
              <a:effectLst/>
              <a:uLnTx/>
              <a:uFillTx/>
              <a:latin typeface="Calibri" panose="020F0502020204030204"/>
              <a:ea typeface="맑은 고딕" panose="020B0503020000020004" pitchFamily="50" charset="-127"/>
              <a:cs typeface="+mn-cs"/>
            </a:endParaRPr>
          </a:p>
        </p:txBody>
      </p:sp>
      <p:sp>
        <p:nvSpPr>
          <p:cNvPr id="10" name="Rectangle 44">
            <a:extLst>
              <a:ext uri="{FF2B5EF4-FFF2-40B4-BE49-F238E27FC236}">
                <a16:creationId xmlns:a16="http://schemas.microsoft.com/office/drawing/2014/main" id="{1CE63C44-21D9-465A-BE2B-258F5B18624D}"/>
              </a:ext>
            </a:extLst>
          </p:cNvPr>
          <p:cNvSpPr/>
          <p:nvPr/>
        </p:nvSpPr>
        <p:spPr>
          <a:xfrm>
            <a:off x="12354381" y="4407370"/>
            <a:ext cx="3241154" cy="1188720"/>
          </a:xfrm>
          <a:prstGeom prst="rect">
            <a:avLst/>
          </a:prstGeom>
          <a:solidFill>
            <a:sysClr val="window" lastClr="FFFFFF"/>
          </a:solidFill>
          <a:ln w="9525" cap="flat" cmpd="sng" algn="ctr">
            <a:solidFill>
              <a:srgbClr val="00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000000"/>
                </a:solidFill>
                <a:effectLst/>
                <a:uLnTx/>
                <a:uFillTx/>
                <a:latin typeface="Calibri" panose="020F0502020204030204"/>
                <a:ea typeface="맑은 고딕" panose="020B0503020000020004" pitchFamily="50" charset="-127"/>
                <a:cs typeface="+mn-cs"/>
              </a:rPr>
              <a:t>Service Interface Layer</a:t>
            </a:r>
            <a:endParaRPr kumimoji="0" lang="ko-KR" altLang="en-US" sz="1400" b="1" i="0" u="none" strike="noStrike" kern="0" cap="none" spc="0" normalizeH="0" baseline="0" noProof="0" dirty="0">
              <a:ln>
                <a:noFill/>
              </a:ln>
              <a:solidFill>
                <a:srgbClr val="000000"/>
              </a:solidFill>
              <a:effectLst/>
              <a:uLnTx/>
              <a:uFillTx/>
              <a:latin typeface="Calibri" panose="020F0502020204030204"/>
              <a:ea typeface="맑은 고딕" panose="020B0503020000020004" pitchFamily="50" charset="-127"/>
              <a:cs typeface="+mn-cs"/>
            </a:endParaRPr>
          </a:p>
        </p:txBody>
      </p:sp>
      <p:sp>
        <p:nvSpPr>
          <p:cNvPr id="11" name="Rectangle 122">
            <a:extLst>
              <a:ext uri="{FF2B5EF4-FFF2-40B4-BE49-F238E27FC236}">
                <a16:creationId xmlns:a16="http://schemas.microsoft.com/office/drawing/2014/main" id="{6FF0D4EE-E269-48F7-81C2-540B9070809C}"/>
              </a:ext>
            </a:extLst>
          </p:cNvPr>
          <p:cNvSpPr/>
          <p:nvPr/>
        </p:nvSpPr>
        <p:spPr>
          <a:xfrm>
            <a:off x="12354381" y="1476214"/>
            <a:ext cx="3241154" cy="1661864"/>
          </a:xfrm>
          <a:prstGeom prst="rect">
            <a:avLst/>
          </a:prstGeom>
          <a:solidFill>
            <a:sysClr val="window" lastClr="FFFFFF"/>
          </a:solidFill>
          <a:ln w="9525" cap="flat" cmpd="sng" algn="ctr">
            <a:solidFill>
              <a:schemeClr val="tx1"/>
            </a:solidFill>
            <a:prstDash val="solid"/>
            <a:miter lim="800000"/>
          </a:ln>
          <a:effectLst/>
        </p:spPr>
        <p:txBody>
          <a:bodyPr rtlCol="0" anchor="t"/>
          <a:lstStyle/>
          <a:p>
            <a:pPr algn="ctr"/>
            <a:r>
              <a:rPr lang="en-US" altLang="ko-KR" sz="1400" b="1" kern="0">
                <a:solidFill>
                  <a:srgbClr val="000000"/>
                </a:solidFill>
                <a:latin typeface="Calibri" panose="020F0502020204030204"/>
                <a:ea typeface="맑은 고딕" panose="020B0503020000020004" pitchFamily="50" charset="-127"/>
              </a:rPr>
              <a:t>Detection Service Layer </a:t>
            </a:r>
            <a:endParaRPr lang="ko-KR" altLang="en-US" sz="1400" b="1" kern="0" dirty="0">
              <a:solidFill>
                <a:srgbClr val="000000"/>
              </a:solidFill>
              <a:latin typeface="Calibri" panose="020F0502020204030204"/>
              <a:ea typeface="맑은 고딕" panose="020B0503020000020004" pitchFamily="50" charset="-127"/>
            </a:endParaRPr>
          </a:p>
        </p:txBody>
      </p:sp>
      <p:grpSp>
        <p:nvGrpSpPr>
          <p:cNvPr id="12" name="Group 142">
            <a:extLst>
              <a:ext uri="{FF2B5EF4-FFF2-40B4-BE49-F238E27FC236}">
                <a16:creationId xmlns:a16="http://schemas.microsoft.com/office/drawing/2014/main" id="{0B6384C8-8D2F-477A-9C35-67406FB804B8}"/>
              </a:ext>
            </a:extLst>
          </p:cNvPr>
          <p:cNvGrpSpPr/>
          <p:nvPr/>
        </p:nvGrpSpPr>
        <p:grpSpPr>
          <a:xfrm>
            <a:off x="12513829" y="2497930"/>
            <a:ext cx="1405027" cy="571500"/>
            <a:chOff x="1200090" y="4122959"/>
            <a:chExt cx="1405027" cy="571500"/>
          </a:xfrm>
          <a:solidFill>
            <a:schemeClr val="accent4">
              <a:lumMod val="20000"/>
              <a:lumOff val="80000"/>
            </a:schemeClr>
          </a:solidFill>
        </p:grpSpPr>
        <p:sp>
          <p:nvSpPr>
            <p:cNvPr id="13" name="Rectangle 143">
              <a:extLst>
                <a:ext uri="{FF2B5EF4-FFF2-40B4-BE49-F238E27FC236}">
                  <a16:creationId xmlns:a16="http://schemas.microsoft.com/office/drawing/2014/main" id="{90C9C7B0-9B8C-4E2A-9480-E81ADA775E0F}"/>
                </a:ext>
              </a:extLst>
            </p:cNvPr>
            <p:cNvSpPr/>
            <p:nvPr/>
          </p:nvSpPr>
          <p:spPr>
            <a:xfrm>
              <a:off x="1200090" y="4122959"/>
              <a:ext cx="1245055" cy="571500"/>
            </a:xfrm>
            <a:prstGeom prst="rect">
              <a:avLst/>
            </a:prstGeom>
            <a:grpFill/>
            <a:ln w="6350" cap="flat" cmpd="sng" algn="ctr">
              <a:solidFill>
                <a:srgbClr val="FEC306"/>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Detector</a:t>
              </a: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14" name="Rectangle 144">
              <a:extLst>
                <a:ext uri="{FF2B5EF4-FFF2-40B4-BE49-F238E27FC236}">
                  <a16:creationId xmlns:a16="http://schemas.microsoft.com/office/drawing/2014/main" id="{897E7B44-B2AE-453B-BB4D-71D1B3B1BFAE}"/>
                </a:ext>
              </a:extLst>
            </p:cNvPr>
            <p:cNvSpPr/>
            <p:nvPr/>
          </p:nvSpPr>
          <p:spPr>
            <a:xfrm>
              <a:off x="2285172" y="4192349"/>
              <a:ext cx="319945" cy="57166"/>
            </a:xfrm>
            <a:prstGeom prst="rect">
              <a:avLst/>
            </a:prstGeom>
            <a:grpFill/>
            <a:ln w="6350" cap="flat" cmpd="sng" algn="ctr">
              <a:solidFill>
                <a:srgbClr val="FEC306"/>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15" name="Rectangle 145">
              <a:extLst>
                <a:ext uri="{FF2B5EF4-FFF2-40B4-BE49-F238E27FC236}">
                  <a16:creationId xmlns:a16="http://schemas.microsoft.com/office/drawing/2014/main" id="{33199161-8299-471C-84DA-E907F50C93E8}"/>
                </a:ext>
              </a:extLst>
            </p:cNvPr>
            <p:cNvSpPr/>
            <p:nvPr/>
          </p:nvSpPr>
          <p:spPr>
            <a:xfrm>
              <a:off x="2285172" y="4290322"/>
              <a:ext cx="319945" cy="57166"/>
            </a:xfrm>
            <a:prstGeom prst="rect">
              <a:avLst/>
            </a:prstGeom>
            <a:grpFill/>
            <a:ln w="6350" cap="flat" cmpd="sng" algn="ctr">
              <a:solidFill>
                <a:srgbClr val="FEC306"/>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grpSp>
      <p:grpSp>
        <p:nvGrpSpPr>
          <p:cNvPr id="16" name="Group 146">
            <a:extLst>
              <a:ext uri="{FF2B5EF4-FFF2-40B4-BE49-F238E27FC236}">
                <a16:creationId xmlns:a16="http://schemas.microsoft.com/office/drawing/2014/main" id="{9C2C1BEE-67E3-4865-AB4C-CB5A206ED36C}"/>
              </a:ext>
            </a:extLst>
          </p:cNvPr>
          <p:cNvGrpSpPr/>
          <p:nvPr/>
        </p:nvGrpSpPr>
        <p:grpSpPr>
          <a:xfrm>
            <a:off x="14065742" y="1778170"/>
            <a:ext cx="1405027" cy="571500"/>
            <a:chOff x="1200090" y="4122959"/>
            <a:chExt cx="1405027" cy="571500"/>
          </a:xfrm>
        </p:grpSpPr>
        <p:sp>
          <p:nvSpPr>
            <p:cNvPr id="17" name="Rectangle 147">
              <a:extLst>
                <a:ext uri="{FF2B5EF4-FFF2-40B4-BE49-F238E27FC236}">
                  <a16:creationId xmlns:a16="http://schemas.microsoft.com/office/drawing/2014/main" id="{0F41E8D9-4D8E-4E69-8EBF-005F3931F7D7}"/>
                </a:ext>
              </a:extLst>
            </p:cNvPr>
            <p:cNvSpPr/>
            <p:nvPr/>
          </p:nvSpPr>
          <p:spPr>
            <a:xfrm>
              <a:off x="1200090" y="4122959"/>
              <a:ext cx="1245055" cy="571500"/>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Service Formalizer</a:t>
              </a:r>
              <a:endParaRPr lang="ko-KR" altLang="en-US" sz="1200" b="1" kern="0" dirty="0">
                <a:solidFill>
                  <a:prstClr val="black"/>
                </a:solidFill>
                <a:latin typeface="Calibri" panose="020F0502020204030204"/>
                <a:ea typeface="맑은 고딕" panose="020B0503020000020004" pitchFamily="50" charset="-127"/>
              </a:endParaRPr>
            </a:p>
          </p:txBody>
        </p:sp>
        <p:sp>
          <p:nvSpPr>
            <p:cNvPr id="18" name="Rectangle 148">
              <a:extLst>
                <a:ext uri="{FF2B5EF4-FFF2-40B4-BE49-F238E27FC236}">
                  <a16:creationId xmlns:a16="http://schemas.microsoft.com/office/drawing/2014/main" id="{D2BD4A56-12E2-4A2D-8319-6EEAF735C80B}"/>
                </a:ext>
              </a:extLst>
            </p:cNvPr>
            <p:cNvSpPr/>
            <p:nvPr/>
          </p:nvSpPr>
          <p:spPr>
            <a:xfrm>
              <a:off x="2285172" y="4192349"/>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19" name="Rectangle 149">
              <a:extLst>
                <a:ext uri="{FF2B5EF4-FFF2-40B4-BE49-F238E27FC236}">
                  <a16:creationId xmlns:a16="http://schemas.microsoft.com/office/drawing/2014/main" id="{40EF6930-2A65-4AC5-A16F-74322A0A6B70}"/>
                </a:ext>
              </a:extLst>
            </p:cNvPr>
            <p:cNvSpPr/>
            <p:nvPr/>
          </p:nvSpPr>
          <p:spPr>
            <a:xfrm>
              <a:off x="2285172" y="4290322"/>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20" name="Group 150">
            <a:extLst>
              <a:ext uri="{FF2B5EF4-FFF2-40B4-BE49-F238E27FC236}">
                <a16:creationId xmlns:a16="http://schemas.microsoft.com/office/drawing/2014/main" id="{707E9D98-DEDE-4AD6-9BF2-69DD3167C2F8}"/>
              </a:ext>
            </a:extLst>
          </p:cNvPr>
          <p:cNvGrpSpPr/>
          <p:nvPr/>
        </p:nvGrpSpPr>
        <p:grpSpPr>
          <a:xfrm>
            <a:off x="14054682" y="2486416"/>
            <a:ext cx="1416087" cy="571500"/>
            <a:chOff x="1189030" y="4121234"/>
            <a:chExt cx="1416087" cy="571500"/>
          </a:xfrm>
        </p:grpSpPr>
        <p:sp>
          <p:nvSpPr>
            <p:cNvPr id="21" name="Rectangle 151">
              <a:extLst>
                <a:ext uri="{FF2B5EF4-FFF2-40B4-BE49-F238E27FC236}">
                  <a16:creationId xmlns:a16="http://schemas.microsoft.com/office/drawing/2014/main" id="{E1DE3542-1118-489A-B573-29A12C5C4DC0}"/>
                </a:ext>
              </a:extLst>
            </p:cNvPr>
            <p:cNvSpPr/>
            <p:nvPr/>
          </p:nvSpPr>
          <p:spPr>
            <a:xfrm>
              <a:off x="1189030" y="4121234"/>
              <a:ext cx="1245055" cy="571500"/>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Result </a:t>
              </a:r>
            </a:p>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Manager</a:t>
              </a:r>
              <a:endParaRPr lang="ko-KR" altLang="en-US" sz="1200" b="1" kern="0" dirty="0">
                <a:solidFill>
                  <a:prstClr val="black"/>
                </a:solidFill>
                <a:latin typeface="Calibri" panose="020F0502020204030204"/>
                <a:ea typeface="맑은 고딕" panose="020B0503020000020004" pitchFamily="50" charset="-127"/>
              </a:endParaRPr>
            </a:p>
          </p:txBody>
        </p:sp>
        <p:sp>
          <p:nvSpPr>
            <p:cNvPr id="22" name="Rectangle 152">
              <a:extLst>
                <a:ext uri="{FF2B5EF4-FFF2-40B4-BE49-F238E27FC236}">
                  <a16:creationId xmlns:a16="http://schemas.microsoft.com/office/drawing/2014/main" id="{26AE67BA-5D50-47EF-8680-78307F12E888}"/>
                </a:ext>
              </a:extLst>
            </p:cNvPr>
            <p:cNvSpPr/>
            <p:nvPr/>
          </p:nvSpPr>
          <p:spPr>
            <a:xfrm>
              <a:off x="2285172" y="4192349"/>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23" name="Rectangle 153">
              <a:extLst>
                <a:ext uri="{FF2B5EF4-FFF2-40B4-BE49-F238E27FC236}">
                  <a16:creationId xmlns:a16="http://schemas.microsoft.com/office/drawing/2014/main" id="{832093D3-6066-42A0-B773-AB686B576D30}"/>
                </a:ext>
              </a:extLst>
            </p:cNvPr>
            <p:cNvSpPr/>
            <p:nvPr/>
          </p:nvSpPr>
          <p:spPr>
            <a:xfrm>
              <a:off x="2285172" y="4290322"/>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24" name="Group 154">
            <a:extLst>
              <a:ext uri="{FF2B5EF4-FFF2-40B4-BE49-F238E27FC236}">
                <a16:creationId xmlns:a16="http://schemas.microsoft.com/office/drawing/2014/main" id="{3BD18F62-E551-4BE7-8AA8-CAF22028838E}"/>
              </a:ext>
            </a:extLst>
          </p:cNvPr>
          <p:cNvGrpSpPr/>
          <p:nvPr/>
        </p:nvGrpSpPr>
        <p:grpSpPr>
          <a:xfrm>
            <a:off x="12513829" y="1767334"/>
            <a:ext cx="1405027" cy="571500"/>
            <a:chOff x="1200090" y="4122959"/>
            <a:chExt cx="1405027" cy="571500"/>
          </a:xfrm>
          <a:solidFill>
            <a:srgbClr val="838383">
              <a:lumMod val="20000"/>
              <a:lumOff val="80000"/>
            </a:srgbClr>
          </a:solidFill>
        </p:grpSpPr>
        <p:sp>
          <p:nvSpPr>
            <p:cNvPr id="25" name="Rectangle 155">
              <a:extLst>
                <a:ext uri="{FF2B5EF4-FFF2-40B4-BE49-F238E27FC236}">
                  <a16:creationId xmlns:a16="http://schemas.microsoft.com/office/drawing/2014/main" id="{840E24D9-675E-46C8-8B2A-3D16B446F7C9}"/>
                </a:ext>
              </a:extLst>
            </p:cNvPr>
            <p:cNvSpPr/>
            <p:nvPr/>
          </p:nvSpPr>
          <p:spPr>
            <a:xfrm>
              <a:off x="1200090" y="4122959"/>
              <a:ext cx="1245055" cy="571500"/>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r>
                <a:rPr lang="en-US" altLang="ko-KR" sz="1200" b="1" kern="0">
                  <a:solidFill>
                    <a:prstClr val="black"/>
                  </a:solidFill>
                  <a:latin typeface="Calibri" panose="020F0502020204030204"/>
                  <a:ea typeface="맑은 고딕" panose="020B0503020000020004" pitchFamily="50" charset="-127"/>
                </a:rPr>
                <a:t>Service Manager</a:t>
              </a:r>
              <a:endParaRPr lang="ko-KR" altLang="en-US" sz="1200" b="1" kern="0" dirty="0">
                <a:solidFill>
                  <a:prstClr val="black"/>
                </a:solidFill>
                <a:latin typeface="Calibri" panose="020F0502020204030204"/>
                <a:ea typeface="맑은 고딕" panose="020B0503020000020004" pitchFamily="50" charset="-127"/>
              </a:endParaRPr>
            </a:p>
          </p:txBody>
        </p:sp>
        <p:sp>
          <p:nvSpPr>
            <p:cNvPr id="26" name="Rectangle 156">
              <a:extLst>
                <a:ext uri="{FF2B5EF4-FFF2-40B4-BE49-F238E27FC236}">
                  <a16:creationId xmlns:a16="http://schemas.microsoft.com/office/drawing/2014/main" id="{2FBFA7B2-7BA8-449D-BD44-2C16471001CF}"/>
                </a:ext>
              </a:extLst>
            </p:cNvPr>
            <p:cNvSpPr/>
            <p:nvPr/>
          </p:nvSpPr>
          <p:spPr>
            <a:xfrm>
              <a:off x="2285172" y="4192349"/>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27" name="Rectangle 157">
              <a:extLst>
                <a:ext uri="{FF2B5EF4-FFF2-40B4-BE49-F238E27FC236}">
                  <a16:creationId xmlns:a16="http://schemas.microsoft.com/office/drawing/2014/main" id="{D5F1C666-5977-41B9-88DC-E0611B61BE64}"/>
                </a:ext>
              </a:extLst>
            </p:cNvPr>
            <p:cNvSpPr/>
            <p:nvPr/>
          </p:nvSpPr>
          <p:spPr>
            <a:xfrm>
              <a:off x="2285172" y="4290322"/>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grpSp>
      <p:grpSp>
        <p:nvGrpSpPr>
          <p:cNvPr id="28" name="Group 100">
            <a:extLst>
              <a:ext uri="{FF2B5EF4-FFF2-40B4-BE49-F238E27FC236}">
                <a16:creationId xmlns:a16="http://schemas.microsoft.com/office/drawing/2014/main" id="{EC8D2CC0-AFB5-4A53-A3B5-257E85F6846B}"/>
              </a:ext>
            </a:extLst>
          </p:cNvPr>
          <p:cNvGrpSpPr/>
          <p:nvPr/>
        </p:nvGrpSpPr>
        <p:grpSpPr>
          <a:xfrm>
            <a:off x="14065413" y="4848419"/>
            <a:ext cx="1405027" cy="571500"/>
            <a:chOff x="1200090" y="4122959"/>
            <a:chExt cx="1405027" cy="571500"/>
          </a:xfrm>
          <a:solidFill>
            <a:srgbClr val="E5FFFF"/>
          </a:solidFill>
        </p:grpSpPr>
        <p:sp>
          <p:nvSpPr>
            <p:cNvPr id="29" name="Rectangle 101">
              <a:extLst>
                <a:ext uri="{FF2B5EF4-FFF2-40B4-BE49-F238E27FC236}">
                  <a16:creationId xmlns:a16="http://schemas.microsoft.com/office/drawing/2014/main" id="{D06B9723-513C-4DD7-890A-F891ACDA782C}"/>
                </a:ext>
              </a:extLst>
            </p:cNvPr>
            <p:cNvSpPr/>
            <p:nvPr/>
          </p:nvSpPr>
          <p:spPr>
            <a:xfrm>
              <a:off x="1200090" y="4122959"/>
              <a:ext cx="1245055" cy="571500"/>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Information Collector</a:t>
              </a: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30" name="Rectangle 102">
              <a:extLst>
                <a:ext uri="{FF2B5EF4-FFF2-40B4-BE49-F238E27FC236}">
                  <a16:creationId xmlns:a16="http://schemas.microsoft.com/office/drawing/2014/main" id="{31E90621-4421-4ABA-BA1B-6BC8AC167ABF}"/>
                </a:ext>
              </a:extLst>
            </p:cNvPr>
            <p:cNvSpPr/>
            <p:nvPr/>
          </p:nvSpPr>
          <p:spPr>
            <a:xfrm>
              <a:off x="2285172" y="4192349"/>
              <a:ext cx="319945" cy="57166"/>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algn="ctr" latinLnBrk="0">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31" name="Rectangle 103">
              <a:extLst>
                <a:ext uri="{FF2B5EF4-FFF2-40B4-BE49-F238E27FC236}">
                  <a16:creationId xmlns:a16="http://schemas.microsoft.com/office/drawing/2014/main" id="{175EB9F7-D56C-46EE-9B2D-899E51E3431C}"/>
                </a:ext>
              </a:extLst>
            </p:cNvPr>
            <p:cNvSpPr/>
            <p:nvPr/>
          </p:nvSpPr>
          <p:spPr>
            <a:xfrm>
              <a:off x="2285172" y="4290322"/>
              <a:ext cx="319945" cy="57166"/>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algn="ctr" latinLnBrk="0">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32" name="Group 100">
            <a:extLst>
              <a:ext uri="{FF2B5EF4-FFF2-40B4-BE49-F238E27FC236}">
                <a16:creationId xmlns:a16="http://schemas.microsoft.com/office/drawing/2014/main" id="{EFFC465C-EC6F-4E7A-9386-DB1717CE551B}"/>
              </a:ext>
            </a:extLst>
          </p:cNvPr>
          <p:cNvGrpSpPr/>
          <p:nvPr/>
        </p:nvGrpSpPr>
        <p:grpSpPr>
          <a:xfrm>
            <a:off x="12505103" y="4822130"/>
            <a:ext cx="1405027" cy="571500"/>
            <a:chOff x="1200090" y="4122959"/>
            <a:chExt cx="1405027" cy="571500"/>
          </a:xfrm>
          <a:solidFill>
            <a:srgbClr val="E5FFFF"/>
          </a:solidFill>
        </p:grpSpPr>
        <p:sp>
          <p:nvSpPr>
            <p:cNvPr id="33" name="Rectangle 101">
              <a:extLst>
                <a:ext uri="{FF2B5EF4-FFF2-40B4-BE49-F238E27FC236}">
                  <a16:creationId xmlns:a16="http://schemas.microsoft.com/office/drawing/2014/main" id="{26859F86-344D-4E23-958D-63EB9CC2C02D}"/>
                </a:ext>
              </a:extLst>
            </p:cNvPr>
            <p:cNvSpPr/>
            <p:nvPr/>
          </p:nvSpPr>
          <p:spPr>
            <a:xfrm>
              <a:off x="1200090" y="4122959"/>
              <a:ext cx="1245055" cy="571500"/>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ko-KR" sz="1200" b="1" i="0" u="none" strike="noStrike" kern="0" cap="none" spc="0" normalizeH="0" noProof="0" dirty="0">
                  <a:ln>
                    <a:noFill/>
                  </a:ln>
                  <a:solidFill>
                    <a:prstClr val="black"/>
                  </a:solidFill>
                  <a:effectLst/>
                  <a:uLnTx/>
                  <a:uFillTx/>
                  <a:latin typeface="Calibri" panose="020F0502020204030204"/>
                  <a:ea typeface="맑은 고딕" panose="020B0503020000020004" pitchFamily="50" charset="-127"/>
                  <a:cs typeface="+mn-cs"/>
                </a:rPr>
                <a:t>Acquirer</a:t>
              </a:r>
              <a:endParaRPr kumimoji="0" lang="ko-KR" altLang="en-US" sz="1200" b="1" i="0" u="none" strike="noStrike" kern="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34" name="Rectangle 102">
              <a:extLst>
                <a:ext uri="{FF2B5EF4-FFF2-40B4-BE49-F238E27FC236}">
                  <a16:creationId xmlns:a16="http://schemas.microsoft.com/office/drawing/2014/main" id="{313455BB-5261-42CB-B68F-A015D1D38CD4}"/>
                </a:ext>
              </a:extLst>
            </p:cNvPr>
            <p:cNvSpPr/>
            <p:nvPr/>
          </p:nvSpPr>
          <p:spPr>
            <a:xfrm>
              <a:off x="2285172" y="4192349"/>
              <a:ext cx="319945" cy="57166"/>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algn="ctr" latinLnBrk="0">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35" name="Rectangle 103">
              <a:extLst>
                <a:ext uri="{FF2B5EF4-FFF2-40B4-BE49-F238E27FC236}">
                  <a16:creationId xmlns:a16="http://schemas.microsoft.com/office/drawing/2014/main" id="{5194C896-8929-4E0E-A5CE-C3CE262AE984}"/>
                </a:ext>
              </a:extLst>
            </p:cNvPr>
            <p:cNvSpPr/>
            <p:nvPr/>
          </p:nvSpPr>
          <p:spPr>
            <a:xfrm>
              <a:off x="2285172" y="4290322"/>
              <a:ext cx="319945" cy="57166"/>
            </a:xfrm>
            <a:prstGeom prst="rect">
              <a:avLst/>
            </a:prstGeom>
            <a:solidFill>
              <a:srgbClr val="F3E7FF"/>
            </a:solidFill>
            <a:ln w="6350" cap="flat" cmpd="sng" algn="ctr">
              <a:solidFill>
                <a:srgbClr val="C489FF"/>
              </a:solidFill>
              <a:prstDash val="solid"/>
              <a:miter lim="800000"/>
            </a:ln>
            <a:effectLst/>
          </p:spPr>
          <p:txBody>
            <a:bodyPr lIns="36000" rIns="36000" rtlCol="0" anchor="ctr"/>
            <a:lstStyle/>
            <a:p>
              <a:pPr algn="ctr" latinLnBrk="0">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36" name="Group 100">
            <a:extLst>
              <a:ext uri="{FF2B5EF4-FFF2-40B4-BE49-F238E27FC236}">
                <a16:creationId xmlns:a16="http://schemas.microsoft.com/office/drawing/2014/main" id="{100DFFCF-094B-47C7-B592-D22D2B85C301}"/>
              </a:ext>
            </a:extLst>
          </p:cNvPr>
          <p:cNvGrpSpPr/>
          <p:nvPr/>
        </p:nvGrpSpPr>
        <p:grpSpPr>
          <a:xfrm>
            <a:off x="12465952" y="3546547"/>
            <a:ext cx="1405027" cy="571500"/>
            <a:chOff x="1200090" y="4122959"/>
            <a:chExt cx="1405027" cy="571500"/>
          </a:xfrm>
          <a:solidFill>
            <a:srgbClr val="E5FFFF"/>
          </a:solidFill>
        </p:grpSpPr>
        <p:sp>
          <p:nvSpPr>
            <p:cNvPr id="37" name="Rectangle 101">
              <a:extLst>
                <a:ext uri="{FF2B5EF4-FFF2-40B4-BE49-F238E27FC236}">
                  <a16:creationId xmlns:a16="http://schemas.microsoft.com/office/drawing/2014/main" id="{DB590CBC-5BA9-4DA4-A1E4-4B79E6F9D606}"/>
                </a:ext>
              </a:extLst>
            </p:cNvPr>
            <p:cNvSpPr/>
            <p:nvPr/>
          </p:nvSpPr>
          <p:spPr>
            <a:xfrm>
              <a:off x="1200090" y="4122959"/>
              <a:ext cx="1245055" cy="571500"/>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Event Manager</a:t>
              </a:r>
              <a:endParaRPr lang="ko-KR" altLang="en-US" sz="1200" b="1" kern="0" dirty="0">
                <a:solidFill>
                  <a:prstClr val="black"/>
                </a:solidFill>
                <a:latin typeface="Calibri" panose="020F0502020204030204"/>
                <a:ea typeface="맑은 고딕" panose="020B0503020000020004" pitchFamily="50" charset="-127"/>
              </a:endParaRPr>
            </a:p>
          </p:txBody>
        </p:sp>
        <p:sp>
          <p:nvSpPr>
            <p:cNvPr id="38" name="Rectangle 102">
              <a:extLst>
                <a:ext uri="{FF2B5EF4-FFF2-40B4-BE49-F238E27FC236}">
                  <a16:creationId xmlns:a16="http://schemas.microsoft.com/office/drawing/2014/main" id="{EBE56A0F-DFC3-4E86-B193-D9F97D5451A5}"/>
                </a:ext>
              </a:extLst>
            </p:cNvPr>
            <p:cNvSpPr/>
            <p:nvPr/>
          </p:nvSpPr>
          <p:spPr>
            <a:xfrm>
              <a:off x="2285172" y="4192349"/>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39" name="Rectangle 103">
              <a:extLst>
                <a:ext uri="{FF2B5EF4-FFF2-40B4-BE49-F238E27FC236}">
                  <a16:creationId xmlns:a16="http://schemas.microsoft.com/office/drawing/2014/main" id="{65D94DBF-F4CA-406A-AA04-46D55AE29469}"/>
                </a:ext>
              </a:extLst>
            </p:cNvPr>
            <p:cNvSpPr/>
            <p:nvPr/>
          </p:nvSpPr>
          <p:spPr>
            <a:xfrm>
              <a:off x="2285172" y="4290322"/>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40" name="Group 100">
            <a:extLst>
              <a:ext uri="{FF2B5EF4-FFF2-40B4-BE49-F238E27FC236}">
                <a16:creationId xmlns:a16="http://schemas.microsoft.com/office/drawing/2014/main" id="{D66B7B99-1834-4A8C-B070-590402F6A6A3}"/>
              </a:ext>
            </a:extLst>
          </p:cNvPr>
          <p:cNvGrpSpPr/>
          <p:nvPr/>
        </p:nvGrpSpPr>
        <p:grpSpPr>
          <a:xfrm>
            <a:off x="14030951" y="3560770"/>
            <a:ext cx="1405027" cy="571500"/>
            <a:chOff x="1200090" y="4122959"/>
            <a:chExt cx="1405027" cy="571500"/>
          </a:xfrm>
          <a:solidFill>
            <a:srgbClr val="E5FFFF"/>
          </a:solidFill>
        </p:grpSpPr>
        <p:sp>
          <p:nvSpPr>
            <p:cNvPr id="41" name="Rectangle 101">
              <a:extLst>
                <a:ext uri="{FF2B5EF4-FFF2-40B4-BE49-F238E27FC236}">
                  <a16:creationId xmlns:a16="http://schemas.microsoft.com/office/drawing/2014/main" id="{48627FAB-4D50-463D-A4AC-90C2AFE44F17}"/>
                </a:ext>
              </a:extLst>
            </p:cNvPr>
            <p:cNvSpPr/>
            <p:nvPr/>
          </p:nvSpPr>
          <p:spPr>
            <a:xfrm>
              <a:off x="1200090" y="4122959"/>
              <a:ext cx="1245055" cy="571500"/>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Learning</a:t>
              </a:r>
            </a:p>
            <a:p>
              <a:pPr algn="ctr">
                <a:lnSpc>
                  <a:spcPct val="80000"/>
                </a:lnSpc>
              </a:pPr>
              <a:r>
                <a:rPr lang="en-US" altLang="ko-KR" sz="1200" b="1" kern="0" dirty="0">
                  <a:solidFill>
                    <a:prstClr val="black"/>
                  </a:solidFill>
                  <a:latin typeface="Calibri" panose="020F0502020204030204"/>
                  <a:ea typeface="맑은 고딕" panose="020B0503020000020004" pitchFamily="50" charset="-127"/>
                </a:rPr>
                <a:t>Engine</a:t>
              </a:r>
              <a:endParaRPr lang="ko-KR" altLang="en-US" sz="1200" b="1" kern="0" dirty="0">
                <a:solidFill>
                  <a:prstClr val="black"/>
                </a:solidFill>
                <a:latin typeface="Calibri" panose="020F0502020204030204"/>
                <a:ea typeface="맑은 고딕" panose="020B0503020000020004" pitchFamily="50" charset="-127"/>
              </a:endParaRPr>
            </a:p>
          </p:txBody>
        </p:sp>
        <p:sp>
          <p:nvSpPr>
            <p:cNvPr id="42" name="Rectangle 102">
              <a:extLst>
                <a:ext uri="{FF2B5EF4-FFF2-40B4-BE49-F238E27FC236}">
                  <a16:creationId xmlns:a16="http://schemas.microsoft.com/office/drawing/2014/main" id="{ADBE8E13-FEC8-4B7F-B3DF-39EA2AF0C8DD}"/>
                </a:ext>
              </a:extLst>
            </p:cNvPr>
            <p:cNvSpPr/>
            <p:nvPr/>
          </p:nvSpPr>
          <p:spPr>
            <a:xfrm>
              <a:off x="2285172" y="4192349"/>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sp>
          <p:nvSpPr>
            <p:cNvPr id="43" name="Rectangle 103">
              <a:extLst>
                <a:ext uri="{FF2B5EF4-FFF2-40B4-BE49-F238E27FC236}">
                  <a16:creationId xmlns:a16="http://schemas.microsoft.com/office/drawing/2014/main" id="{A1EBA78C-3152-482C-BB43-A48533CC9B1B}"/>
                </a:ext>
              </a:extLst>
            </p:cNvPr>
            <p:cNvSpPr/>
            <p:nvPr/>
          </p:nvSpPr>
          <p:spPr>
            <a:xfrm>
              <a:off x="2285172" y="4290322"/>
              <a:ext cx="319945" cy="57166"/>
            </a:xfrm>
            <a:prstGeom prst="rect">
              <a:avLst/>
            </a:prstGeom>
            <a:grpFill/>
            <a:ln w="6350" cap="flat" cmpd="sng" algn="ctr">
              <a:solidFill>
                <a:srgbClr val="838383">
                  <a:lumMod val="75000"/>
                </a:srgbClr>
              </a:solidFill>
              <a:prstDash val="solid"/>
              <a:miter lim="800000"/>
            </a:ln>
            <a:effectLst/>
          </p:spPr>
          <p:txBody>
            <a:bodyPr lIns="36000" rIns="36000" rtlCol="0" anchor="ctr"/>
            <a:lstStyle/>
            <a:p>
              <a:pPr algn="ctr">
                <a:lnSpc>
                  <a:spcPct val="80000"/>
                </a:lnSpc>
              </a:pPr>
              <a:endParaRPr lang="ko-KR" altLang="en-US" sz="1200" b="1" kern="0" dirty="0">
                <a:solidFill>
                  <a:prstClr val="black"/>
                </a:solidFill>
                <a:latin typeface="Calibri" panose="020F0502020204030204"/>
                <a:ea typeface="맑은 고딕" panose="020B0503020000020004" pitchFamily="50" charset="-127"/>
              </a:endParaRPr>
            </a:p>
          </p:txBody>
        </p:sp>
      </p:grpSp>
      <p:grpSp>
        <p:nvGrpSpPr>
          <p:cNvPr id="44" name="그룹 43">
            <a:extLst>
              <a:ext uri="{FF2B5EF4-FFF2-40B4-BE49-F238E27FC236}">
                <a16:creationId xmlns:a16="http://schemas.microsoft.com/office/drawing/2014/main" id="{27DE9E46-3F9A-43F0-A392-16FBF7CD2803}"/>
              </a:ext>
            </a:extLst>
          </p:cNvPr>
          <p:cNvGrpSpPr/>
          <p:nvPr/>
        </p:nvGrpSpPr>
        <p:grpSpPr>
          <a:xfrm>
            <a:off x="12368485" y="5623172"/>
            <a:ext cx="3227050" cy="597130"/>
            <a:chOff x="1788440" y="4486714"/>
            <a:chExt cx="2880703" cy="597130"/>
          </a:xfrm>
        </p:grpSpPr>
        <p:sp>
          <p:nvSpPr>
            <p:cNvPr id="45" name="Can 1">
              <a:extLst>
                <a:ext uri="{FF2B5EF4-FFF2-40B4-BE49-F238E27FC236}">
                  <a16:creationId xmlns:a16="http://schemas.microsoft.com/office/drawing/2014/main" id="{EAEA3DC3-3377-48C3-BD56-A4CC365CC250}"/>
                </a:ext>
              </a:extLst>
            </p:cNvPr>
            <p:cNvSpPr/>
            <p:nvPr/>
          </p:nvSpPr>
          <p:spPr>
            <a:xfrm>
              <a:off x="3723920" y="4486714"/>
              <a:ext cx="945223" cy="597129"/>
            </a:xfrm>
            <a:prstGeom prst="can">
              <a:avLst/>
            </a:prstGeom>
            <a:solidFill>
              <a:schemeClr val="bg1">
                <a:lumMod val="95000"/>
              </a:schemeClr>
            </a:solidFill>
            <a:ln w="6350" cap="flat" cmpd="sng" algn="ctr">
              <a:solidFill>
                <a:schemeClr val="accent1"/>
              </a:solidFill>
              <a:prstDash val="solid"/>
              <a:miter lim="800000"/>
            </a:ln>
            <a:effectLst/>
          </p:spPr>
          <p:txBody>
            <a:bodyPr lIns="36000" rIns="36000" rtlCol="0" anchor="ctr"/>
            <a:lstStyle/>
            <a:p>
              <a:pPr algn="ctr" latinLnBrk="0">
                <a:lnSpc>
                  <a:spcPct val="80000"/>
                </a:lnSpc>
              </a:pPr>
              <a:r>
                <a:rPr lang="en-US" altLang="ko-KR" sz="1400" b="1" kern="0" dirty="0">
                  <a:solidFill>
                    <a:prstClr val="black"/>
                  </a:solidFill>
                  <a:latin typeface="Calibri" panose="020F0502020204030204"/>
                  <a:ea typeface="맑은 고딕" panose="020B0503020000020004" pitchFamily="50" charset="-127"/>
                </a:rPr>
                <a:t>Blocking </a:t>
              </a:r>
            </a:p>
            <a:p>
              <a:pPr algn="ctr" latinLnBrk="0">
                <a:lnSpc>
                  <a:spcPct val="80000"/>
                </a:lnSpc>
              </a:pPr>
              <a:r>
                <a:rPr lang="en-US" altLang="ko-KR" sz="1200" b="1" kern="0" dirty="0">
                  <a:solidFill>
                    <a:prstClr val="black"/>
                  </a:solidFill>
                  <a:latin typeface="Calibri" panose="020F0502020204030204"/>
                  <a:ea typeface="맑은 고딕" panose="020B0503020000020004" pitchFamily="50" charset="-127"/>
                </a:rPr>
                <a:t>Information</a:t>
              </a:r>
              <a:endParaRPr lang="ko-KR" altLang="en-US" sz="1200" b="1" kern="0" dirty="0">
                <a:solidFill>
                  <a:prstClr val="black"/>
                </a:solidFill>
                <a:latin typeface="Calibri" panose="020F0502020204030204"/>
                <a:ea typeface="맑은 고딕" panose="020B0503020000020004" pitchFamily="50" charset="-127"/>
              </a:endParaRPr>
            </a:p>
          </p:txBody>
        </p:sp>
        <p:sp>
          <p:nvSpPr>
            <p:cNvPr id="46" name="Can 1">
              <a:extLst>
                <a:ext uri="{FF2B5EF4-FFF2-40B4-BE49-F238E27FC236}">
                  <a16:creationId xmlns:a16="http://schemas.microsoft.com/office/drawing/2014/main" id="{585BDA37-65AE-4184-A052-E249F57E3042}"/>
                </a:ext>
              </a:extLst>
            </p:cNvPr>
            <p:cNvSpPr/>
            <p:nvPr/>
          </p:nvSpPr>
          <p:spPr>
            <a:xfrm>
              <a:off x="2762223" y="4486715"/>
              <a:ext cx="945223" cy="597129"/>
            </a:xfrm>
            <a:prstGeom prst="can">
              <a:avLst/>
            </a:prstGeom>
            <a:solidFill>
              <a:schemeClr val="bg1">
                <a:lumMod val="95000"/>
              </a:schemeClr>
            </a:solidFill>
            <a:ln w="6350" cap="flat" cmpd="sng" algn="ctr">
              <a:solidFill>
                <a:schemeClr val="accent1"/>
              </a:solidFill>
              <a:prstDash val="solid"/>
              <a:miter lim="800000"/>
            </a:ln>
            <a:effectLst/>
          </p:spPr>
          <p:txBody>
            <a:bodyPr lIns="36000" rIns="36000" rtlCol="0" anchor="ctr"/>
            <a:lstStyle/>
            <a:p>
              <a:pPr algn="ctr" latinLnBrk="0">
                <a:lnSpc>
                  <a:spcPct val="80000"/>
                </a:lnSpc>
              </a:pPr>
              <a:r>
                <a:rPr lang="en-US" altLang="ko-KR" sz="1400" b="1" kern="0" dirty="0">
                  <a:solidFill>
                    <a:prstClr val="black"/>
                  </a:solidFill>
                  <a:latin typeface="Calibri" panose="020F0502020204030204"/>
                  <a:ea typeface="맑은 고딕" panose="020B0503020000020004" pitchFamily="50" charset="-127"/>
                </a:rPr>
                <a:t>Transaction</a:t>
              </a:r>
            </a:p>
            <a:p>
              <a:pPr algn="ctr" latinLnBrk="0">
                <a:lnSpc>
                  <a:spcPct val="80000"/>
                </a:lnSpc>
              </a:pPr>
              <a:r>
                <a:rPr lang="en-US" altLang="ko-KR" sz="1200" b="1" kern="0" dirty="0">
                  <a:solidFill>
                    <a:prstClr val="black"/>
                  </a:solidFill>
                  <a:latin typeface="Calibri" panose="020F0502020204030204"/>
                  <a:ea typeface="맑은 고딕" panose="020B0503020000020004" pitchFamily="50" charset="-127"/>
                </a:rPr>
                <a:t>Information</a:t>
              </a:r>
              <a:endParaRPr lang="ko-KR" altLang="en-US" sz="1200" b="1" kern="0" dirty="0">
                <a:solidFill>
                  <a:prstClr val="black"/>
                </a:solidFill>
                <a:latin typeface="Calibri" panose="020F0502020204030204"/>
                <a:ea typeface="맑은 고딕" panose="020B0503020000020004" pitchFamily="50" charset="-127"/>
              </a:endParaRPr>
            </a:p>
          </p:txBody>
        </p:sp>
        <p:sp>
          <p:nvSpPr>
            <p:cNvPr id="47" name="Can 1">
              <a:extLst>
                <a:ext uri="{FF2B5EF4-FFF2-40B4-BE49-F238E27FC236}">
                  <a16:creationId xmlns:a16="http://schemas.microsoft.com/office/drawing/2014/main" id="{13559CE3-62F8-47EA-B8A1-BFFC4865F693}"/>
                </a:ext>
              </a:extLst>
            </p:cNvPr>
            <p:cNvSpPr/>
            <p:nvPr/>
          </p:nvSpPr>
          <p:spPr>
            <a:xfrm>
              <a:off x="1788440" y="4486715"/>
              <a:ext cx="945223" cy="597129"/>
            </a:xfrm>
            <a:prstGeom prst="can">
              <a:avLst/>
            </a:prstGeom>
            <a:solidFill>
              <a:schemeClr val="bg1">
                <a:lumMod val="95000"/>
              </a:schemeClr>
            </a:solidFill>
            <a:ln w="6350" cap="flat" cmpd="sng" algn="ctr">
              <a:solidFill>
                <a:schemeClr val="accent1"/>
              </a:solidFill>
              <a:prstDash val="solid"/>
              <a:miter lim="800000"/>
            </a:ln>
            <a:effectLst/>
          </p:spPr>
          <p:txBody>
            <a:bodyPr lIns="36000" rIns="36000" rtlCol="0" anchor="ctr"/>
            <a:lstStyle/>
            <a:p>
              <a:pPr algn="ctr" latinLnBrk="0">
                <a:lnSpc>
                  <a:spcPct val="80000"/>
                </a:lnSpc>
              </a:pPr>
              <a:r>
                <a:rPr lang="en-US" altLang="ko-KR" sz="1400" b="1" kern="0" dirty="0">
                  <a:solidFill>
                    <a:prstClr val="black"/>
                  </a:solidFill>
                  <a:latin typeface="Calibri" panose="020F0502020204030204"/>
                  <a:ea typeface="맑은 고딕" panose="020B0503020000020004" pitchFamily="50" charset="-127"/>
                </a:rPr>
                <a:t>Transaction</a:t>
              </a:r>
            </a:p>
            <a:p>
              <a:pPr algn="ctr" latinLnBrk="0">
                <a:lnSpc>
                  <a:spcPct val="80000"/>
                </a:lnSpc>
              </a:pPr>
              <a:r>
                <a:rPr lang="en-US" altLang="ko-KR" sz="1400" b="1" kern="0" dirty="0">
                  <a:solidFill>
                    <a:prstClr val="black"/>
                  </a:solidFill>
                  <a:latin typeface="Calibri" panose="020F0502020204030204"/>
                  <a:ea typeface="맑은 고딕" panose="020B0503020000020004" pitchFamily="50" charset="-127"/>
                </a:rPr>
                <a:t>Pattern</a:t>
              </a:r>
              <a:endParaRPr lang="ko-KR" altLang="en-US" sz="1400" b="1" kern="0" dirty="0">
                <a:solidFill>
                  <a:prstClr val="black"/>
                </a:solidFill>
                <a:latin typeface="Calibri" panose="020F0502020204030204"/>
                <a:ea typeface="맑은 고딕" panose="020B0503020000020004" pitchFamily="50" charset="-127"/>
              </a:endParaRPr>
            </a:p>
          </p:txBody>
        </p:sp>
      </p:grpSp>
      <p:sp>
        <p:nvSpPr>
          <p:cNvPr id="48" name="Rectangle 26">
            <a:extLst>
              <a:ext uri="{FF2B5EF4-FFF2-40B4-BE49-F238E27FC236}">
                <a16:creationId xmlns:a16="http://schemas.microsoft.com/office/drawing/2014/main" id="{365CEF7A-D884-45E0-BC4B-D86C4BAD5D5A}"/>
              </a:ext>
            </a:extLst>
          </p:cNvPr>
          <p:cNvSpPr/>
          <p:nvPr/>
        </p:nvSpPr>
        <p:spPr>
          <a:xfrm>
            <a:off x="9242801" y="1376772"/>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Disaster Detector</a:t>
            </a:r>
          </a:p>
        </p:txBody>
      </p:sp>
      <p:sp>
        <p:nvSpPr>
          <p:cNvPr id="49" name="Rectangle 26">
            <a:extLst>
              <a:ext uri="{FF2B5EF4-FFF2-40B4-BE49-F238E27FC236}">
                <a16:creationId xmlns:a16="http://schemas.microsoft.com/office/drawing/2014/main" id="{4B4F7756-34DB-4641-8F69-FD7F0292EE54}"/>
              </a:ext>
            </a:extLst>
          </p:cNvPr>
          <p:cNvSpPr/>
          <p:nvPr/>
        </p:nvSpPr>
        <p:spPr>
          <a:xfrm>
            <a:off x="10697369" y="1376772"/>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Image Converter</a:t>
            </a:r>
          </a:p>
        </p:txBody>
      </p:sp>
      <p:sp>
        <p:nvSpPr>
          <p:cNvPr id="50" name="Rectangle 26">
            <a:extLst>
              <a:ext uri="{FF2B5EF4-FFF2-40B4-BE49-F238E27FC236}">
                <a16:creationId xmlns:a16="http://schemas.microsoft.com/office/drawing/2014/main" id="{8A617E8E-D188-4A93-BB3F-DA27DCCE2C4E}"/>
              </a:ext>
            </a:extLst>
          </p:cNvPr>
          <p:cNvSpPr/>
          <p:nvPr/>
        </p:nvSpPr>
        <p:spPr>
          <a:xfrm>
            <a:off x="10712581" y="2531745"/>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Disaster Event Processor</a:t>
            </a:r>
          </a:p>
        </p:txBody>
      </p:sp>
      <p:sp>
        <p:nvSpPr>
          <p:cNvPr id="51" name="Rectangle 26">
            <a:extLst>
              <a:ext uri="{FF2B5EF4-FFF2-40B4-BE49-F238E27FC236}">
                <a16:creationId xmlns:a16="http://schemas.microsoft.com/office/drawing/2014/main" id="{E72D01AB-FAAE-4DC7-A2DE-72074BDE2F68}"/>
              </a:ext>
            </a:extLst>
          </p:cNvPr>
          <p:cNvSpPr/>
          <p:nvPr/>
        </p:nvSpPr>
        <p:spPr>
          <a:xfrm>
            <a:off x="9258013" y="2531745"/>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Disaster Profile </a:t>
            </a:r>
            <a:br>
              <a:rPr lang="en-US" altLang="ko-KR" sz="1600" b="1" dirty="0">
                <a:latin typeface="Calibri" panose="020F0502020204030204" pitchFamily="34" charset="0"/>
                <a:cs typeface="Calibri" panose="020F0502020204030204" pitchFamily="34" charset="0"/>
              </a:rPr>
            </a:br>
            <a:r>
              <a:rPr lang="en-US" altLang="ko-KR" sz="1600" b="1" dirty="0">
                <a:latin typeface="Calibri" panose="020F0502020204030204" pitchFamily="34" charset="0"/>
                <a:cs typeface="Calibri" panose="020F0502020204030204" pitchFamily="34" charset="0"/>
              </a:rPr>
              <a:t>Manager</a:t>
            </a:r>
          </a:p>
        </p:txBody>
      </p:sp>
      <p:sp>
        <p:nvSpPr>
          <p:cNvPr id="52" name="Rectangle 26">
            <a:extLst>
              <a:ext uri="{FF2B5EF4-FFF2-40B4-BE49-F238E27FC236}">
                <a16:creationId xmlns:a16="http://schemas.microsoft.com/office/drawing/2014/main" id="{B8EA0B37-9FAD-4A05-9D75-37AC6046841C}"/>
              </a:ext>
            </a:extLst>
          </p:cNvPr>
          <p:cNvSpPr/>
          <p:nvPr/>
        </p:nvSpPr>
        <p:spPr>
          <a:xfrm>
            <a:off x="9257232" y="3718739"/>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People </a:t>
            </a:r>
          </a:p>
          <a:p>
            <a:pPr algn="ctr">
              <a:lnSpc>
                <a:spcPct val="80000"/>
              </a:lnSpc>
            </a:pPr>
            <a:r>
              <a:rPr lang="en-US" altLang="ko-KR" sz="1600" b="1" dirty="0">
                <a:latin typeface="Calibri" panose="020F0502020204030204" pitchFamily="34" charset="0"/>
                <a:cs typeface="Calibri" panose="020F0502020204030204" pitchFamily="34" charset="0"/>
              </a:rPr>
              <a:t>Detector</a:t>
            </a:r>
          </a:p>
        </p:txBody>
      </p:sp>
      <p:sp>
        <p:nvSpPr>
          <p:cNvPr id="53" name="Rectangle 26">
            <a:extLst>
              <a:ext uri="{FF2B5EF4-FFF2-40B4-BE49-F238E27FC236}">
                <a16:creationId xmlns:a16="http://schemas.microsoft.com/office/drawing/2014/main" id="{4B8455B9-BF87-4A8F-81D7-7D6CEEA2F225}"/>
              </a:ext>
            </a:extLst>
          </p:cNvPr>
          <p:cNvSpPr/>
          <p:nvPr/>
        </p:nvSpPr>
        <p:spPr>
          <a:xfrm>
            <a:off x="9258013" y="3138078"/>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Event Filtering</a:t>
            </a:r>
          </a:p>
        </p:txBody>
      </p:sp>
      <p:sp>
        <p:nvSpPr>
          <p:cNvPr id="54" name="Rectangle 26">
            <a:extLst>
              <a:ext uri="{FF2B5EF4-FFF2-40B4-BE49-F238E27FC236}">
                <a16:creationId xmlns:a16="http://schemas.microsoft.com/office/drawing/2014/main" id="{EC6B4EA2-999F-4995-843D-E6B9A4A87A3D}"/>
              </a:ext>
            </a:extLst>
          </p:cNvPr>
          <p:cNvSpPr/>
          <p:nvPr/>
        </p:nvSpPr>
        <p:spPr>
          <a:xfrm>
            <a:off x="10716438" y="3138078"/>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Agent </a:t>
            </a:r>
          </a:p>
          <a:p>
            <a:pPr algn="ctr">
              <a:lnSpc>
                <a:spcPct val="80000"/>
              </a:lnSpc>
            </a:pPr>
            <a:r>
              <a:rPr lang="en-US" altLang="ko-KR" sz="1600" b="1" dirty="0">
                <a:latin typeface="Calibri" panose="020F0502020204030204" pitchFamily="34" charset="0"/>
                <a:cs typeface="Calibri" panose="020F0502020204030204" pitchFamily="34" charset="0"/>
              </a:rPr>
              <a:t>Manager</a:t>
            </a:r>
          </a:p>
        </p:txBody>
      </p:sp>
      <p:sp>
        <p:nvSpPr>
          <p:cNvPr id="55" name="Rectangle 26">
            <a:extLst>
              <a:ext uri="{FF2B5EF4-FFF2-40B4-BE49-F238E27FC236}">
                <a16:creationId xmlns:a16="http://schemas.microsoft.com/office/drawing/2014/main" id="{9C6E5ABC-A819-4009-9597-08E62F4C8BA4}"/>
              </a:ext>
            </a:extLst>
          </p:cNvPr>
          <p:cNvSpPr/>
          <p:nvPr/>
        </p:nvSpPr>
        <p:spPr>
          <a:xfrm>
            <a:off x="9242589" y="1983105"/>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Model </a:t>
            </a:r>
          </a:p>
          <a:p>
            <a:pPr algn="ctr">
              <a:lnSpc>
                <a:spcPct val="80000"/>
              </a:lnSpc>
            </a:pPr>
            <a:r>
              <a:rPr lang="en-US" altLang="ko-KR" sz="1600" b="1" dirty="0">
                <a:latin typeface="Calibri" panose="020F0502020204030204" pitchFamily="34" charset="0"/>
                <a:cs typeface="Calibri" panose="020F0502020204030204" pitchFamily="34" charset="0"/>
              </a:rPr>
              <a:t>Builder</a:t>
            </a:r>
          </a:p>
        </p:txBody>
      </p:sp>
      <p:sp>
        <p:nvSpPr>
          <p:cNvPr id="56" name="Rectangle 26">
            <a:extLst>
              <a:ext uri="{FF2B5EF4-FFF2-40B4-BE49-F238E27FC236}">
                <a16:creationId xmlns:a16="http://schemas.microsoft.com/office/drawing/2014/main" id="{4AC54FD3-01A8-4D0D-B2AC-6F75149AF43C}"/>
              </a:ext>
            </a:extLst>
          </p:cNvPr>
          <p:cNvSpPr/>
          <p:nvPr/>
        </p:nvSpPr>
        <p:spPr>
          <a:xfrm>
            <a:off x="10693088" y="1983105"/>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Event </a:t>
            </a:r>
          </a:p>
          <a:p>
            <a:pPr algn="ctr">
              <a:lnSpc>
                <a:spcPct val="80000"/>
              </a:lnSpc>
            </a:pPr>
            <a:r>
              <a:rPr lang="en-US" altLang="ko-KR" sz="1600" b="1" dirty="0">
                <a:latin typeface="Calibri" panose="020F0502020204030204" pitchFamily="34" charset="0"/>
                <a:cs typeface="Calibri" panose="020F0502020204030204" pitchFamily="34" charset="0"/>
              </a:rPr>
              <a:t>Modeler</a:t>
            </a:r>
          </a:p>
        </p:txBody>
      </p:sp>
      <p:sp>
        <p:nvSpPr>
          <p:cNvPr id="57" name="Rectangle 26">
            <a:extLst>
              <a:ext uri="{FF2B5EF4-FFF2-40B4-BE49-F238E27FC236}">
                <a16:creationId xmlns:a16="http://schemas.microsoft.com/office/drawing/2014/main" id="{A0113EF2-4812-4874-A7D1-3C557F2917E3}"/>
              </a:ext>
            </a:extLst>
          </p:cNvPr>
          <p:cNvSpPr/>
          <p:nvPr/>
        </p:nvSpPr>
        <p:spPr>
          <a:xfrm>
            <a:off x="10741348" y="3744411"/>
            <a:ext cx="1371600" cy="457200"/>
          </a:xfrm>
          <a:prstGeom prst="rect">
            <a:avLst/>
          </a:prstGeom>
          <a:solidFill>
            <a:schemeClr val="bg1">
              <a:lumMod val="85000"/>
            </a:schemeClr>
          </a:solidFill>
          <a:ln>
            <a:solidFill>
              <a:schemeClr val="tx1"/>
            </a:solidFill>
          </a:ln>
          <a:effectLst/>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lnSpc>
                <a:spcPct val="80000"/>
              </a:lnSpc>
            </a:pPr>
            <a:r>
              <a:rPr lang="en-US" altLang="ko-KR" sz="1600" b="1" dirty="0">
                <a:latin typeface="Calibri" panose="020F0502020204030204" pitchFamily="34" charset="0"/>
                <a:cs typeface="Calibri" panose="020F0502020204030204" pitchFamily="34" charset="0"/>
              </a:rPr>
              <a:t>Detection Result Provider</a:t>
            </a:r>
          </a:p>
        </p:txBody>
      </p:sp>
    </p:spTree>
    <p:extLst>
      <p:ext uri="{BB962C8B-B14F-4D97-AF65-F5344CB8AC3E}">
        <p14:creationId xmlns:p14="http://schemas.microsoft.com/office/powerpoint/2010/main" val="24051925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dirty="0"/>
              <a:t>Experiment in terms of efficiency and accuracy improvement in people and Disaster detection</a:t>
            </a:r>
          </a:p>
          <a:p>
            <a:pPr lvl="1"/>
            <a:r>
              <a:rPr lang="en-US" altLang="ko-KR" dirty="0"/>
              <a:t>Training Data and Test Data Set</a:t>
            </a:r>
          </a:p>
          <a:p>
            <a:pPr lvl="1"/>
            <a:endParaRPr lang="en-US" altLang="ko-KR" dirty="0"/>
          </a:p>
          <a:p>
            <a:pPr lvl="1"/>
            <a:endParaRPr lang="en-US" altLang="ko-KR" dirty="0"/>
          </a:p>
          <a:p>
            <a:pPr lvl="1"/>
            <a:r>
              <a:rPr lang="en-US" altLang="ko-KR" dirty="0"/>
              <a:t>To compare accuracy of detecting People and Disaster </a:t>
            </a:r>
          </a:p>
          <a:p>
            <a:pPr lvl="2"/>
            <a:r>
              <a:rPr lang="en-US" altLang="ko-KR" dirty="0"/>
              <a:t>Result of Disaster Detection </a:t>
            </a:r>
          </a:p>
          <a:p>
            <a:pPr lvl="2"/>
            <a:r>
              <a:rPr lang="en-US" altLang="ko-KR" dirty="0"/>
              <a:t>Result of People Detection</a:t>
            </a:r>
          </a:p>
          <a:p>
            <a:pPr lvl="1"/>
            <a:r>
              <a:rPr lang="en-US" altLang="ko-KR" dirty="0"/>
              <a:t>To compare efficiency of detection</a:t>
            </a:r>
          </a:p>
          <a:p>
            <a:pPr lvl="2"/>
            <a:r>
              <a:rPr lang="en-US" altLang="ko-KR" dirty="0"/>
              <a:t>Compare Average/Max Learning Time between Proposed Services and Well known algorithm for Detecting </a:t>
            </a:r>
          </a:p>
          <a:p>
            <a:pPr lvl="1"/>
            <a:endParaRPr lang="en-US" altLang="ko-KR" dirty="0"/>
          </a:p>
        </p:txBody>
      </p:sp>
      <p:sp>
        <p:nvSpPr>
          <p:cNvPr id="3" name="Title 2"/>
          <p:cNvSpPr>
            <a:spLocks noGrp="1"/>
          </p:cNvSpPr>
          <p:nvPr>
            <p:ph type="title"/>
          </p:nvPr>
        </p:nvSpPr>
        <p:spPr/>
        <p:txBody>
          <a:bodyPr/>
          <a:lstStyle/>
          <a:p>
            <a:r>
              <a:rPr lang="en-US" dirty="0" err="1"/>
              <a:t>PoC</a:t>
            </a:r>
            <a:r>
              <a:rPr lang="ko-KR" altLang="en-US" dirty="0"/>
              <a:t> </a:t>
            </a:r>
            <a:r>
              <a:rPr lang="en-US" altLang="ko-KR" dirty="0"/>
              <a:t>Experiment</a:t>
            </a:r>
            <a:endParaRPr lang="en-US" dirty="0"/>
          </a:p>
        </p:txBody>
      </p:sp>
      <p:sp>
        <p:nvSpPr>
          <p:cNvPr id="4" name="Slide Number Placeholder 3"/>
          <p:cNvSpPr>
            <a:spLocks noGrp="1"/>
          </p:cNvSpPr>
          <p:nvPr>
            <p:ph type="sldNum" sz="quarter" idx="10"/>
          </p:nvPr>
        </p:nvSpPr>
        <p:spPr/>
        <p:txBody>
          <a:bodyPr/>
          <a:lstStyle/>
          <a:p>
            <a:pPr>
              <a:defRPr/>
            </a:pPr>
            <a:fld id="{0BDF5A50-FEA7-4531-911E-E701FBDB2E78}" type="slidenum">
              <a:rPr lang="ko-KR" altLang="en-US" smtClean="0"/>
              <a:pPr>
                <a:defRPr/>
              </a:pPr>
              <a:t>83</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a:t>Machine Learning Framework for In-Disaster People Detection</a:t>
            </a:r>
            <a:endParaRPr lang="ko-KR" altLang="en-US" dirty="0"/>
          </a:p>
        </p:txBody>
      </p:sp>
    </p:spTree>
    <p:extLst>
      <p:ext uri="{BB962C8B-B14F-4D97-AF65-F5344CB8AC3E}">
        <p14:creationId xmlns:p14="http://schemas.microsoft.com/office/powerpoint/2010/main" val="20905662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1"/>
          </p:nvPr>
        </p:nvSpPr>
        <p:spPr/>
        <p:txBody>
          <a:bodyPr/>
          <a:lstStyle/>
          <a:p>
            <a:pPr>
              <a:defRPr/>
            </a:pPr>
            <a:fld id="{4A91FC48-8A96-4FB9-BA72-0388FB2898FB}" type="slidenum">
              <a:rPr lang="ko-KR" altLang="en-US" smtClean="0"/>
              <a:pPr>
                <a:defRPr/>
              </a:pPr>
              <a:t>84</a:t>
            </a:fld>
            <a:endParaRPr lang="ko-KR" altLang="en-US" dirty="0"/>
          </a:p>
        </p:txBody>
      </p:sp>
      <p:sp>
        <p:nvSpPr>
          <p:cNvPr id="8" name="제목 7"/>
          <p:cNvSpPr>
            <a:spLocks noGrp="1"/>
          </p:cNvSpPr>
          <p:nvPr>
            <p:ph type="ctrTitle"/>
          </p:nvPr>
        </p:nvSpPr>
        <p:spPr>
          <a:xfrm>
            <a:off x="142844" y="1988840"/>
            <a:ext cx="8858312" cy="1440160"/>
          </a:xfrm>
        </p:spPr>
        <p:txBody>
          <a:bodyPr/>
          <a:lstStyle/>
          <a:p>
            <a:r>
              <a:rPr lang="en-US" altLang="ko-KR" dirty="0"/>
              <a:t>Unit 8.</a:t>
            </a:r>
            <a:br>
              <a:rPr lang="en-US" altLang="ko-KR" dirty="0"/>
            </a:br>
            <a:r>
              <a:rPr lang="en-US" altLang="ko-KR" dirty="0"/>
              <a:t>Assessment</a:t>
            </a:r>
            <a:endParaRPr lang="en-US" dirty="0"/>
          </a:p>
        </p:txBody>
      </p:sp>
      <p:sp>
        <p:nvSpPr>
          <p:cNvPr id="9" name="부제목 8"/>
          <p:cNvSpPr>
            <a:spLocks noGrp="1"/>
          </p:cNvSpPr>
          <p:nvPr>
            <p:ph type="subTitle" idx="1"/>
          </p:nvPr>
        </p:nvSpPr>
        <p:spPr/>
        <p:txBody>
          <a:bodyPr/>
          <a:lstStyle/>
          <a:p>
            <a:endParaRPr lang="en-US"/>
          </a:p>
        </p:txBody>
      </p:sp>
      <p:sp>
        <p:nvSpPr>
          <p:cNvPr id="5" name="바닥글 개체 틀 4"/>
          <p:cNvSpPr>
            <a:spLocks noGrp="1"/>
          </p:cNvSpPr>
          <p:nvPr>
            <p:ph type="ftr" sz="quarter" idx="13"/>
          </p:nvPr>
        </p:nvSpPr>
        <p:spPr/>
        <p:txBody>
          <a:bodyPr/>
          <a:lstStyle/>
          <a:p>
            <a:pPr>
              <a:defRPr/>
            </a:pPr>
            <a:r>
              <a:rPr lang="en-US" altLang="ko-KR" dirty="0"/>
              <a:t>Machine Learning Framework for In-Disaster People Detection</a:t>
            </a:r>
            <a:endParaRPr lang="ko-KR" altLang="en-US" dirty="0"/>
          </a:p>
        </p:txBody>
      </p:sp>
    </p:spTree>
    <p:extLst>
      <p:ext uri="{BB962C8B-B14F-4D97-AF65-F5344CB8AC3E}">
        <p14:creationId xmlns:p14="http://schemas.microsoft.com/office/powerpoint/2010/main" val="7681448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dirty="0"/>
              <a:t>Assessment in terms of efficiency and accuracy improvement in people and Disaster detection</a:t>
            </a:r>
          </a:p>
          <a:p>
            <a:pPr lvl="1"/>
            <a:r>
              <a:rPr lang="en-US" altLang="ko-KR" dirty="0"/>
              <a:t>Accuracy and Efficiency of Disaster detection </a:t>
            </a:r>
          </a:p>
          <a:p>
            <a:pPr lvl="1"/>
            <a:endParaRPr lang="en-US" altLang="ko-KR" dirty="0"/>
          </a:p>
          <a:p>
            <a:pPr lvl="1"/>
            <a:endParaRPr lang="en-US" altLang="ko-KR" dirty="0"/>
          </a:p>
        </p:txBody>
      </p:sp>
      <p:sp>
        <p:nvSpPr>
          <p:cNvPr id="3" name="Title 2"/>
          <p:cNvSpPr>
            <a:spLocks noGrp="1"/>
          </p:cNvSpPr>
          <p:nvPr>
            <p:ph type="title"/>
          </p:nvPr>
        </p:nvSpPr>
        <p:spPr/>
        <p:txBody>
          <a:bodyPr/>
          <a:lstStyle/>
          <a:p>
            <a:r>
              <a:rPr lang="en-US" dirty="0"/>
              <a:t>Assessment</a:t>
            </a:r>
          </a:p>
        </p:txBody>
      </p:sp>
      <p:sp>
        <p:nvSpPr>
          <p:cNvPr id="4" name="Slide Number Placeholder 3"/>
          <p:cNvSpPr>
            <a:spLocks noGrp="1"/>
          </p:cNvSpPr>
          <p:nvPr>
            <p:ph type="sldNum" sz="quarter" idx="10"/>
          </p:nvPr>
        </p:nvSpPr>
        <p:spPr/>
        <p:txBody>
          <a:bodyPr/>
          <a:lstStyle/>
          <a:p>
            <a:pPr>
              <a:defRPr/>
            </a:pPr>
            <a:fld id="{0BDF5A50-FEA7-4531-911E-E701FBDB2E78}" type="slidenum">
              <a:rPr lang="ko-KR" altLang="en-US" smtClean="0"/>
              <a:pPr>
                <a:defRPr/>
              </a:pPr>
              <a:t>85</a:t>
            </a:fld>
            <a:endParaRPr lang="ko-KR" altLang="en-US" dirty="0"/>
          </a:p>
        </p:txBody>
      </p:sp>
      <p:sp>
        <p:nvSpPr>
          <p:cNvPr id="5" name="Footer Placeholder 4"/>
          <p:cNvSpPr>
            <a:spLocks noGrp="1"/>
          </p:cNvSpPr>
          <p:nvPr>
            <p:ph type="ftr" sz="quarter" idx="17"/>
          </p:nvPr>
        </p:nvSpPr>
        <p:spPr>
          <a:xfrm>
            <a:off x="142843" y="6356350"/>
            <a:ext cx="8101563" cy="365125"/>
          </a:xfrm>
        </p:spPr>
        <p:txBody>
          <a:bodyPr/>
          <a:lstStyle/>
          <a:p>
            <a:pPr>
              <a:defRPr/>
            </a:pPr>
            <a:r>
              <a:rPr lang="en-US" altLang="ko-KR"/>
              <a:t>Machine Learning Framework for In-Disaster People Detection</a:t>
            </a:r>
            <a:endParaRPr lang="ko-KR" altLang="en-US" dirty="0"/>
          </a:p>
        </p:txBody>
      </p:sp>
      <p:graphicFrame>
        <p:nvGraphicFramePr>
          <p:cNvPr id="6" name="표 5">
            <a:extLst>
              <a:ext uri="{FF2B5EF4-FFF2-40B4-BE49-F238E27FC236}">
                <a16:creationId xmlns:a16="http://schemas.microsoft.com/office/drawing/2014/main" id="{63DB67D3-4230-4DE6-8F47-716BDB2712A2}"/>
              </a:ext>
            </a:extLst>
          </p:cNvPr>
          <p:cNvGraphicFramePr>
            <a:graphicFrameLocks noGrp="1"/>
          </p:cNvGraphicFramePr>
          <p:nvPr>
            <p:extLst>
              <p:ext uri="{D42A27DB-BD31-4B8C-83A1-F6EECF244321}">
                <p14:modId xmlns:p14="http://schemas.microsoft.com/office/powerpoint/2010/main" val="2792368715"/>
              </p:ext>
            </p:extLst>
          </p:nvPr>
        </p:nvGraphicFramePr>
        <p:xfrm>
          <a:off x="768551" y="2168860"/>
          <a:ext cx="7943909" cy="3672405"/>
        </p:xfrm>
        <a:graphic>
          <a:graphicData uri="http://schemas.openxmlformats.org/drawingml/2006/table">
            <a:tbl>
              <a:tblPr firstRow="1" firstCol="1" bandRow="1">
                <a:tableStyleId>{5C22544A-7EE6-4342-B048-85BDC9FD1C3A}</a:tableStyleId>
              </a:tblPr>
              <a:tblGrid>
                <a:gridCol w="1045873">
                  <a:extLst>
                    <a:ext uri="{9D8B030D-6E8A-4147-A177-3AD203B41FA5}">
                      <a16:colId xmlns:a16="http://schemas.microsoft.com/office/drawing/2014/main" val="2478502648"/>
                    </a:ext>
                  </a:extLst>
                </a:gridCol>
                <a:gridCol w="1045873">
                  <a:extLst>
                    <a:ext uri="{9D8B030D-6E8A-4147-A177-3AD203B41FA5}">
                      <a16:colId xmlns:a16="http://schemas.microsoft.com/office/drawing/2014/main" val="2234521442"/>
                    </a:ext>
                  </a:extLst>
                </a:gridCol>
                <a:gridCol w="1950721">
                  <a:extLst>
                    <a:ext uri="{9D8B030D-6E8A-4147-A177-3AD203B41FA5}">
                      <a16:colId xmlns:a16="http://schemas.microsoft.com/office/drawing/2014/main" val="1963341481"/>
                    </a:ext>
                  </a:extLst>
                </a:gridCol>
                <a:gridCol w="1950721">
                  <a:extLst>
                    <a:ext uri="{9D8B030D-6E8A-4147-A177-3AD203B41FA5}">
                      <a16:colId xmlns:a16="http://schemas.microsoft.com/office/drawing/2014/main" val="296666875"/>
                    </a:ext>
                  </a:extLst>
                </a:gridCol>
                <a:gridCol w="1950721">
                  <a:extLst>
                    <a:ext uri="{9D8B030D-6E8A-4147-A177-3AD203B41FA5}">
                      <a16:colId xmlns:a16="http://schemas.microsoft.com/office/drawing/2014/main" val="716893254"/>
                    </a:ext>
                  </a:extLst>
                </a:gridCol>
              </a:tblGrid>
              <a:tr h="556425">
                <a:tc gridSpan="2">
                  <a:txBody>
                    <a:bodyPr/>
                    <a:lstStyle/>
                    <a:p>
                      <a:pPr marL="17780" algn="ctr" latinLnBrk="1" hangingPunct="0">
                        <a:spcBef>
                          <a:spcPts val="300"/>
                        </a:spcBef>
                        <a:spcAft>
                          <a:spcPts val="300"/>
                        </a:spcAft>
                      </a:pPr>
                      <a:r>
                        <a:rPr lang="en-US" sz="1000" kern="100" dirty="0">
                          <a:effectLst/>
                          <a:latin typeface="Calibri" panose="020F0502020204030204" pitchFamily="34" charset="0"/>
                          <a:cs typeface="Calibri" panose="020F0502020204030204" pitchFamily="34" charset="0"/>
                        </a:rPr>
                        <a:t>Cases</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hMerge="1">
                  <a:txBody>
                    <a:bodyPr/>
                    <a:lstStyle/>
                    <a:p>
                      <a:pPr latinLnBrk="1"/>
                      <a:endParaRPr lang="ko-KR" altLang="en-US"/>
                    </a:p>
                  </a:txBody>
                  <a:tcPr/>
                </a:tc>
                <a:tc>
                  <a:txBody>
                    <a:bodyPr/>
                    <a:lstStyle/>
                    <a:p>
                      <a:pPr marL="17780" marR="0" lvl="0" indent="0" algn="ctr" defTabSz="914400" rtl="0" eaLnBrk="1" fontAlgn="auto" latinLnBrk="1" hangingPunct="0">
                        <a:lnSpc>
                          <a:spcPct val="100000"/>
                        </a:lnSpc>
                        <a:spcBef>
                          <a:spcPts val="300"/>
                        </a:spcBef>
                        <a:spcAft>
                          <a:spcPts val="300"/>
                        </a:spcAft>
                        <a:buClrTx/>
                        <a:buSzTx/>
                        <a:buFontTx/>
                        <a:buNone/>
                        <a:tabLst/>
                        <a:defRPr/>
                      </a:pPr>
                      <a:r>
                        <a:rPr lang="en-US" altLang="ko-KR" sz="1000" kern="100" dirty="0">
                          <a:effectLst/>
                          <a:latin typeface="Calibri" panose="020F0502020204030204" pitchFamily="34" charset="0"/>
                          <a:cs typeface="Calibri" panose="020F0502020204030204" pitchFamily="34" charset="0"/>
                        </a:rPr>
                        <a:t>Avg. </a:t>
                      </a:r>
                      <a:br>
                        <a:rPr lang="en-US" altLang="ko-KR" sz="1000" kern="100" dirty="0">
                          <a:effectLst/>
                          <a:latin typeface="Calibri" panose="020F0502020204030204" pitchFamily="34" charset="0"/>
                          <a:cs typeface="Calibri" panose="020F0502020204030204" pitchFamily="34" charset="0"/>
                        </a:rPr>
                      </a:br>
                      <a:r>
                        <a:rPr lang="en-US" altLang="ko-KR" sz="1000" kern="100" dirty="0">
                          <a:effectLst/>
                          <a:latin typeface="Calibri" panose="020F0502020204030204" pitchFamily="34" charset="0"/>
                          <a:cs typeface="Calibri" panose="020F0502020204030204" pitchFamily="34" charset="0"/>
                        </a:rPr>
                        <a:t>Learning Time (</a:t>
                      </a:r>
                      <a:r>
                        <a:rPr lang="en-US" altLang="ko-KR" sz="1000" kern="100" dirty="0" err="1">
                          <a:effectLst/>
                          <a:latin typeface="Calibri" panose="020F0502020204030204" pitchFamily="34" charset="0"/>
                          <a:cs typeface="Calibri" panose="020F0502020204030204" pitchFamily="34" charset="0"/>
                        </a:rPr>
                        <a:t>msec</a:t>
                      </a:r>
                      <a:r>
                        <a:rPr lang="en-US" altLang="ko-KR" sz="1000" kern="100" dirty="0">
                          <a:effectLst/>
                          <a:latin typeface="Calibri" panose="020F0502020204030204" pitchFamily="34" charset="0"/>
                          <a:cs typeface="Calibri" panose="020F0502020204030204" pitchFamily="34" charset="0"/>
                        </a:rPr>
                        <a:t>)</a:t>
                      </a:r>
                      <a:endParaRPr lang="ko-KR" alt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r>
                        <a:rPr lang="en-US" sz="1000" kern="100" dirty="0">
                          <a:effectLst/>
                          <a:latin typeface="Calibri" panose="020F0502020204030204" pitchFamily="34" charset="0"/>
                          <a:cs typeface="Calibri" panose="020F0502020204030204" pitchFamily="34" charset="0"/>
                        </a:rPr>
                        <a:t>Result of Disaster </a:t>
                      </a:r>
                    </a:p>
                    <a:p>
                      <a:pPr marL="17780" algn="ctr" latinLnBrk="1" hangingPunct="0">
                        <a:spcBef>
                          <a:spcPts val="300"/>
                        </a:spcBef>
                        <a:spcAft>
                          <a:spcPts val="300"/>
                        </a:spcAft>
                      </a:pPr>
                      <a:r>
                        <a:rPr lang="en-US" sz="1000" kern="100" dirty="0">
                          <a:effectLst/>
                          <a:latin typeface="Calibri" panose="020F0502020204030204" pitchFamily="34" charset="0"/>
                          <a:cs typeface="Calibri" panose="020F0502020204030204" pitchFamily="34" charset="0"/>
                        </a:rPr>
                        <a:t>Detection</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r>
                        <a:rPr lang="en-US" altLang="ko-KR" sz="1000" kern="100" dirty="0">
                          <a:effectLst/>
                          <a:latin typeface="Calibri" panose="020F0502020204030204" pitchFamily="34" charset="0"/>
                          <a:ea typeface="바탕" panose="02030600000101010101" pitchFamily="18" charset="-127"/>
                          <a:cs typeface="Calibri" panose="020F0502020204030204" pitchFamily="34" charset="0"/>
                        </a:rPr>
                        <a:t>Result of People Detection</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90609198"/>
                  </a:ext>
                </a:extLst>
              </a:tr>
              <a:tr h="222570">
                <a:tc rowSpan="4">
                  <a:txBody>
                    <a:bodyPr/>
                    <a:lstStyle/>
                    <a:p>
                      <a:pPr marL="17780" algn="ctr" latinLnBrk="1" hangingPunct="0">
                        <a:spcBef>
                          <a:spcPts val="300"/>
                        </a:spcBef>
                        <a:spcAft>
                          <a:spcPts val="300"/>
                        </a:spcAft>
                      </a:pPr>
                      <a:r>
                        <a:rPr lang="en-US" sz="1000" kern="100" dirty="0">
                          <a:effectLst/>
                          <a:latin typeface="Calibri" panose="020F0502020204030204" pitchFamily="34" charset="0"/>
                          <a:cs typeface="Calibri" panose="020F0502020204030204" pitchFamily="34" charset="0"/>
                        </a:rPr>
                        <a:t>Without </a:t>
                      </a:r>
                    </a:p>
                    <a:p>
                      <a:pPr marL="17780" algn="ctr" latinLnBrk="1" hangingPunct="0">
                        <a:spcBef>
                          <a:spcPts val="300"/>
                        </a:spcBef>
                        <a:spcAft>
                          <a:spcPts val="300"/>
                        </a:spcAft>
                      </a:pPr>
                      <a:r>
                        <a:rPr lang="en-US" sz="1000" kern="100" dirty="0">
                          <a:effectLst/>
                          <a:latin typeface="Calibri" panose="020F0502020204030204" pitchFamily="34" charset="0"/>
                          <a:cs typeface="Calibri" panose="020F0502020204030204" pitchFamily="34" charset="0"/>
                        </a:rPr>
                        <a:t>Framework</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r>
                        <a:rPr lang="en-US" altLang="ko-KR" sz="1000" kern="100" dirty="0">
                          <a:effectLst/>
                          <a:latin typeface="Calibri" panose="020F0502020204030204" pitchFamily="34" charset="0"/>
                          <a:ea typeface="바탕" panose="02030600000101010101" pitchFamily="18" charset="-127"/>
                          <a:cs typeface="Calibri" panose="020F0502020204030204" pitchFamily="34" charset="0"/>
                        </a:rPr>
                        <a:t>SVM</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l"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147662488"/>
                  </a:ext>
                </a:extLst>
              </a:tr>
              <a:tr h="222570">
                <a:tc vMerge="1">
                  <a:txBody>
                    <a:bodyPr/>
                    <a:lstStyle/>
                    <a:p>
                      <a:pPr latinLnBrk="1"/>
                      <a:endParaRPr lang="ko-KR" altLang="en-US"/>
                    </a:p>
                  </a:txBody>
                  <a:tcPr/>
                </a:tc>
                <a:tc>
                  <a:txBody>
                    <a:bodyPr/>
                    <a:lstStyle/>
                    <a:p>
                      <a:pPr marL="17780" algn="ctr" latinLnBrk="1" hangingPunct="0">
                        <a:spcBef>
                          <a:spcPts val="300"/>
                        </a:spcBef>
                        <a:spcAft>
                          <a:spcPts val="300"/>
                        </a:spcAft>
                      </a:pPr>
                      <a:r>
                        <a:rPr lang="en-US" sz="1000" kern="100" dirty="0">
                          <a:effectLst/>
                          <a:latin typeface="Calibri" panose="020F0502020204030204" pitchFamily="34" charset="0"/>
                          <a:cs typeface="Calibri" panose="020F0502020204030204" pitchFamily="34" charset="0"/>
                        </a:rPr>
                        <a:t>RFR</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l" latinLnBrk="1" hangingPunct="0">
                        <a:spcBef>
                          <a:spcPts val="300"/>
                        </a:spcBef>
                        <a:spcAft>
                          <a:spcPts val="300"/>
                        </a:spcAft>
                      </a:pPr>
                      <a:endParaRPr lang="ko-KR" sz="1000" kern="10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2862381802"/>
                  </a:ext>
                </a:extLst>
              </a:tr>
              <a:tr h="222570">
                <a:tc vMerge="1">
                  <a:txBody>
                    <a:bodyPr/>
                    <a:lstStyle/>
                    <a:p>
                      <a:pPr marL="17780" algn="ctr" latinLnBrk="1" hangingPunct="0">
                        <a:spcBef>
                          <a:spcPts val="300"/>
                        </a:spcBef>
                        <a:spcAft>
                          <a:spcPts val="300"/>
                        </a:spcAft>
                      </a:pPr>
                      <a:endParaRPr lang="ko-KR" sz="1100" kern="100" dirty="0">
                        <a:effectLst/>
                        <a:latin typeface="Times New Roman" panose="02020603050405020304" pitchFamily="18" charset="0"/>
                        <a:ea typeface="바탕" panose="02030600000101010101" pitchFamily="18" charset="-127"/>
                      </a:endParaRPr>
                    </a:p>
                  </a:txBody>
                  <a:tcPr marL="36195" marR="36195" marT="0" marB="0" anchor="ctr"/>
                </a:tc>
                <a:tc>
                  <a:txBody>
                    <a:bodyPr/>
                    <a:lstStyle/>
                    <a:p>
                      <a:pPr marL="17780" algn="ctr" latinLnBrk="1" hangingPunct="0">
                        <a:spcBef>
                          <a:spcPts val="300"/>
                        </a:spcBef>
                        <a:spcAft>
                          <a:spcPts val="300"/>
                        </a:spcAft>
                      </a:pPr>
                      <a:r>
                        <a:rPr lang="en-US" altLang="ko-KR" sz="1000" kern="100" dirty="0">
                          <a:effectLst/>
                          <a:latin typeface="Calibri" panose="020F0502020204030204" pitchFamily="34" charset="0"/>
                          <a:ea typeface="바탕" panose="02030600000101010101" pitchFamily="18" charset="-127"/>
                          <a:cs typeface="Calibri" panose="020F0502020204030204" pitchFamily="34" charset="0"/>
                        </a:rPr>
                        <a:t>Bayesian</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l"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754610338"/>
                  </a:ext>
                </a:extLst>
              </a:tr>
              <a:tr h="222570">
                <a:tc vMerge="1">
                  <a:txBody>
                    <a:bodyPr/>
                    <a:lstStyle/>
                    <a:p>
                      <a:pPr marL="17780" algn="ctr" latinLnBrk="1" hangingPunct="0">
                        <a:spcBef>
                          <a:spcPts val="300"/>
                        </a:spcBef>
                        <a:spcAft>
                          <a:spcPts val="300"/>
                        </a:spcAft>
                      </a:pPr>
                      <a:endParaRPr lang="ko-KR" sz="1100" kern="100" dirty="0">
                        <a:effectLst/>
                        <a:latin typeface="Times New Roman" panose="02020603050405020304" pitchFamily="18" charset="0"/>
                        <a:ea typeface="바탕" panose="02030600000101010101" pitchFamily="18" charset="-127"/>
                      </a:endParaRPr>
                    </a:p>
                  </a:txBody>
                  <a:tcPr marL="36195" marR="36195" marT="0" marB="0" anchor="ctr"/>
                </a:tc>
                <a:tc>
                  <a:txBody>
                    <a:bodyPr/>
                    <a:lstStyle/>
                    <a:p>
                      <a:pPr marL="17780" algn="ctr" latinLnBrk="1" hangingPunct="0">
                        <a:spcBef>
                          <a:spcPts val="300"/>
                        </a:spcBef>
                        <a:spcAft>
                          <a:spcPts val="300"/>
                        </a:spcAft>
                      </a:pPr>
                      <a:r>
                        <a:rPr lang="en-US" altLang="ko-KR" sz="1000" kern="100" dirty="0">
                          <a:effectLst/>
                          <a:latin typeface="Calibri" panose="020F0502020204030204" pitchFamily="34" charset="0"/>
                          <a:ea typeface="바탕" panose="02030600000101010101" pitchFamily="18" charset="-127"/>
                          <a:cs typeface="Calibri" panose="020F0502020204030204" pitchFamily="34" charset="0"/>
                        </a:rPr>
                        <a:t>Decision Tree</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l"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1811587073"/>
                  </a:ext>
                </a:extLst>
              </a:tr>
              <a:tr h="222570">
                <a:tc rowSpan="8">
                  <a:txBody>
                    <a:bodyPr/>
                    <a:lstStyle/>
                    <a:p>
                      <a:pPr marL="17780" algn="ctr" latinLnBrk="1" hangingPunct="0">
                        <a:spcBef>
                          <a:spcPts val="300"/>
                        </a:spcBef>
                        <a:spcAft>
                          <a:spcPts val="300"/>
                        </a:spcAft>
                      </a:pPr>
                      <a:r>
                        <a:rPr lang="en-US" sz="1000" kern="100" dirty="0">
                          <a:effectLst/>
                          <a:latin typeface="Calibri" panose="020F0502020204030204" pitchFamily="34" charset="0"/>
                          <a:cs typeface="Calibri" panose="020F0502020204030204" pitchFamily="34" charset="0"/>
                        </a:rPr>
                        <a:t>With </a:t>
                      </a:r>
                    </a:p>
                    <a:p>
                      <a:pPr marL="17780" algn="ctr" latinLnBrk="1" hangingPunct="0">
                        <a:spcBef>
                          <a:spcPts val="300"/>
                        </a:spcBef>
                        <a:spcAft>
                          <a:spcPts val="300"/>
                        </a:spcAft>
                      </a:pPr>
                      <a:r>
                        <a:rPr lang="en-US" sz="1000" kern="100" dirty="0">
                          <a:effectLst/>
                          <a:latin typeface="Calibri" panose="020F0502020204030204" pitchFamily="34" charset="0"/>
                          <a:cs typeface="Calibri" panose="020F0502020204030204" pitchFamily="34" charset="0"/>
                        </a:rPr>
                        <a:t>Framework</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r>
                        <a:rPr lang="en-US" altLang="ko-KR" sz="1000" kern="100" dirty="0">
                          <a:effectLst/>
                          <a:latin typeface="Calibri" panose="020F0502020204030204" pitchFamily="34" charset="0"/>
                          <a:ea typeface="바탕" panose="02030600000101010101" pitchFamily="18" charset="-127"/>
                          <a:cs typeface="Calibri" panose="020F0502020204030204" pitchFamily="34" charset="0"/>
                        </a:rPr>
                        <a:t>SVM</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l"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3055879688"/>
                  </a:ext>
                </a:extLst>
              </a:tr>
              <a:tr h="222570">
                <a:tc vMerge="1">
                  <a:txBody>
                    <a:bodyPr/>
                    <a:lstStyle/>
                    <a:p>
                      <a:pPr latinLnBrk="1"/>
                      <a:endParaRPr lang="ko-KR" altLang="en-US"/>
                    </a:p>
                  </a:txBody>
                  <a:tcPr/>
                </a:tc>
                <a:tc>
                  <a:txBody>
                    <a:bodyPr/>
                    <a:lstStyle/>
                    <a:p>
                      <a:pPr marL="17780" algn="ctr" latinLnBrk="1" hangingPunct="0">
                        <a:spcBef>
                          <a:spcPts val="300"/>
                        </a:spcBef>
                        <a:spcAft>
                          <a:spcPts val="300"/>
                        </a:spcAft>
                      </a:pPr>
                      <a:r>
                        <a:rPr lang="en-US" sz="1000" kern="100" dirty="0">
                          <a:effectLst/>
                          <a:latin typeface="Calibri" panose="020F0502020204030204" pitchFamily="34" charset="0"/>
                          <a:cs typeface="Calibri" panose="020F0502020204030204" pitchFamily="34" charset="0"/>
                        </a:rPr>
                        <a:t>RFR</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l"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2154538444"/>
                  </a:ext>
                </a:extLst>
              </a:tr>
              <a:tr h="222570">
                <a:tc vMerge="1">
                  <a:txBody>
                    <a:bodyPr/>
                    <a:lstStyle/>
                    <a:p>
                      <a:pPr latinLnBrk="1"/>
                      <a:endParaRPr lang="ko-KR" altLang="en-US"/>
                    </a:p>
                  </a:txBody>
                  <a:tcPr/>
                </a:tc>
                <a:tc>
                  <a:txBody>
                    <a:bodyPr/>
                    <a:lstStyle/>
                    <a:p>
                      <a:pPr marL="17780" algn="ctr" latinLnBrk="1" hangingPunct="0">
                        <a:spcBef>
                          <a:spcPts val="300"/>
                        </a:spcBef>
                        <a:spcAft>
                          <a:spcPts val="300"/>
                        </a:spcAft>
                      </a:pPr>
                      <a:r>
                        <a:rPr lang="en-US" altLang="ko-KR" sz="1000" kern="100" dirty="0">
                          <a:effectLst/>
                          <a:latin typeface="Calibri" panose="020F0502020204030204" pitchFamily="34" charset="0"/>
                          <a:ea typeface="바탕" panose="02030600000101010101" pitchFamily="18" charset="-127"/>
                          <a:cs typeface="Calibri" panose="020F0502020204030204" pitchFamily="34" charset="0"/>
                        </a:rPr>
                        <a:t>Bayesian</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l"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3824939419"/>
                  </a:ext>
                </a:extLst>
              </a:tr>
              <a:tr h="222570">
                <a:tc vMerge="1">
                  <a:txBody>
                    <a:bodyPr/>
                    <a:lstStyle/>
                    <a:p>
                      <a:pPr latinLnBrk="1"/>
                      <a:endParaRPr lang="ko-KR" altLang="en-US"/>
                    </a:p>
                  </a:txBody>
                  <a:tcPr/>
                </a:tc>
                <a:tc>
                  <a:txBody>
                    <a:bodyPr/>
                    <a:lstStyle/>
                    <a:p>
                      <a:pPr marL="17780" algn="ctr" latinLnBrk="1" hangingPunct="0">
                        <a:spcBef>
                          <a:spcPts val="300"/>
                        </a:spcBef>
                        <a:spcAft>
                          <a:spcPts val="300"/>
                        </a:spcAft>
                      </a:pPr>
                      <a:r>
                        <a:rPr lang="en-US" altLang="ko-KR" sz="1000" kern="100" dirty="0">
                          <a:effectLst/>
                          <a:latin typeface="Calibri" panose="020F0502020204030204" pitchFamily="34" charset="0"/>
                          <a:ea typeface="바탕" panose="02030600000101010101" pitchFamily="18" charset="-127"/>
                          <a:cs typeface="Calibri" panose="020F0502020204030204" pitchFamily="34" charset="0"/>
                        </a:rPr>
                        <a:t>Decision Tree</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686835958"/>
                  </a:ext>
                </a:extLst>
              </a:tr>
              <a:tr h="445140">
                <a:tc vMerge="1">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r>
                        <a:rPr lang="en-US" altLang="ko-KR" sz="1000" kern="100" dirty="0">
                          <a:effectLst/>
                          <a:latin typeface="Calibri" panose="020F0502020204030204" pitchFamily="34" charset="0"/>
                          <a:ea typeface="바탕" panose="02030600000101010101" pitchFamily="18" charset="-127"/>
                          <a:cs typeface="Calibri" panose="020F0502020204030204" pitchFamily="34" charset="0"/>
                        </a:rPr>
                        <a:t>Proposed Disaster Detection Service </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3326800212"/>
                  </a:ext>
                </a:extLst>
              </a:tr>
              <a:tr h="445140">
                <a:tc vMerge="1">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r>
                        <a:rPr lang="en-US" altLang="ko-KR" sz="1000" kern="100" dirty="0">
                          <a:effectLst/>
                          <a:latin typeface="Calibri" panose="020F0502020204030204" pitchFamily="34" charset="0"/>
                          <a:ea typeface="바탕" panose="02030600000101010101" pitchFamily="18" charset="-127"/>
                          <a:cs typeface="Calibri" panose="020F0502020204030204" pitchFamily="34" charset="0"/>
                        </a:rPr>
                        <a:t>Proposed People Detection Service</a:t>
                      </a: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3812103827"/>
                  </a:ext>
                </a:extLst>
              </a:tr>
              <a:tr h="222570">
                <a:tc vMerge="1">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41418517"/>
                  </a:ext>
                </a:extLst>
              </a:tr>
              <a:tr h="222570">
                <a:tc vMerge="1">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tc>
                  <a:txBody>
                    <a:bodyPr/>
                    <a:lstStyle/>
                    <a:p>
                      <a:pPr marL="17780" algn="ctr" latinLnBrk="1" hangingPunct="0">
                        <a:spcBef>
                          <a:spcPts val="300"/>
                        </a:spcBef>
                        <a:spcAft>
                          <a:spcPts val="300"/>
                        </a:spcAft>
                      </a:pPr>
                      <a:endParaRPr lang="ko-KR" sz="1000" kern="100" dirty="0">
                        <a:effectLst/>
                        <a:latin typeface="Calibri" panose="020F0502020204030204" pitchFamily="34" charset="0"/>
                        <a:ea typeface="바탕" panose="02030600000101010101" pitchFamily="18" charset="-127"/>
                        <a:cs typeface="Calibri" panose="020F0502020204030204" pitchFamily="34" charset="0"/>
                      </a:endParaRPr>
                    </a:p>
                  </a:txBody>
                  <a:tcPr marL="36195" marR="36195" marT="0" marB="0" anchor="ctr"/>
                </a:tc>
                <a:extLst>
                  <a:ext uri="{0D108BD9-81ED-4DB2-BD59-A6C34878D82A}">
                    <a16:rowId xmlns:a16="http://schemas.microsoft.com/office/drawing/2014/main" val="3239189275"/>
                  </a:ext>
                </a:extLst>
              </a:tr>
            </a:tbl>
          </a:graphicData>
        </a:graphic>
      </p:graphicFrame>
    </p:spTree>
    <p:extLst>
      <p:ext uri="{BB962C8B-B14F-4D97-AF65-F5344CB8AC3E}">
        <p14:creationId xmlns:p14="http://schemas.microsoft.com/office/powerpoint/2010/main" val="1107159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solidFill>
            <a:schemeClr val="accent1"/>
          </a:solid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a:r>
              <a:rPr lang="en-US" altLang="ko-KR" sz="4000" dirty="0">
                <a:solidFill>
                  <a:schemeClr val="bg1"/>
                </a:solidFill>
                <a:effectLst>
                  <a:outerShdw blurRad="38100" dist="38100" dir="2700000" algn="tl">
                    <a:srgbClr val="000000">
                      <a:alpha val="43137"/>
                    </a:srgbClr>
                  </a:outerShdw>
                </a:effectLst>
              </a:rPr>
              <a:t>Thank </a:t>
            </a:r>
            <a:r>
              <a:rPr lang="en-US" altLang="ko-KR" sz="4000">
                <a:solidFill>
                  <a:schemeClr val="bg1"/>
                </a:solidFill>
                <a:effectLst>
                  <a:outerShdw blurRad="38100" dist="38100" dir="2700000" algn="tl">
                    <a:srgbClr val="000000">
                      <a:alpha val="43137"/>
                    </a:srgbClr>
                  </a:outerShdw>
                </a:effectLst>
              </a:rPr>
              <a:t>you.</a:t>
            </a:r>
            <a:endParaRPr lang="ko-KR" altLang="en-US" sz="4000" dirty="0">
              <a:solidFill>
                <a:schemeClr val="bg1"/>
              </a:solidFill>
              <a:effectLst>
                <a:outerShdw blurRad="38100" dist="38100" dir="2700000" algn="tl">
                  <a:srgbClr val="000000">
                    <a:alpha val="43137"/>
                  </a:srgbClr>
                </a:outerShdw>
              </a:effectLst>
            </a:endParaRPr>
          </a:p>
        </p:txBody>
      </p:sp>
      <p:sp>
        <p:nvSpPr>
          <p:cNvPr id="3" name="부제목 2"/>
          <p:cNvSpPr>
            <a:spLocks noGrp="1"/>
          </p:cNvSpPr>
          <p:nvPr>
            <p:ph type="subTitle" idx="1"/>
          </p:nvPr>
        </p:nvSpPr>
        <p:spPr/>
        <p:txBody>
          <a:bodyPr>
            <a:normAutofit/>
          </a:bodyPr>
          <a:lstStyle/>
          <a:p>
            <a:pPr>
              <a:lnSpc>
                <a:spcPct val="150000"/>
              </a:lnSpc>
            </a:pPr>
            <a:endParaRPr lang="en-US" altLang="ko-KR" sz="2000" dirty="0">
              <a:solidFill>
                <a:schemeClr val="tx1"/>
              </a:solidFill>
            </a:endParaRPr>
          </a:p>
          <a:p>
            <a:pPr>
              <a:lnSpc>
                <a:spcPct val="150000"/>
              </a:lnSpc>
            </a:pPr>
            <a:r>
              <a:rPr lang="en-US" altLang="ko-KR" sz="2800" dirty="0">
                <a:solidFill>
                  <a:schemeClr val="tx1"/>
                </a:solidFill>
              </a:rPr>
              <a:t>Woo</a:t>
            </a:r>
            <a:r>
              <a:rPr lang="ko-KR" altLang="en-US" sz="2800" dirty="0">
                <a:solidFill>
                  <a:schemeClr val="tx1"/>
                </a:solidFill>
              </a:rPr>
              <a:t> </a:t>
            </a:r>
            <a:r>
              <a:rPr lang="en-US" altLang="ko-KR" sz="2800" dirty="0">
                <a:solidFill>
                  <a:schemeClr val="tx1"/>
                </a:solidFill>
              </a:rPr>
              <a:t>Young Moon</a:t>
            </a:r>
          </a:p>
          <a:p>
            <a:pPr>
              <a:lnSpc>
                <a:spcPct val="150000"/>
              </a:lnSpc>
            </a:pPr>
            <a:r>
              <a:rPr lang="en-US" altLang="ko-KR" sz="2000" dirty="0">
                <a:solidFill>
                  <a:schemeClr val="tx1"/>
                </a:solidFill>
              </a:rPr>
              <a:t>Department of Computer Science and Engineering</a:t>
            </a:r>
          </a:p>
          <a:p>
            <a:pPr>
              <a:lnSpc>
                <a:spcPct val="150000"/>
              </a:lnSpc>
            </a:pPr>
            <a:r>
              <a:rPr lang="en-US" altLang="ko-KR" sz="2000" dirty="0" err="1">
                <a:solidFill>
                  <a:schemeClr val="tx1"/>
                </a:solidFill>
              </a:rPr>
              <a:t>Soongsil</a:t>
            </a:r>
            <a:r>
              <a:rPr lang="en-US" altLang="ko-KR" sz="2000" dirty="0">
                <a:solidFill>
                  <a:schemeClr val="tx1"/>
                </a:solidFill>
              </a:rPr>
              <a:t> University</a:t>
            </a:r>
            <a:endParaRPr lang="ko-KR" altLang="en-US" sz="1600" dirty="0">
              <a:solidFill>
                <a:schemeClr val="tx1"/>
              </a:solidFill>
            </a:endParaRPr>
          </a:p>
        </p:txBody>
      </p:sp>
    </p:spTree>
    <p:extLst>
      <p:ext uri="{BB962C8B-B14F-4D97-AF65-F5344CB8AC3E}">
        <p14:creationId xmlns:p14="http://schemas.microsoft.com/office/powerpoint/2010/main" val="2869423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ko-KR" altLang="en-US" sz="2800" dirty="0"/>
              <a:t>의견 </a:t>
            </a:r>
            <a:r>
              <a:rPr lang="en-US" altLang="ko-KR" sz="2800" dirty="0"/>
              <a:t>2</a:t>
            </a:r>
            <a:r>
              <a:rPr lang="ko-KR" altLang="en-US" sz="2800" dirty="0"/>
              <a:t>에 대한 반영내용</a:t>
            </a:r>
          </a:p>
        </p:txBody>
      </p:sp>
      <p:sp>
        <p:nvSpPr>
          <p:cNvPr id="4" name="슬라이드 번호 개체 틀 3"/>
          <p:cNvSpPr>
            <a:spLocks noGrp="1"/>
          </p:cNvSpPr>
          <p:nvPr>
            <p:ph type="sldNum" sz="quarter" idx="15"/>
          </p:nvPr>
        </p:nvSpPr>
        <p:spPr/>
        <p:txBody>
          <a:bodyPr/>
          <a:lstStyle/>
          <a:p>
            <a:fld id="{0BDF5A50-FEA7-4531-911E-E701FBDB2E78}" type="slidenum">
              <a:rPr lang="ko-KR" altLang="en-US" smtClean="0"/>
              <a:pPr/>
              <a:t>9</a:t>
            </a:fld>
            <a:endParaRPr lang="ko-KR" altLang="en-US" dirty="0"/>
          </a:p>
        </p:txBody>
      </p:sp>
      <p:sp>
        <p:nvSpPr>
          <p:cNvPr id="5" name="바닥글 개체 틀 4"/>
          <p:cNvSpPr>
            <a:spLocks noGrp="1"/>
          </p:cNvSpPr>
          <p:nvPr>
            <p:ph type="ftr" sz="quarter" idx="17"/>
          </p:nvPr>
        </p:nvSpPr>
        <p:spPr/>
        <p:txBody>
          <a:bodyPr/>
          <a:lstStyle/>
          <a:p>
            <a:r>
              <a:rPr lang="en-US" altLang="ko-KR" dirty="0"/>
              <a:t>Machine Learning Framework for In-Disaster People Detection</a:t>
            </a:r>
            <a:endParaRPr lang="ko-KR" altLang="en-US" dirty="0"/>
          </a:p>
        </p:txBody>
      </p:sp>
      <p:graphicFrame>
        <p:nvGraphicFramePr>
          <p:cNvPr id="6" name="표 5">
            <a:extLst>
              <a:ext uri="{FF2B5EF4-FFF2-40B4-BE49-F238E27FC236}">
                <a16:creationId xmlns:a16="http://schemas.microsoft.com/office/drawing/2014/main" id="{BDA0393F-EE0F-4280-A368-681D9F8E1175}"/>
              </a:ext>
            </a:extLst>
          </p:cNvPr>
          <p:cNvGraphicFramePr>
            <a:graphicFrameLocks noGrp="1"/>
          </p:cNvGraphicFramePr>
          <p:nvPr>
            <p:extLst>
              <p:ext uri="{D42A27DB-BD31-4B8C-83A1-F6EECF244321}">
                <p14:modId xmlns:p14="http://schemas.microsoft.com/office/powerpoint/2010/main" val="3536861701"/>
              </p:ext>
            </p:extLst>
          </p:nvPr>
        </p:nvGraphicFramePr>
        <p:xfrm>
          <a:off x="258536" y="800708"/>
          <a:ext cx="8453924" cy="5303608"/>
        </p:xfrm>
        <a:graphic>
          <a:graphicData uri="http://schemas.openxmlformats.org/drawingml/2006/table">
            <a:tbl>
              <a:tblPr firstRow="1" bandRow="1">
                <a:tableStyleId>{5C22544A-7EE6-4342-B048-85BDC9FD1C3A}</a:tableStyleId>
              </a:tblPr>
              <a:tblGrid>
                <a:gridCol w="486677">
                  <a:extLst>
                    <a:ext uri="{9D8B030D-6E8A-4147-A177-3AD203B41FA5}">
                      <a16:colId xmlns:a16="http://schemas.microsoft.com/office/drawing/2014/main" val="20000"/>
                    </a:ext>
                  </a:extLst>
                </a:gridCol>
                <a:gridCol w="5711034">
                  <a:extLst>
                    <a:ext uri="{9D8B030D-6E8A-4147-A177-3AD203B41FA5}">
                      <a16:colId xmlns:a16="http://schemas.microsoft.com/office/drawing/2014/main" val="20001"/>
                    </a:ext>
                  </a:extLst>
                </a:gridCol>
                <a:gridCol w="916586">
                  <a:extLst>
                    <a:ext uri="{9D8B030D-6E8A-4147-A177-3AD203B41FA5}">
                      <a16:colId xmlns:a16="http://schemas.microsoft.com/office/drawing/2014/main" val="20002"/>
                    </a:ext>
                  </a:extLst>
                </a:gridCol>
                <a:gridCol w="1339627">
                  <a:extLst>
                    <a:ext uri="{9D8B030D-6E8A-4147-A177-3AD203B41FA5}">
                      <a16:colId xmlns:a16="http://schemas.microsoft.com/office/drawing/2014/main" val="20003"/>
                    </a:ext>
                  </a:extLst>
                </a:gridCol>
              </a:tblGrid>
              <a:tr h="1299194">
                <a:tc>
                  <a:txBody>
                    <a:bodyPr/>
                    <a:lstStyle/>
                    <a:p>
                      <a:pPr algn="ctr" latinLnBrk="0">
                        <a:lnSpc>
                          <a:spcPct val="200000"/>
                        </a:lnSpc>
                      </a:pPr>
                      <a:r>
                        <a:rPr lang="ko-KR" altLang="en-US" sz="1400" b="1" dirty="0">
                          <a:solidFill>
                            <a:schemeClr val="bg1"/>
                          </a:solidFill>
                          <a:latin typeface="+mn-ea"/>
                          <a:ea typeface="+mn-ea"/>
                        </a:rPr>
                        <a:t>의견</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l" defTabSz="914400" rtl="0" eaLnBrk="1" latinLnBrk="0" hangingPunct="1">
                        <a:lnSpc>
                          <a:spcPct val="200000"/>
                        </a:lnSpc>
                      </a:pPr>
                      <a:r>
                        <a:rPr lang="en-US" altLang="ko-KR" sz="1400" b="1" kern="1200" dirty="0">
                          <a:solidFill>
                            <a:schemeClr val="tx1"/>
                          </a:solidFill>
                          <a:latin typeface="+mn-ea"/>
                          <a:ea typeface="+mn-ea"/>
                          <a:cs typeface="+mn-cs"/>
                        </a:rPr>
                        <a:t>3</a:t>
                      </a:r>
                      <a:r>
                        <a:rPr lang="ko-KR" altLang="en-US" sz="1400" b="1" kern="1200" dirty="0">
                          <a:solidFill>
                            <a:schemeClr val="tx1"/>
                          </a:solidFill>
                          <a:latin typeface="+mn-ea"/>
                          <a:ea typeface="+mn-ea"/>
                          <a:cs typeface="+mn-cs"/>
                        </a:rPr>
                        <a:t>장 앞에 기존연구와 차별화 되는 전략의 기술이 필요함</a:t>
                      </a:r>
                      <a:r>
                        <a:rPr lang="en-US" altLang="ko-KR" sz="1400" b="1" kern="1200" dirty="0">
                          <a:solidFill>
                            <a:schemeClr val="tx1"/>
                          </a:solidFill>
                          <a:latin typeface="+mn-ea"/>
                          <a:ea typeface="+mn-ea"/>
                          <a:cs typeface="+mn-cs"/>
                        </a:rPr>
                        <a:t>. </a:t>
                      </a:r>
                      <a:r>
                        <a:rPr lang="ko-KR" altLang="en-US" sz="1400" b="1" kern="1200" dirty="0">
                          <a:solidFill>
                            <a:schemeClr val="tx1"/>
                          </a:solidFill>
                          <a:latin typeface="+mn-ea"/>
                          <a:ea typeface="+mn-ea"/>
                          <a:cs typeface="+mn-cs"/>
                        </a:rPr>
                        <a:t>전략 목표 및 구성이 보이지 않음</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200000"/>
                        </a:lnSpc>
                      </a:pPr>
                      <a:r>
                        <a:rPr lang="ko-KR" altLang="en-US" sz="1400" b="1" kern="1200" dirty="0">
                          <a:solidFill>
                            <a:schemeClr val="bg1"/>
                          </a:solidFill>
                          <a:latin typeface="+mn-ea"/>
                          <a:ea typeface="+mn-ea"/>
                          <a:cs typeface="+mn-cs"/>
                        </a:rPr>
                        <a:t>심사 위원</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a:txBody>
                    <a:bodyPr/>
                    <a:lstStyle/>
                    <a:p>
                      <a:pPr marL="0" algn="ctr" defTabSz="914400" rtl="0" eaLnBrk="1" latinLnBrk="0" hangingPunct="1">
                        <a:lnSpc>
                          <a:spcPct val="200000"/>
                        </a:lnSpc>
                      </a:pPr>
                      <a:r>
                        <a:rPr lang="ko-KR" altLang="en-US" sz="1400" b="1" kern="1200" dirty="0">
                          <a:solidFill>
                            <a:schemeClr val="tx1"/>
                          </a:solidFill>
                          <a:latin typeface="+mn-ea"/>
                          <a:ea typeface="+mn-ea"/>
                          <a:cs typeface="+mn-cs"/>
                        </a:rPr>
                        <a:t>최광선 박사님</a:t>
                      </a:r>
                    </a:p>
                  </a:txBody>
                  <a:tcPr marL="92968" marR="92968" marT="46484" marB="464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49148">
                <a:tc gridSpan="4">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ko-KR" altLang="en-US" sz="1400" b="1" dirty="0" err="1">
                          <a:solidFill>
                            <a:schemeClr val="bg1"/>
                          </a:solidFill>
                          <a:latin typeface="+mn-ea"/>
                          <a:ea typeface="+mn-ea"/>
                        </a:rPr>
                        <a:t>반영내용</a:t>
                      </a:r>
                      <a:endParaRPr lang="ko-KR" altLang="en-US" sz="1400" b="1" dirty="0">
                        <a:solidFill>
                          <a:schemeClr val="bg1"/>
                        </a:solidFill>
                        <a:latin typeface="+mn-ea"/>
                        <a:ea typeface="+mn-ea"/>
                      </a:endParaRPr>
                    </a:p>
                  </a:txBody>
                  <a:tcPr marL="92403" marR="92403" marT="46201" marB="46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97D"/>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66106"/>
                  </a:ext>
                </a:extLst>
              </a:tr>
              <a:tr h="3553173">
                <a:tc gridSpan="4">
                  <a:txBody>
                    <a:bodyPr/>
                    <a:lstStyle/>
                    <a:p>
                      <a:pPr marL="274320" lvl="1" indent="0" algn="l">
                        <a:lnSpc>
                          <a:spcPct val="200000"/>
                        </a:lnSpc>
                        <a:spcBef>
                          <a:spcPts val="600"/>
                        </a:spcBef>
                        <a:spcAft>
                          <a:spcPts val="600"/>
                        </a:spcAft>
                      </a:pPr>
                      <a:r>
                        <a:rPr lang="ko-KR" altLang="en-US" sz="1400" b="1" kern="1200" dirty="0">
                          <a:solidFill>
                            <a:schemeClr val="tx1"/>
                          </a:solidFill>
                          <a:latin typeface="+mn-ea"/>
                          <a:ea typeface="+mn-ea"/>
                          <a:cs typeface="+mn-cs"/>
                        </a:rPr>
                        <a:t>심사의견에 따라 논문의 </a:t>
                      </a:r>
                      <a:r>
                        <a:rPr lang="en-US" altLang="ko-KR" sz="1400" b="1" kern="1200" dirty="0">
                          <a:solidFill>
                            <a:schemeClr val="tx1"/>
                          </a:solidFill>
                          <a:latin typeface="+mn-ea"/>
                          <a:ea typeface="+mn-ea"/>
                          <a:cs typeface="+mn-cs"/>
                        </a:rPr>
                        <a:t>1.Introduction</a:t>
                      </a:r>
                      <a:r>
                        <a:rPr lang="ko-KR" altLang="en-US" sz="1400" b="1" kern="1200" dirty="0">
                          <a:solidFill>
                            <a:schemeClr val="tx1"/>
                          </a:solidFill>
                          <a:latin typeface="+mn-ea"/>
                          <a:ea typeface="+mn-ea"/>
                          <a:cs typeface="+mn-cs"/>
                        </a:rPr>
                        <a:t>에</a:t>
                      </a:r>
                      <a:r>
                        <a:rPr lang="en-US" altLang="ko-KR" sz="1400" b="1" kern="1200" dirty="0">
                          <a:solidFill>
                            <a:schemeClr val="tx1"/>
                          </a:solidFill>
                          <a:latin typeface="+mn-ea"/>
                          <a:ea typeface="+mn-ea"/>
                          <a:cs typeface="+mn-cs"/>
                        </a:rPr>
                        <a:t> </a:t>
                      </a:r>
                      <a:r>
                        <a:rPr lang="ko-KR" altLang="en-US" sz="1400" b="1" kern="1200" dirty="0">
                          <a:solidFill>
                            <a:schemeClr val="tx1"/>
                          </a:solidFill>
                          <a:latin typeface="+mn-ea"/>
                          <a:ea typeface="+mn-ea"/>
                          <a:cs typeface="+mn-cs"/>
                        </a:rPr>
                        <a:t>기존연구와 차별화 되는 전략의 기술 및 실험 목표를 제시하고 연구의 차별화 특징을 제시하였습니다</a:t>
                      </a:r>
                    </a:p>
                    <a:p>
                      <a:pPr marL="274320" marR="0" indent="0" algn="l" defTabSz="914400" rtl="0" eaLnBrk="1" fontAlgn="auto" latinLnBrk="0" hangingPunct="1">
                        <a:lnSpc>
                          <a:spcPct val="200000"/>
                        </a:lnSpc>
                        <a:spcBef>
                          <a:spcPts val="600"/>
                        </a:spcBef>
                        <a:spcAft>
                          <a:spcPts val="600"/>
                        </a:spcAft>
                        <a:buClrTx/>
                        <a:buSzTx/>
                        <a:buFont typeface="Arial" panose="020B0604020202020204" pitchFamily="34" charset="0"/>
                        <a:buNone/>
                        <a:tabLst/>
                        <a:defRPr/>
                      </a:pPr>
                      <a:br>
                        <a:rPr lang="en-US" altLang="ko-KR" sz="1400" b="1" kern="1200" dirty="0">
                          <a:solidFill>
                            <a:schemeClr val="tx1"/>
                          </a:solidFill>
                          <a:latin typeface="+mn-ea"/>
                          <a:ea typeface="+mn-ea"/>
                          <a:cs typeface="+mn-cs"/>
                        </a:rPr>
                      </a:br>
                      <a:r>
                        <a:rPr lang="en-US" altLang="ko-KR" sz="1400" b="1" kern="1200" dirty="0">
                          <a:solidFill>
                            <a:schemeClr val="tx1"/>
                          </a:solidFill>
                          <a:latin typeface="+mn-ea"/>
                          <a:ea typeface="+mn-ea"/>
                          <a:cs typeface="+mn-cs"/>
                          <a:sym typeface="Wingdings" panose="05000000000000000000" pitchFamily="2" charset="2"/>
                        </a:rPr>
                        <a:t> 1.1 Motivation</a:t>
                      </a:r>
                      <a:r>
                        <a:rPr lang="ko-KR" altLang="en-US" sz="1400" b="1" kern="1200" dirty="0">
                          <a:solidFill>
                            <a:schemeClr val="tx1"/>
                          </a:solidFill>
                          <a:latin typeface="+mn-ea"/>
                          <a:ea typeface="+mn-ea"/>
                          <a:cs typeface="+mn-cs"/>
                          <a:sym typeface="Wingdings" panose="05000000000000000000" pitchFamily="2" charset="2"/>
                        </a:rPr>
                        <a:t>  </a:t>
                      </a:r>
                      <a:r>
                        <a:rPr lang="en-US" altLang="ko-KR" sz="1400" b="1" kern="1200" dirty="0">
                          <a:solidFill>
                            <a:schemeClr val="tx1"/>
                          </a:solidFill>
                          <a:latin typeface="+mn-ea"/>
                          <a:ea typeface="+mn-ea"/>
                          <a:cs typeface="+mn-cs"/>
                          <a:sym typeface="Wingdings" panose="05000000000000000000" pitchFamily="2" charset="2"/>
                        </a:rPr>
                        <a:t>: </a:t>
                      </a:r>
                      <a:r>
                        <a:rPr lang="ko-KR" altLang="en-US" sz="1400" b="1" kern="1200" dirty="0">
                          <a:solidFill>
                            <a:schemeClr val="tx1"/>
                          </a:solidFill>
                          <a:latin typeface="+mn-ea"/>
                          <a:ea typeface="+mn-ea"/>
                          <a:cs typeface="+mn-cs"/>
                          <a:sym typeface="Wingdings" panose="05000000000000000000" pitchFamily="2" charset="2"/>
                        </a:rPr>
                        <a:t>실험 목표를 통한 차별화 전략 제시  </a:t>
                      </a:r>
                      <a:r>
                        <a:rPr lang="en-US" altLang="ko-KR" sz="1400" b="1" kern="1200" dirty="0">
                          <a:solidFill>
                            <a:schemeClr val="tx1"/>
                          </a:solidFill>
                          <a:latin typeface="+mn-ea"/>
                          <a:ea typeface="+mn-ea"/>
                          <a:cs typeface="+mn-cs"/>
                          <a:sym typeface="Wingdings" panose="05000000000000000000" pitchFamily="2" charset="2"/>
                        </a:rPr>
                        <a:t> </a:t>
                      </a:r>
                    </a:p>
                  </a:txBody>
                  <a:tcPr marL="92403" marR="92403" marT="46201" marB="462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0"/>
                      <a:endParaRPr lang="ko-KR" altLang="en-US" sz="12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261768"/>
                  </a:ext>
                </a:extLst>
              </a:tr>
            </a:tbl>
          </a:graphicData>
        </a:graphic>
      </p:graphicFrame>
    </p:spTree>
    <p:extLst>
      <p:ext uri="{BB962C8B-B14F-4D97-AF65-F5344CB8AC3E}">
        <p14:creationId xmlns:p14="http://schemas.microsoft.com/office/powerpoint/2010/main" val="407399979"/>
      </p:ext>
    </p:extLst>
  </p:cSld>
  <p:clrMapOvr>
    <a:masterClrMapping/>
  </p:clrMapOvr>
</p:sld>
</file>

<file path=ppt/theme/theme1.xml><?xml version="1.0" encoding="utf-8"?>
<a:theme xmlns:a="http://schemas.openxmlformats.org/drawingml/2006/main" name="KSCHOI_프리젠테이션_기본">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pPr>
      <a:bodyPr rtlCol="0" anchor="ctr"/>
      <a:lstStyle>
        <a:defPPr algn="ctr" latinLnBrk="0">
          <a:defRPr sz="100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solidFill>
          <a:schemeClr val="bg1"/>
        </a:solidFill>
        <a:ln w="9525"/>
        <a:effectLst/>
      </a:spPr>
      <a:bodyPr/>
      <a:lstStyle/>
      <a:style>
        <a:lnRef idx="2">
          <a:schemeClr val="accent1">
            <a:shade val="50000"/>
          </a:schemeClr>
        </a:lnRef>
        <a:fillRef idx="1">
          <a:schemeClr val="accent1"/>
        </a:fillRef>
        <a:effectRef idx="0">
          <a:schemeClr val="accent1"/>
        </a:effectRef>
        <a:fontRef idx="minor">
          <a:schemeClr val="lt1"/>
        </a:fontRef>
      </a:style>
    </a:lnDef>
    <a:txDef>
      <a:spPr>
        <a:noFill/>
        <a:ln>
          <a:noFill/>
        </a:ln>
      </a:spPr>
      <a:bodyPr wrap="none" rtlCol="0" anchor="ctr">
        <a:spAutoFit/>
      </a:bodyPr>
      <a:lstStyle>
        <a:defPPr algn="ctr">
          <a:defRPr sz="1000" smtClean="0">
            <a:solidFill>
              <a:schemeClr val="tx2"/>
            </a:solidFill>
            <a:latin typeface="+mn-ea"/>
            <a:ea typeface="+mn-ea"/>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7556</Words>
  <Application>Microsoft Office PowerPoint</Application>
  <PresentationFormat>화면 슬라이드 쇼(4:3)</PresentationFormat>
  <Paragraphs>1470</Paragraphs>
  <Slides>86</Slides>
  <Notes>57</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86</vt:i4>
      </vt:variant>
    </vt:vector>
  </HeadingPairs>
  <TitlesOfParts>
    <vt:vector size="96" baseType="lpstr">
      <vt:lpstr>NimbusRomNo9L-Regu</vt:lpstr>
      <vt:lpstr>굴림</vt:lpstr>
      <vt:lpstr>맑은 고딕</vt:lpstr>
      <vt:lpstr>바탕</vt:lpstr>
      <vt:lpstr>Arial</vt:lpstr>
      <vt:lpstr>Calibri</vt:lpstr>
      <vt:lpstr>Cambria Math</vt:lpstr>
      <vt:lpstr>Times New Roman</vt:lpstr>
      <vt:lpstr>Wingdings</vt:lpstr>
      <vt:lpstr>KSCHOI_프리젠테이션_기본</vt:lpstr>
      <vt:lpstr>Machine Learning Framework for In-Disaster People Detection</vt:lpstr>
      <vt:lpstr>Table of Contents</vt:lpstr>
      <vt:lpstr>Response Letter</vt:lpstr>
      <vt:lpstr>Table of Contents</vt:lpstr>
      <vt:lpstr>심사 의견 개요 (1)</vt:lpstr>
      <vt:lpstr>심사 의견 개요 (2)</vt:lpstr>
      <vt:lpstr>심사 의견 개요 (3)</vt:lpstr>
      <vt:lpstr>의견 1에 대한 반영내용</vt:lpstr>
      <vt:lpstr>의견 2에 대한 반영내용</vt:lpstr>
      <vt:lpstr>의견 3에 대한 반영내용</vt:lpstr>
      <vt:lpstr>의견 4에 대한 반영내용</vt:lpstr>
      <vt:lpstr>의견 5에 대한 반영내용</vt:lpstr>
      <vt:lpstr>의견 6에 대한 반영내용</vt:lpstr>
      <vt:lpstr>의견 7에 대한 반영내용</vt:lpstr>
      <vt:lpstr>Unit 1. Motivation &amp; Milestones</vt:lpstr>
      <vt:lpstr>Motivation (1)</vt:lpstr>
      <vt:lpstr>Motivation (2)</vt:lpstr>
      <vt:lpstr>Issues</vt:lpstr>
      <vt:lpstr>Solutions</vt:lpstr>
      <vt:lpstr>Research Milestones</vt:lpstr>
      <vt:lpstr>Unit 2. State-of-the-Art Survey</vt:lpstr>
      <vt:lpstr>Works on Disaster Detection (1) </vt:lpstr>
      <vt:lpstr>Works on Disaster Detection (2)</vt:lpstr>
      <vt:lpstr>Works on Disaster Detection (3)</vt:lpstr>
      <vt:lpstr>Works on Disaster Detection (4) </vt:lpstr>
      <vt:lpstr>Works on People Detection (1) </vt:lpstr>
      <vt:lpstr>Works on People Detection (2) </vt:lpstr>
      <vt:lpstr>Works on People Detection (3) </vt:lpstr>
      <vt:lpstr>Works on People Detection (4) </vt:lpstr>
      <vt:lpstr>Works on Machine Learning F/W </vt:lpstr>
      <vt:lpstr>Unit 3. Functionality of Framework</vt:lpstr>
      <vt:lpstr>Functional Groups (1)</vt:lpstr>
      <vt:lpstr>Functional Groups (2)</vt:lpstr>
      <vt:lpstr>Use Case</vt:lpstr>
      <vt:lpstr>Functional Components (1)</vt:lpstr>
      <vt:lpstr>Functional Components (2)</vt:lpstr>
      <vt:lpstr>Functional Components (3)</vt:lpstr>
      <vt:lpstr>Mapping between 16 Use Cases and 6 Component</vt:lpstr>
      <vt:lpstr>Unit 4. Architecture Design</vt:lpstr>
      <vt:lpstr>Architecture Styles to Apply</vt:lpstr>
      <vt:lpstr>Architecture for Client Tier</vt:lpstr>
      <vt:lpstr>Architecture for Server Tier</vt:lpstr>
      <vt:lpstr>Architecture for Server Tier</vt:lpstr>
      <vt:lpstr>Architecture for Server Tier</vt:lpstr>
      <vt:lpstr>Unit 5. Detailed Design</vt:lpstr>
      <vt:lpstr>Unit 5.1 Design for Disaster Detection</vt:lpstr>
      <vt:lpstr>Process for Detecting Disaster (1)</vt:lpstr>
      <vt:lpstr>Process for Detecting Disaster (2)</vt:lpstr>
      <vt:lpstr>Process for  Detecting Disaster (3) </vt:lpstr>
      <vt:lpstr>Step ① Capture Image</vt:lpstr>
      <vt:lpstr>Step ② Initial Proposal</vt:lpstr>
      <vt:lpstr>Step ③ Distinction threshold</vt:lpstr>
      <vt:lpstr>Step ④ Profile Embedding (1)</vt:lpstr>
      <vt:lpstr>Step ④ Profile Embedding (2)</vt:lpstr>
      <vt:lpstr>Step ④ Profile Embedding (3)</vt:lpstr>
      <vt:lpstr>Step ④ Profile Embedding (3-1)</vt:lpstr>
      <vt:lpstr>Step ④ Profile Embedding (3-2)</vt:lpstr>
      <vt:lpstr>Step ④ Profile Embedding (3-3)</vt:lpstr>
      <vt:lpstr>Step ④ Profile Embedding (3-4)</vt:lpstr>
      <vt:lpstr>Step ④ Profile Embedding (4-1)</vt:lpstr>
      <vt:lpstr>Step ④ Profile Embedding (5)</vt:lpstr>
      <vt:lpstr>Step ④ Profile Embedding (6)</vt:lpstr>
      <vt:lpstr>Step ⑤ Bidirectional LSTM (1) </vt:lpstr>
      <vt:lpstr>Step ⑤ Bidirectional LSTM (2)</vt:lpstr>
      <vt:lpstr>Step ⑥ Detecting Disaster (1)</vt:lpstr>
      <vt:lpstr>Step ⑥ Detecting Disaster (2)</vt:lpstr>
      <vt:lpstr>Unit 5.2 People Detection</vt:lpstr>
      <vt:lpstr>Process for Detecting People (1)</vt:lpstr>
      <vt:lpstr>Process for Detecting People (2)</vt:lpstr>
      <vt:lpstr>Step ① Initial Proposed Image</vt:lpstr>
      <vt:lpstr>Step ② Crops the Images</vt:lpstr>
      <vt:lpstr>Step ③ Distinct People on cropped image</vt:lpstr>
      <vt:lpstr>Step ④ Refine People images  </vt:lpstr>
      <vt:lpstr>Step ⑤ Detect People  </vt:lpstr>
      <vt:lpstr>Unit 6 Design for Quality Requirements</vt:lpstr>
      <vt:lpstr>My proposal for Quality Requirement</vt:lpstr>
      <vt:lpstr>Unit 6.1 Design for High Accuracy</vt:lpstr>
      <vt:lpstr>Design for Accuracy(1)</vt:lpstr>
      <vt:lpstr>Unit 6.2 Design for Time Efficiency</vt:lpstr>
      <vt:lpstr>Design for Time Efficiency</vt:lpstr>
      <vt:lpstr>Unit 7. PoC Implementation &amp; Experiments</vt:lpstr>
      <vt:lpstr>PoC Environment</vt:lpstr>
      <vt:lpstr>PoC Experiment</vt:lpstr>
      <vt:lpstr>Unit 8. Assessment</vt:lpstr>
      <vt:lpstr>Assessment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“온라인 명함서비스의 명함교환과 관리를 위한 솔루션 개발” 과제  디지털 명함 관리 서비스 시나리오 기획</dc:title>
  <dc:creator/>
  <cp:lastModifiedBy/>
  <cp:revision>332</cp:revision>
  <dcterms:created xsi:type="dcterms:W3CDTF">2009-06-30T03:37:15Z</dcterms:created>
  <dcterms:modified xsi:type="dcterms:W3CDTF">2018-11-05T12:38:03Z</dcterms:modified>
</cp:coreProperties>
</file>